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embeddings/oleObject1.bin" ContentType="application/vnd.openxmlformats-officedocument.oleObject"/>
  <Override PartName="/ppt/embeddings/oleObject2.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3" r:id="rId1"/>
  </p:sldMasterIdLst>
  <p:notesMasterIdLst>
    <p:notesMasterId r:id="rId63"/>
  </p:notesMasterIdLst>
  <p:handoutMasterIdLst>
    <p:handoutMasterId r:id="rId64"/>
  </p:handoutMasterIdLst>
  <p:sldIdLst>
    <p:sldId id="256" r:id="rId2"/>
    <p:sldId id="797" r:id="rId3"/>
    <p:sldId id="805" r:id="rId4"/>
    <p:sldId id="862" r:id="rId5"/>
    <p:sldId id="801" r:id="rId6"/>
    <p:sldId id="806" r:id="rId7"/>
    <p:sldId id="808" r:id="rId8"/>
    <p:sldId id="809" r:id="rId9"/>
    <p:sldId id="585" r:id="rId10"/>
    <p:sldId id="624" r:id="rId11"/>
    <p:sldId id="870" r:id="rId12"/>
    <p:sldId id="871" r:id="rId13"/>
    <p:sldId id="872" r:id="rId14"/>
    <p:sldId id="873" r:id="rId15"/>
    <p:sldId id="874" r:id="rId16"/>
    <p:sldId id="875" r:id="rId17"/>
    <p:sldId id="876" r:id="rId18"/>
    <p:sldId id="877" r:id="rId19"/>
    <p:sldId id="880" r:id="rId20"/>
    <p:sldId id="878" r:id="rId21"/>
    <p:sldId id="881" r:id="rId22"/>
    <p:sldId id="866" r:id="rId23"/>
    <p:sldId id="882" r:id="rId24"/>
    <p:sldId id="883" r:id="rId25"/>
    <p:sldId id="884" r:id="rId26"/>
    <p:sldId id="890" r:id="rId27"/>
    <p:sldId id="891" r:id="rId28"/>
    <p:sldId id="892" r:id="rId29"/>
    <p:sldId id="893" r:id="rId30"/>
    <p:sldId id="865" r:id="rId31"/>
    <p:sldId id="894" r:id="rId32"/>
    <p:sldId id="896" r:id="rId33"/>
    <p:sldId id="850" r:id="rId34"/>
    <p:sldId id="897" r:id="rId35"/>
    <p:sldId id="867" r:id="rId36"/>
    <p:sldId id="868" r:id="rId37"/>
    <p:sldId id="901" r:id="rId38"/>
    <p:sldId id="902" r:id="rId39"/>
    <p:sldId id="899" r:id="rId40"/>
    <p:sldId id="898" r:id="rId41"/>
    <p:sldId id="903" r:id="rId42"/>
    <p:sldId id="904" r:id="rId43"/>
    <p:sldId id="905" r:id="rId44"/>
    <p:sldId id="910" r:id="rId45"/>
    <p:sldId id="906" r:id="rId46"/>
    <p:sldId id="913" r:id="rId47"/>
    <p:sldId id="907" r:id="rId48"/>
    <p:sldId id="908" r:id="rId49"/>
    <p:sldId id="909" r:id="rId50"/>
    <p:sldId id="854" r:id="rId51"/>
    <p:sldId id="855" r:id="rId52"/>
    <p:sldId id="856" r:id="rId53"/>
    <p:sldId id="857" r:id="rId54"/>
    <p:sldId id="858" r:id="rId55"/>
    <p:sldId id="914" r:id="rId56"/>
    <p:sldId id="915" r:id="rId57"/>
    <p:sldId id="861" r:id="rId58"/>
    <p:sldId id="851" r:id="rId59"/>
    <p:sldId id="815" r:id="rId60"/>
    <p:sldId id="742" r:id="rId61"/>
    <p:sldId id="339" r:id="rId62"/>
  </p:sldIdLst>
  <p:sldSz cx="9906000" cy="6858000" type="A4"/>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scaleToFitPaper="1" frameSlides="1"/>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4E06"/>
    <a:srgbClr val="135FAD"/>
    <a:srgbClr val="1551AD"/>
    <a:srgbClr val="00FFFF"/>
    <a:srgbClr val="006600"/>
    <a:srgbClr val="0000CC"/>
    <a:srgbClr val="00CC00"/>
    <a:srgbClr val="FFCCCC"/>
    <a:srgbClr val="000099"/>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0" autoAdjust="0"/>
    <p:restoredTop sz="93010" autoAdjust="0"/>
  </p:normalViewPr>
  <p:slideViewPr>
    <p:cSldViewPr>
      <p:cViewPr varScale="1">
        <p:scale>
          <a:sx n="90" d="100"/>
          <a:sy n="90" d="100"/>
        </p:scale>
        <p:origin x="-168" y="-112"/>
      </p:cViewPr>
      <p:guideLst>
        <p:guide orient="horz" pos="2160"/>
        <p:guide pos="3120"/>
      </p:guideLst>
    </p:cSldViewPr>
  </p:slideViewPr>
  <p:outlineViewPr>
    <p:cViewPr>
      <p:scale>
        <a:sx n="33" d="100"/>
        <a:sy n="33" d="100"/>
      </p:scale>
      <p:origin x="0" y="121544"/>
    </p:cViewPr>
  </p:outlineViewPr>
  <p:notesTextViewPr>
    <p:cViewPr>
      <p:scale>
        <a:sx n="100" d="100"/>
        <a:sy n="100" d="100"/>
      </p:scale>
      <p:origin x="0" y="0"/>
    </p:cViewPr>
  </p:notesTextViewPr>
  <p:sorterViewPr>
    <p:cViewPr>
      <p:scale>
        <a:sx n="219" d="100"/>
        <a:sy n="219" d="100"/>
      </p:scale>
      <p:origin x="0" y="10512"/>
    </p:cViewPr>
  </p:sorterViewPr>
  <p:notesViewPr>
    <p:cSldViewPr snapToGrid="0" snapToObjects="1">
      <p:cViewPr varScale="1">
        <p:scale>
          <a:sx n="66" d="100"/>
          <a:sy n="66" d="100"/>
        </p:scale>
        <p:origin x="-3928" y="-12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2.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_rels/data3.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_rels/data4.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_rels/data5.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_rels/data6.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gif"/><Relationship Id="rId3"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9FC70-1826-444F-8154-329C4A2BD830}"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zh-CN" altLang="en-US"/>
        </a:p>
      </dgm:t>
    </dgm:pt>
    <dgm:pt modelId="{37C8F08F-8D64-496E-AFC8-E3B1AC44BE8E}">
      <dgm:prSet phldrT="[文本]" custT="1"/>
      <dgm:spPr>
        <a:solidFill>
          <a:srgbClr val="FF9966"/>
        </a:solidFill>
      </dgm:spPr>
      <dgm:t>
        <a:bodyPr/>
        <a:lstStyle/>
        <a:p>
          <a:r>
            <a:rPr lang="en-US" altLang="zh-CN" sz="2000" dirty="0" smtClean="0">
              <a:latin typeface="黑体" pitchFamily="49" charset="-122"/>
              <a:ea typeface="黑体" pitchFamily="49" charset="-122"/>
            </a:rPr>
            <a:t>Social Network</a:t>
          </a:r>
          <a:endParaRPr lang="zh-CN" altLang="en-US" sz="2000" dirty="0">
            <a:latin typeface="黑体" pitchFamily="49" charset="-122"/>
            <a:ea typeface="黑体" pitchFamily="49" charset="-122"/>
          </a:endParaRPr>
        </a:p>
      </dgm:t>
    </dgm:pt>
    <dgm:pt modelId="{9B2E7E31-57A1-4BA0-A2E7-836A8F749170}" type="parTrans" cxnId="{23ED0152-2BAE-488E-AC68-4F1003FD062D}">
      <dgm:prSet/>
      <dgm:spPr/>
      <dgm:t>
        <a:bodyPr/>
        <a:lstStyle/>
        <a:p>
          <a:endParaRPr lang="zh-CN" altLang="en-US"/>
        </a:p>
      </dgm:t>
    </dgm:pt>
    <dgm:pt modelId="{3E04E9EE-9037-4E17-8CF0-A29C771A9CE9}" type="sibTrans" cxnId="{23ED0152-2BAE-488E-AC68-4F1003FD062D}">
      <dgm:prSet/>
      <dgm:spPr/>
      <dgm:t>
        <a:bodyPr/>
        <a:lstStyle/>
        <a:p>
          <a:endParaRPr lang="zh-CN" altLang="en-US"/>
        </a:p>
      </dgm:t>
    </dgm:pt>
    <dgm:pt modelId="{0EB3880E-185A-40E9-864D-33DDFE44101F}">
      <dgm:prSet phldrT="[文本]" custT="1"/>
      <dgm:spPr>
        <a:solidFill>
          <a:srgbClr val="33CCFF"/>
        </a:solidFill>
      </dgm:spPr>
      <dgm:t>
        <a:bodyPr/>
        <a:lstStyle/>
        <a:p>
          <a:r>
            <a:rPr lang="en-US" altLang="zh-CN" sz="2000" dirty="0" smtClean="0">
              <a:latin typeface="黑体" pitchFamily="49" charset="-122"/>
              <a:ea typeface="黑体" pitchFamily="49" charset="-122"/>
            </a:rPr>
            <a:t>Data Mining</a:t>
          </a:r>
          <a:endParaRPr lang="zh-CN" altLang="en-US" sz="2000" dirty="0">
            <a:latin typeface="黑体" pitchFamily="49" charset="-122"/>
            <a:ea typeface="黑体" pitchFamily="49" charset="-122"/>
          </a:endParaRPr>
        </a:p>
      </dgm:t>
    </dgm:pt>
    <dgm:pt modelId="{07D00780-69AA-4641-8DA4-C633CB4EA9AB}" type="parTrans" cxnId="{982D2EA0-F8FF-489B-967F-DFC02A504C52}">
      <dgm:prSet/>
      <dgm:spPr/>
      <dgm:t>
        <a:bodyPr/>
        <a:lstStyle/>
        <a:p>
          <a:endParaRPr lang="zh-CN" altLang="en-US"/>
        </a:p>
      </dgm:t>
    </dgm:pt>
    <dgm:pt modelId="{A13595C0-DCC0-445A-A716-EBA5AF2882A8}" type="sibTrans" cxnId="{982D2EA0-F8FF-489B-967F-DFC02A504C52}">
      <dgm:prSet/>
      <dgm:spPr/>
      <dgm:t>
        <a:bodyPr/>
        <a:lstStyle/>
        <a:p>
          <a:endParaRPr lang="zh-CN" altLang="en-US"/>
        </a:p>
      </dgm:t>
    </dgm:pt>
    <dgm:pt modelId="{EC096FB3-DE90-48F3-8864-CC95C43874CE}">
      <dgm:prSet phldrT="[文本]" custT="1"/>
      <dgm:spPr>
        <a:solidFill>
          <a:srgbClr val="669900"/>
        </a:solidFill>
      </dgm:spPr>
      <dgm:t>
        <a:bodyPr lIns="0" rIns="0"/>
        <a:lstStyle/>
        <a:p>
          <a:r>
            <a:rPr lang="en-US" altLang="zh-CN" sz="1800" dirty="0" smtClean="0">
              <a:latin typeface="黑体" pitchFamily="49" charset="-122"/>
              <a:ea typeface="黑体" pitchFamily="49" charset="-122"/>
            </a:rPr>
            <a:t>Knowledge Graph</a:t>
          </a:r>
          <a:endParaRPr lang="zh-CN" altLang="en-US" sz="1800" dirty="0">
            <a:latin typeface="黑体" pitchFamily="49" charset="-122"/>
            <a:ea typeface="黑体" pitchFamily="49" charset="-122"/>
          </a:endParaRPr>
        </a:p>
      </dgm:t>
    </dgm:pt>
    <dgm:pt modelId="{662A89F3-6EA2-4F2E-A462-7BCF45C30AE5}" type="parTrans" cxnId="{512CCDF7-7697-46F1-9E83-B765F94DA727}">
      <dgm:prSet/>
      <dgm:spPr/>
      <dgm:t>
        <a:bodyPr/>
        <a:lstStyle/>
        <a:p>
          <a:endParaRPr lang="zh-CN" altLang="en-US"/>
        </a:p>
      </dgm:t>
    </dgm:pt>
    <dgm:pt modelId="{0F08BDFC-7CFA-4F1B-BE42-69E31B55E431}" type="sibTrans" cxnId="{512CCDF7-7697-46F1-9E83-B765F94DA727}">
      <dgm:prSet/>
      <dgm:spPr/>
      <dgm:t>
        <a:bodyPr/>
        <a:lstStyle/>
        <a:p>
          <a:endParaRPr lang="zh-CN" altLang="en-US"/>
        </a:p>
      </dgm:t>
    </dgm:pt>
    <dgm:pt modelId="{E56C937D-DBF7-4A85-8B64-32989D237DA1}">
      <dgm:prSet phldrT="[文本]" custT="1"/>
      <dgm:spPr/>
      <dgm:t>
        <a:bodyPr/>
        <a:lstStyle/>
        <a:p>
          <a:r>
            <a:rPr lang="en-US" altLang="zh-CN" sz="2400" dirty="0" smtClean="0">
              <a:latin typeface="+mn-lt"/>
              <a:ea typeface="黑体" pitchFamily="49" charset="-122"/>
            </a:rPr>
            <a:t>Published more than 100 papers on major conferences and journals</a:t>
          </a:r>
          <a:endParaRPr lang="zh-CN" altLang="en-US" sz="2400" b="1" dirty="0">
            <a:solidFill>
              <a:srgbClr val="FF0000"/>
            </a:solidFill>
            <a:latin typeface="+mn-lt"/>
            <a:ea typeface="黑体" pitchFamily="49" charset="-122"/>
          </a:endParaRPr>
        </a:p>
      </dgm:t>
    </dgm:pt>
    <dgm:pt modelId="{59A98818-4F3A-4DD7-B513-7A045A9C4D32}" type="sibTrans" cxnId="{6261AD83-D179-4563-8FF2-DBD77DD4223F}">
      <dgm:prSet/>
      <dgm:spPr/>
      <dgm:t>
        <a:bodyPr/>
        <a:lstStyle/>
        <a:p>
          <a:endParaRPr lang="zh-CN" altLang="en-US"/>
        </a:p>
      </dgm:t>
    </dgm:pt>
    <dgm:pt modelId="{A20FF42B-7131-40F2-B863-DC4272DDB583}" type="parTrans" cxnId="{6261AD83-D179-4563-8FF2-DBD77DD4223F}">
      <dgm:prSet/>
      <dgm:spPr/>
      <dgm:t>
        <a:bodyPr/>
        <a:lstStyle/>
        <a:p>
          <a:endParaRPr lang="zh-CN" altLang="en-US"/>
        </a:p>
      </dgm:t>
    </dgm:pt>
    <dgm:pt modelId="{BF463A66-CDD6-4717-88FE-DA603B0F9DC2}" type="pres">
      <dgm:prSet presAssocID="{F649FC70-1826-444F-8154-329C4A2BD830}" presName="Name0" presStyleCnt="0">
        <dgm:presLayoutVars>
          <dgm:chMax val="4"/>
          <dgm:resizeHandles val="exact"/>
        </dgm:presLayoutVars>
      </dgm:prSet>
      <dgm:spPr/>
      <dgm:t>
        <a:bodyPr/>
        <a:lstStyle/>
        <a:p>
          <a:endParaRPr lang="zh-CN" altLang="en-US"/>
        </a:p>
      </dgm:t>
    </dgm:pt>
    <dgm:pt modelId="{910E0373-73B6-4675-9DBD-204FF01ED716}" type="pres">
      <dgm:prSet presAssocID="{F649FC70-1826-444F-8154-329C4A2BD830}" presName="ellipse" presStyleLbl="trBgShp" presStyleIdx="0" presStyleCnt="1"/>
      <dgm:spPr/>
      <dgm:t>
        <a:bodyPr/>
        <a:lstStyle/>
        <a:p>
          <a:endParaRPr lang="zh-CN" altLang="en-US"/>
        </a:p>
      </dgm:t>
    </dgm:pt>
    <dgm:pt modelId="{D3576166-C921-4BB4-A581-7C703E181FB3}" type="pres">
      <dgm:prSet presAssocID="{F649FC70-1826-444F-8154-329C4A2BD830}" presName="arrow1" presStyleLbl="fgShp" presStyleIdx="0" presStyleCnt="1" custLinFactNeighborX="9288" custLinFactNeighborY="-3828"/>
      <dgm:spPr>
        <a:solidFill>
          <a:srgbClr val="C00000"/>
        </a:solidFill>
      </dgm:spPr>
    </dgm:pt>
    <dgm:pt modelId="{5F16B1A9-0479-40A1-B6E4-6CD127242783}" type="pres">
      <dgm:prSet presAssocID="{F649FC70-1826-444F-8154-329C4A2BD830}" presName="rectangle" presStyleLbl="revTx" presStyleIdx="0" presStyleCnt="1" custScaleX="207476" custLinFactNeighborX="5268" custLinFactNeighborY="26716">
        <dgm:presLayoutVars>
          <dgm:bulletEnabled val="1"/>
        </dgm:presLayoutVars>
      </dgm:prSet>
      <dgm:spPr/>
      <dgm:t>
        <a:bodyPr/>
        <a:lstStyle/>
        <a:p>
          <a:endParaRPr lang="zh-CN" altLang="en-US"/>
        </a:p>
      </dgm:t>
    </dgm:pt>
    <dgm:pt modelId="{FD7602F2-4AF7-46D9-A4F4-5629BEAABB2F}" type="pres">
      <dgm:prSet presAssocID="{0EB3880E-185A-40E9-864D-33DDFE44101F}" presName="item1" presStyleLbl="node1" presStyleIdx="0" presStyleCnt="3" custScaleX="124048" custScaleY="112886">
        <dgm:presLayoutVars>
          <dgm:bulletEnabled val="1"/>
        </dgm:presLayoutVars>
      </dgm:prSet>
      <dgm:spPr/>
      <dgm:t>
        <a:bodyPr/>
        <a:lstStyle/>
        <a:p>
          <a:endParaRPr lang="zh-CN" altLang="en-US"/>
        </a:p>
      </dgm:t>
    </dgm:pt>
    <dgm:pt modelId="{5EC414B5-495B-4244-8CD2-72761EE9D80E}" type="pres">
      <dgm:prSet presAssocID="{EC096FB3-DE90-48F3-8864-CC95C43874CE}" presName="item2" presStyleLbl="node1" presStyleIdx="1" presStyleCnt="3" custScaleX="124048" custScaleY="112886">
        <dgm:presLayoutVars>
          <dgm:bulletEnabled val="1"/>
        </dgm:presLayoutVars>
      </dgm:prSet>
      <dgm:spPr/>
      <dgm:t>
        <a:bodyPr/>
        <a:lstStyle/>
        <a:p>
          <a:endParaRPr lang="zh-CN" altLang="en-US"/>
        </a:p>
      </dgm:t>
    </dgm:pt>
    <dgm:pt modelId="{0B090FC8-7CBD-4187-898A-F03CD73A1531}" type="pres">
      <dgm:prSet presAssocID="{E56C937D-DBF7-4A85-8B64-32989D237DA1}" presName="item3" presStyleLbl="node1" presStyleIdx="2" presStyleCnt="3" custScaleX="124048" custScaleY="112886">
        <dgm:presLayoutVars>
          <dgm:bulletEnabled val="1"/>
        </dgm:presLayoutVars>
      </dgm:prSet>
      <dgm:spPr/>
      <dgm:t>
        <a:bodyPr/>
        <a:lstStyle/>
        <a:p>
          <a:endParaRPr lang="zh-CN" altLang="en-US"/>
        </a:p>
      </dgm:t>
    </dgm:pt>
    <dgm:pt modelId="{C219F61D-D2F8-49DC-98B9-D7181D8657BC}" type="pres">
      <dgm:prSet presAssocID="{F649FC70-1826-444F-8154-329C4A2BD830}" presName="funnel" presStyleLbl="trAlignAcc1" presStyleIdx="0" presStyleCnt="1" custScaleX="94407" custScaleY="88549" custLinFactNeighborX="2938" custLinFactNeighborY="683"/>
      <dgm:spPr/>
      <dgm:t>
        <a:bodyPr/>
        <a:lstStyle/>
        <a:p>
          <a:endParaRPr lang="zh-CN" altLang="en-US"/>
        </a:p>
      </dgm:t>
    </dgm:pt>
  </dgm:ptLst>
  <dgm:cxnLst>
    <dgm:cxn modelId="{512CCDF7-7697-46F1-9E83-B765F94DA727}" srcId="{F649FC70-1826-444F-8154-329C4A2BD830}" destId="{EC096FB3-DE90-48F3-8864-CC95C43874CE}" srcOrd="2" destOrd="0" parTransId="{662A89F3-6EA2-4F2E-A462-7BCF45C30AE5}" sibTransId="{0F08BDFC-7CFA-4F1B-BE42-69E31B55E431}"/>
    <dgm:cxn modelId="{5813ACFD-0A53-5345-819D-ABA9CB899576}" type="presOf" srcId="{E56C937D-DBF7-4A85-8B64-32989D237DA1}" destId="{5F16B1A9-0479-40A1-B6E4-6CD127242783}" srcOrd="0" destOrd="0" presId="urn:microsoft.com/office/officeart/2005/8/layout/funnel1"/>
    <dgm:cxn modelId="{B67AC3FC-66E5-334D-95CD-C34B37D52F3A}" type="presOf" srcId="{37C8F08F-8D64-496E-AFC8-E3B1AC44BE8E}" destId="{0B090FC8-7CBD-4187-898A-F03CD73A1531}" srcOrd="0" destOrd="0" presId="urn:microsoft.com/office/officeart/2005/8/layout/funnel1"/>
    <dgm:cxn modelId="{149C1699-59B3-CF40-BB05-B84CE9CA19BF}" type="presOf" srcId="{F649FC70-1826-444F-8154-329C4A2BD830}" destId="{BF463A66-CDD6-4717-88FE-DA603B0F9DC2}" srcOrd="0" destOrd="0" presId="urn:microsoft.com/office/officeart/2005/8/layout/funnel1"/>
    <dgm:cxn modelId="{23ED0152-2BAE-488E-AC68-4F1003FD062D}" srcId="{F649FC70-1826-444F-8154-329C4A2BD830}" destId="{37C8F08F-8D64-496E-AFC8-E3B1AC44BE8E}" srcOrd="0" destOrd="0" parTransId="{9B2E7E31-57A1-4BA0-A2E7-836A8F749170}" sibTransId="{3E04E9EE-9037-4E17-8CF0-A29C771A9CE9}"/>
    <dgm:cxn modelId="{982D2EA0-F8FF-489B-967F-DFC02A504C52}" srcId="{F649FC70-1826-444F-8154-329C4A2BD830}" destId="{0EB3880E-185A-40E9-864D-33DDFE44101F}" srcOrd="1" destOrd="0" parTransId="{07D00780-69AA-4641-8DA4-C633CB4EA9AB}" sibTransId="{A13595C0-DCC0-445A-A716-EBA5AF2882A8}"/>
    <dgm:cxn modelId="{B37ED8E7-073A-0C44-B65F-E8A1839905DD}" type="presOf" srcId="{0EB3880E-185A-40E9-864D-33DDFE44101F}" destId="{5EC414B5-495B-4244-8CD2-72761EE9D80E}" srcOrd="0" destOrd="0" presId="urn:microsoft.com/office/officeart/2005/8/layout/funnel1"/>
    <dgm:cxn modelId="{6261AD83-D179-4563-8FF2-DBD77DD4223F}" srcId="{F649FC70-1826-444F-8154-329C4A2BD830}" destId="{E56C937D-DBF7-4A85-8B64-32989D237DA1}" srcOrd="3" destOrd="0" parTransId="{A20FF42B-7131-40F2-B863-DC4272DDB583}" sibTransId="{59A98818-4F3A-4DD7-B513-7A045A9C4D32}"/>
    <dgm:cxn modelId="{662B7308-EC8F-B146-87F7-6B0E2DEB9D10}" type="presOf" srcId="{EC096FB3-DE90-48F3-8864-CC95C43874CE}" destId="{FD7602F2-4AF7-46D9-A4F4-5629BEAABB2F}" srcOrd="0" destOrd="0" presId="urn:microsoft.com/office/officeart/2005/8/layout/funnel1"/>
    <dgm:cxn modelId="{DBF69BA5-BBA1-9E4F-A124-E78885C9118B}" type="presParOf" srcId="{BF463A66-CDD6-4717-88FE-DA603B0F9DC2}" destId="{910E0373-73B6-4675-9DBD-204FF01ED716}" srcOrd="0" destOrd="0" presId="urn:microsoft.com/office/officeart/2005/8/layout/funnel1"/>
    <dgm:cxn modelId="{3BF9D0ED-A11E-F34F-B753-182A5AE1A915}" type="presParOf" srcId="{BF463A66-CDD6-4717-88FE-DA603B0F9DC2}" destId="{D3576166-C921-4BB4-A581-7C703E181FB3}" srcOrd="1" destOrd="0" presId="urn:microsoft.com/office/officeart/2005/8/layout/funnel1"/>
    <dgm:cxn modelId="{E3898FBC-377B-6C4B-999F-630B348975B8}" type="presParOf" srcId="{BF463A66-CDD6-4717-88FE-DA603B0F9DC2}" destId="{5F16B1A9-0479-40A1-B6E4-6CD127242783}" srcOrd="2" destOrd="0" presId="urn:microsoft.com/office/officeart/2005/8/layout/funnel1"/>
    <dgm:cxn modelId="{88D40FEF-8F31-124F-B91E-F9A07439DDE3}" type="presParOf" srcId="{BF463A66-CDD6-4717-88FE-DA603B0F9DC2}" destId="{FD7602F2-4AF7-46D9-A4F4-5629BEAABB2F}" srcOrd="3" destOrd="0" presId="urn:microsoft.com/office/officeart/2005/8/layout/funnel1"/>
    <dgm:cxn modelId="{AF7BCA98-EA9F-F64C-B4A5-84B2C025D5B8}" type="presParOf" srcId="{BF463A66-CDD6-4717-88FE-DA603B0F9DC2}" destId="{5EC414B5-495B-4244-8CD2-72761EE9D80E}" srcOrd="4" destOrd="0" presId="urn:microsoft.com/office/officeart/2005/8/layout/funnel1"/>
    <dgm:cxn modelId="{730DA441-7C31-D441-84E0-922F473B71DE}" type="presParOf" srcId="{BF463A66-CDD6-4717-88FE-DA603B0F9DC2}" destId="{0B090FC8-7CBD-4187-898A-F03CD73A1531}" srcOrd="5" destOrd="0" presId="urn:microsoft.com/office/officeart/2005/8/layout/funnel1"/>
    <dgm:cxn modelId="{B4A4FDB7-CBA0-5C4D-B453-CB15AEC5FA43}" type="presParOf" srcId="{BF463A66-CDD6-4717-88FE-DA603B0F9DC2}" destId="{C219F61D-D2F8-49DC-98B9-D7181D8657B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503E3D-8EAE-4E52-BB30-26EBB90393EC}"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zh-CN" altLang="en-US"/>
        </a:p>
      </dgm:t>
    </dgm:pt>
    <dgm:pt modelId="{4C5EBAB1-1B4A-4BCB-83B7-00A958FFB74A}">
      <dgm:prSet phldrT="[文本]" custT="1"/>
      <dgm:spPr>
        <a:solidFill>
          <a:srgbClr val="0000CC"/>
        </a:solidFill>
      </dgm:spPr>
      <dgm:t>
        <a:bodyPr vert="vert"/>
        <a:lstStyle/>
        <a:p>
          <a:r>
            <a:rPr lang="en-US" altLang="zh-CN" sz="2800" dirty="0" smtClean="0">
              <a:solidFill>
                <a:schemeClr val="bg1"/>
              </a:solidFill>
              <a:latin typeface="+mn-lt"/>
              <a:ea typeface="黑体" pitchFamily="49" charset="-122"/>
            </a:rPr>
            <a:t>Comp. Models</a:t>
          </a:r>
          <a:endParaRPr lang="en-US" altLang="zh-CN" sz="2800" i="0" dirty="0" smtClean="0">
            <a:solidFill>
              <a:schemeClr val="bg1"/>
            </a:solidFill>
            <a:latin typeface="+mn-lt"/>
            <a:ea typeface="黑体" pitchFamily="49" charset="-122"/>
          </a:endParaRPr>
        </a:p>
      </dgm:t>
    </dgm:pt>
    <dgm:pt modelId="{8AD1B86D-FEEB-40B0-9741-27944F434657}" type="parTrans" cxnId="{0A2EB10F-BC62-400E-9726-0A7CA4AE7C9D}">
      <dgm:prSet/>
      <dgm:spPr/>
      <dgm:t>
        <a:bodyPr/>
        <a:lstStyle/>
        <a:p>
          <a:endParaRPr lang="zh-CN" altLang="en-US">
            <a:latin typeface="+mn-lt"/>
          </a:endParaRPr>
        </a:p>
      </dgm:t>
    </dgm:pt>
    <dgm:pt modelId="{E885C056-298F-400D-A781-3F1D089B6604}" type="sibTrans" cxnId="{0A2EB10F-BC62-400E-9726-0A7CA4AE7C9D}">
      <dgm:prSet/>
      <dgm:spPr/>
      <dgm:t>
        <a:bodyPr/>
        <a:lstStyle/>
        <a:p>
          <a:endParaRPr lang="zh-CN" altLang="en-US">
            <a:latin typeface="+mn-lt"/>
          </a:endParaRPr>
        </a:p>
      </dgm:t>
    </dgm:pt>
    <dgm:pt modelId="{81122D68-DC3C-4225-A898-BE9951F72CD2}">
      <dgm:prSet phldrT="[文本]" custT="1"/>
      <dgm:spPr/>
      <dgm:t>
        <a:bodyPr/>
        <a:lstStyle/>
        <a:p>
          <a:r>
            <a:rPr lang="en-US" altLang="zh-CN" sz="2800" dirty="0" smtClean="0">
              <a:solidFill>
                <a:srgbClr val="000000"/>
              </a:solidFill>
              <a:latin typeface="+mn-lt"/>
              <a:ea typeface="黑体" pitchFamily="49" charset="-122"/>
            </a:rPr>
            <a:t>Social Influence</a:t>
          </a:r>
          <a:endParaRPr lang="zh-CN" altLang="en-US" sz="2800" i="1" dirty="0">
            <a:solidFill>
              <a:srgbClr val="000000"/>
            </a:solidFill>
            <a:latin typeface="+mn-lt"/>
            <a:ea typeface="黑体" pitchFamily="49" charset="-122"/>
          </a:endParaRPr>
        </a:p>
      </dgm:t>
    </dgm:pt>
    <dgm:pt modelId="{388689FD-01B3-4864-94C9-5D14F1BF40C5}" type="parTrans" cxnId="{02979709-4BEB-410C-AB34-193232B26606}">
      <dgm:prSet/>
      <dgm:spPr/>
      <dgm:t>
        <a:bodyPr/>
        <a:lstStyle/>
        <a:p>
          <a:endParaRPr lang="zh-CN" altLang="en-US">
            <a:latin typeface="+mn-lt"/>
          </a:endParaRPr>
        </a:p>
      </dgm:t>
    </dgm:pt>
    <dgm:pt modelId="{6E095BE3-BF0C-44F4-8AEC-E2E05D60B318}" type="sibTrans" cxnId="{02979709-4BEB-410C-AB34-193232B26606}">
      <dgm:prSet/>
      <dgm:spPr/>
      <dgm:t>
        <a:bodyPr/>
        <a:lstStyle/>
        <a:p>
          <a:endParaRPr lang="zh-CN" altLang="en-US">
            <a:latin typeface="+mn-lt"/>
          </a:endParaRPr>
        </a:p>
      </dgm:t>
    </dgm:pt>
    <dgm:pt modelId="{75F3DA03-E5EC-4FE7-8E57-74E4EBF5007A}">
      <dgm:prSet phldrT="[文本]" custT="1"/>
      <dgm:spPr/>
      <dgm:t>
        <a:bodyPr/>
        <a:lstStyle/>
        <a:p>
          <a:r>
            <a:rPr lang="en-US" altLang="zh-CN" sz="2800" dirty="0" smtClean="0">
              <a:solidFill>
                <a:srgbClr val="000000"/>
              </a:solidFill>
              <a:latin typeface="+mn-lt"/>
              <a:ea typeface="黑体" pitchFamily="49" charset="-122"/>
            </a:rPr>
            <a:t>Social Tie</a:t>
          </a:r>
          <a:endParaRPr lang="zh-CN" altLang="en-US" sz="4800" i="1" dirty="0">
            <a:solidFill>
              <a:srgbClr val="000000"/>
            </a:solidFill>
            <a:latin typeface="+mn-lt"/>
            <a:ea typeface="黑体" pitchFamily="49" charset="-122"/>
          </a:endParaRPr>
        </a:p>
      </dgm:t>
    </dgm:pt>
    <dgm:pt modelId="{24512A65-392F-4ED3-9530-CD3841D6F62C}" type="parTrans" cxnId="{568720E8-3E3E-4992-989F-03C0FDD48847}">
      <dgm:prSet/>
      <dgm:spPr/>
      <dgm:t>
        <a:bodyPr/>
        <a:lstStyle/>
        <a:p>
          <a:endParaRPr lang="zh-CN" altLang="en-US">
            <a:latin typeface="+mn-lt"/>
          </a:endParaRPr>
        </a:p>
      </dgm:t>
    </dgm:pt>
    <dgm:pt modelId="{F4FB90B1-88DE-4531-A610-4648407397D1}" type="sibTrans" cxnId="{568720E8-3E3E-4992-989F-03C0FDD48847}">
      <dgm:prSet/>
      <dgm:spPr/>
      <dgm:t>
        <a:bodyPr/>
        <a:lstStyle/>
        <a:p>
          <a:endParaRPr lang="zh-CN" altLang="en-US">
            <a:latin typeface="+mn-lt"/>
          </a:endParaRPr>
        </a:p>
      </dgm:t>
    </dgm:pt>
    <dgm:pt modelId="{33CAC4D3-FBB1-4182-884F-16711BB3F8BC}">
      <dgm:prSet phldrT="[文本]" custT="1"/>
      <dgm:spPr/>
      <dgm:t>
        <a:bodyPr rIns="0"/>
        <a:lstStyle/>
        <a:p>
          <a:r>
            <a:rPr lang="en-US" altLang="zh-CN" sz="2800" dirty="0" smtClean="0">
              <a:solidFill>
                <a:srgbClr val="000000"/>
              </a:solidFill>
              <a:latin typeface="+mn-lt"/>
              <a:ea typeface="黑体" pitchFamily="49" charset="-122"/>
            </a:rPr>
            <a:t>Structural Hole</a:t>
          </a:r>
          <a:endParaRPr lang="zh-CN" altLang="en-US" sz="4800" i="1" dirty="0">
            <a:solidFill>
              <a:srgbClr val="000000"/>
            </a:solidFill>
            <a:latin typeface="+mn-lt"/>
            <a:ea typeface="黑体" pitchFamily="49" charset="-122"/>
          </a:endParaRPr>
        </a:p>
      </dgm:t>
    </dgm:pt>
    <dgm:pt modelId="{4E513E01-C747-4A49-AB61-9D906E97EAE6}" type="parTrans" cxnId="{EED59DA5-64E8-48CD-B2AE-4E05E12F465D}">
      <dgm:prSet/>
      <dgm:spPr/>
      <dgm:t>
        <a:bodyPr/>
        <a:lstStyle/>
        <a:p>
          <a:endParaRPr lang="zh-CN" altLang="en-US">
            <a:latin typeface="+mn-lt"/>
          </a:endParaRPr>
        </a:p>
      </dgm:t>
    </dgm:pt>
    <dgm:pt modelId="{1368318A-BCD8-43D3-BFE3-8839B99AB6BD}" type="sibTrans" cxnId="{EED59DA5-64E8-48CD-B2AE-4E05E12F465D}">
      <dgm:prSet/>
      <dgm:spPr/>
      <dgm:t>
        <a:bodyPr/>
        <a:lstStyle/>
        <a:p>
          <a:endParaRPr lang="zh-CN" altLang="en-US">
            <a:latin typeface="+mn-lt"/>
          </a:endParaRPr>
        </a:p>
      </dgm:t>
    </dgm:pt>
    <dgm:pt modelId="{E4BF17AE-046C-4DFA-A8DF-EC9BC6B71CD3}" type="pres">
      <dgm:prSet presAssocID="{B9503E3D-8EAE-4E52-BB30-26EBB90393EC}" presName="Name0" presStyleCnt="0">
        <dgm:presLayoutVars>
          <dgm:chMax val="1"/>
          <dgm:chPref val="1"/>
          <dgm:dir/>
          <dgm:resizeHandles/>
        </dgm:presLayoutVars>
      </dgm:prSet>
      <dgm:spPr/>
      <dgm:t>
        <a:bodyPr/>
        <a:lstStyle/>
        <a:p>
          <a:endParaRPr lang="zh-CN" altLang="en-US"/>
        </a:p>
      </dgm:t>
    </dgm:pt>
    <dgm:pt modelId="{6E786FB9-DC77-4CB5-BBAA-4D5BBD8AAB7B}" type="pres">
      <dgm:prSet presAssocID="{4C5EBAB1-1B4A-4BCB-83B7-00A958FFB74A}" presName="Parent" presStyleLbl="node1" presStyleIdx="0" presStyleCnt="2" custScaleX="81346" custScaleY="131331" custLinFactNeighborX="-15681">
        <dgm:presLayoutVars>
          <dgm:chMax val="4"/>
          <dgm:chPref val="3"/>
        </dgm:presLayoutVars>
      </dgm:prSet>
      <dgm:spPr/>
      <dgm:t>
        <a:bodyPr/>
        <a:lstStyle/>
        <a:p>
          <a:endParaRPr lang="zh-CN" altLang="en-US"/>
        </a:p>
      </dgm:t>
    </dgm:pt>
    <dgm:pt modelId="{6E5F7B58-1E8A-48E7-84E4-41B8B6BDB559}" type="pres">
      <dgm:prSet presAssocID="{81122D68-DC3C-4225-A898-BE9951F72CD2}" presName="Accent" presStyleLbl="node1" presStyleIdx="1" presStyleCnt="2" custLinFactNeighborX="7728"/>
      <dgm:spPr>
        <a:solidFill>
          <a:srgbClr val="C00000"/>
        </a:solidFill>
      </dgm:spPr>
      <dgm:t>
        <a:bodyPr/>
        <a:lstStyle/>
        <a:p>
          <a:endParaRPr lang="zh-CN" altLang="en-US"/>
        </a:p>
      </dgm:t>
    </dgm:pt>
    <dgm:pt modelId="{62324BA0-A1EB-46E6-B0AB-8442C64F5D21}" type="pres">
      <dgm:prSet presAssocID="{81122D68-DC3C-4225-A898-BE9951F72CD2}" presName="Image1" presStyleLbl="fgImgPlace1" presStyleIdx="0" presStyleCnt="3" custLinFactNeighborX="13976" custLinFactNeighborY="-16117"/>
      <dgm:spPr>
        <a:blipFill>
          <a:blip xmlns:r="http://schemas.openxmlformats.org/officeDocument/2006/relationships" r:embed="rId1">
            <a:extLst/>
          </a:blip>
          <a:srcRect/>
          <a:stretch>
            <a:fillRect t="-2000" b="-2000"/>
          </a:stretch>
        </a:blipFill>
      </dgm:spPr>
      <dgm:t>
        <a:bodyPr/>
        <a:lstStyle/>
        <a:p>
          <a:endParaRPr lang="en-US"/>
        </a:p>
      </dgm:t>
    </dgm:pt>
    <dgm:pt modelId="{017830EA-25B9-434E-A09F-282AEF048E3C}" type="pres">
      <dgm:prSet presAssocID="{81122D68-DC3C-4225-A898-BE9951F72CD2}" presName="Child1" presStyleLbl="revTx" presStyleIdx="0" presStyleCnt="3" custScaleX="195971" custScaleY="45655" custLinFactNeighborX="89191" custLinFactNeighborY="-40271">
        <dgm:presLayoutVars>
          <dgm:chMax val="0"/>
          <dgm:chPref val="0"/>
          <dgm:bulletEnabled val="1"/>
        </dgm:presLayoutVars>
      </dgm:prSet>
      <dgm:spPr/>
      <dgm:t>
        <a:bodyPr/>
        <a:lstStyle/>
        <a:p>
          <a:endParaRPr lang="zh-CN" altLang="en-US"/>
        </a:p>
      </dgm:t>
    </dgm:pt>
    <dgm:pt modelId="{7B2B6315-0634-4C5B-A143-AF9C238A42C9}" type="pres">
      <dgm:prSet presAssocID="{75F3DA03-E5EC-4FE7-8E57-74E4EBF5007A}" presName="Image2" presStyleCnt="0"/>
      <dgm:spPr/>
    </dgm:pt>
    <dgm:pt modelId="{DE1930D8-68AC-4E30-9769-B6B93E03C642}" type="pres">
      <dgm:prSet presAssocID="{75F3DA03-E5EC-4FE7-8E57-74E4EBF5007A}" presName="Image" presStyleLbl="fgImgPlace1" presStyleIdx="1" presStyleCnt="3" custLinFactNeighborX="13976" custLinFactNeighborY="-7532"/>
      <dgm:spPr>
        <a:blipFill>
          <a:blip xmlns:r="http://schemas.openxmlformats.org/officeDocument/2006/relationships" r:embed="rId2">
            <a:extLst/>
          </a:blip>
          <a:srcRect/>
          <a:stretch>
            <a:fillRect l="-12000" r="-12000"/>
          </a:stretch>
        </a:blipFill>
      </dgm:spPr>
      <dgm:t>
        <a:bodyPr/>
        <a:lstStyle/>
        <a:p>
          <a:endParaRPr lang="zh-CN" altLang="en-US"/>
        </a:p>
      </dgm:t>
    </dgm:pt>
    <dgm:pt modelId="{72481160-28DE-491F-82BF-A4F31BDE128E}" type="pres">
      <dgm:prSet presAssocID="{75F3DA03-E5EC-4FE7-8E57-74E4EBF5007A}" presName="Child2" presStyleLbl="revTx" presStyleIdx="1" presStyleCnt="3" custScaleX="164040" custScaleY="47715" custLinFactNeighborX="64875" custLinFactNeighborY="-19761">
        <dgm:presLayoutVars>
          <dgm:chMax val="0"/>
          <dgm:chPref val="0"/>
          <dgm:bulletEnabled val="1"/>
        </dgm:presLayoutVars>
      </dgm:prSet>
      <dgm:spPr/>
      <dgm:t>
        <a:bodyPr/>
        <a:lstStyle/>
        <a:p>
          <a:endParaRPr lang="zh-CN" altLang="en-US"/>
        </a:p>
      </dgm:t>
    </dgm:pt>
    <dgm:pt modelId="{428EDD67-1C18-4C12-BCC1-226ED637D7BF}" type="pres">
      <dgm:prSet presAssocID="{33CAC4D3-FBB1-4182-884F-16711BB3F8BC}" presName="Image3" presStyleCnt="0"/>
      <dgm:spPr/>
    </dgm:pt>
    <dgm:pt modelId="{A53F4080-828C-4302-A6DD-B96EBA3434E9}" type="pres">
      <dgm:prSet presAssocID="{33CAC4D3-FBB1-4182-884F-16711BB3F8BC}" presName="Image" presStyleLbl="fgImgPlace1" presStyleIdx="2" presStyleCnt="3" custLinFactNeighborX="13976" custLinFactNeighborY="5641"/>
      <dgm:spPr>
        <a:blipFill>
          <a:blip xmlns:r="http://schemas.openxmlformats.org/officeDocument/2006/relationships" r:embed="rId3">
            <a:extLst/>
          </a:blip>
          <a:srcRect/>
          <a:stretch>
            <a:fillRect l="-17000" r="-17000"/>
          </a:stretch>
        </a:blipFill>
      </dgm:spPr>
    </dgm:pt>
    <dgm:pt modelId="{BF840FEE-B2B3-4048-BF99-3F112411A48D}" type="pres">
      <dgm:prSet presAssocID="{33CAC4D3-FBB1-4182-884F-16711BB3F8BC}" presName="Child3" presStyleLbl="revTx" presStyleIdx="2" presStyleCnt="3" custScaleX="186995" custScaleY="60173" custLinFactNeighborX="88184" custLinFactNeighborY="403">
        <dgm:presLayoutVars>
          <dgm:chMax val="0"/>
          <dgm:chPref val="0"/>
          <dgm:bulletEnabled val="1"/>
        </dgm:presLayoutVars>
      </dgm:prSet>
      <dgm:spPr/>
      <dgm:t>
        <a:bodyPr/>
        <a:lstStyle/>
        <a:p>
          <a:endParaRPr lang="zh-CN" altLang="en-US"/>
        </a:p>
      </dgm:t>
    </dgm:pt>
  </dgm:ptLst>
  <dgm:cxnLst>
    <dgm:cxn modelId="{EED59DA5-64E8-48CD-B2AE-4E05E12F465D}" srcId="{4C5EBAB1-1B4A-4BCB-83B7-00A958FFB74A}" destId="{33CAC4D3-FBB1-4182-884F-16711BB3F8BC}" srcOrd="2" destOrd="0" parTransId="{4E513E01-C747-4A49-AB61-9D906E97EAE6}" sibTransId="{1368318A-BCD8-43D3-BFE3-8839B99AB6BD}"/>
    <dgm:cxn modelId="{82786019-FD7F-FC4B-B364-304C340D6B8B}" type="presOf" srcId="{75F3DA03-E5EC-4FE7-8E57-74E4EBF5007A}" destId="{72481160-28DE-491F-82BF-A4F31BDE128E}" srcOrd="0" destOrd="0" presId="urn:microsoft.com/office/officeart/2011/layout/RadialPictureList"/>
    <dgm:cxn modelId="{6D87F25E-2D3D-A84E-88C4-0DFF6182C220}" type="presOf" srcId="{81122D68-DC3C-4225-A898-BE9951F72CD2}" destId="{017830EA-25B9-434E-A09F-282AEF048E3C}" srcOrd="0" destOrd="0" presId="urn:microsoft.com/office/officeart/2011/layout/RadialPictureList"/>
    <dgm:cxn modelId="{9881742C-ECA8-2C41-A9E7-9235DB64075B}" type="presOf" srcId="{33CAC4D3-FBB1-4182-884F-16711BB3F8BC}" destId="{BF840FEE-B2B3-4048-BF99-3F112411A48D}" srcOrd="0" destOrd="0" presId="urn:microsoft.com/office/officeart/2011/layout/RadialPictureList"/>
    <dgm:cxn modelId="{9E931052-4211-2644-AA0E-6122A101BD0E}" type="presOf" srcId="{B9503E3D-8EAE-4E52-BB30-26EBB90393EC}" destId="{E4BF17AE-046C-4DFA-A8DF-EC9BC6B71CD3}" srcOrd="0" destOrd="0" presId="urn:microsoft.com/office/officeart/2011/layout/RadialPictureList"/>
    <dgm:cxn modelId="{568720E8-3E3E-4992-989F-03C0FDD48847}" srcId="{4C5EBAB1-1B4A-4BCB-83B7-00A958FFB74A}" destId="{75F3DA03-E5EC-4FE7-8E57-74E4EBF5007A}" srcOrd="1" destOrd="0" parTransId="{24512A65-392F-4ED3-9530-CD3841D6F62C}" sibTransId="{F4FB90B1-88DE-4531-A610-4648407397D1}"/>
    <dgm:cxn modelId="{0A2EB10F-BC62-400E-9726-0A7CA4AE7C9D}" srcId="{B9503E3D-8EAE-4E52-BB30-26EBB90393EC}" destId="{4C5EBAB1-1B4A-4BCB-83B7-00A958FFB74A}" srcOrd="0" destOrd="0" parTransId="{8AD1B86D-FEEB-40B0-9741-27944F434657}" sibTransId="{E885C056-298F-400D-A781-3F1D089B6604}"/>
    <dgm:cxn modelId="{F2206BCD-2829-F440-B141-902AA1C3D9D6}" type="presOf" srcId="{4C5EBAB1-1B4A-4BCB-83B7-00A958FFB74A}" destId="{6E786FB9-DC77-4CB5-BBAA-4D5BBD8AAB7B}" srcOrd="0" destOrd="0" presId="urn:microsoft.com/office/officeart/2011/layout/RadialPictureList"/>
    <dgm:cxn modelId="{02979709-4BEB-410C-AB34-193232B26606}" srcId="{4C5EBAB1-1B4A-4BCB-83B7-00A958FFB74A}" destId="{81122D68-DC3C-4225-A898-BE9951F72CD2}" srcOrd="0" destOrd="0" parTransId="{388689FD-01B3-4864-94C9-5D14F1BF40C5}" sibTransId="{6E095BE3-BF0C-44F4-8AEC-E2E05D60B318}"/>
    <dgm:cxn modelId="{711051BC-B2A8-3946-8BAC-7F59425E6072}" type="presParOf" srcId="{E4BF17AE-046C-4DFA-A8DF-EC9BC6B71CD3}" destId="{6E786FB9-DC77-4CB5-BBAA-4D5BBD8AAB7B}" srcOrd="0" destOrd="0" presId="urn:microsoft.com/office/officeart/2011/layout/RadialPictureList"/>
    <dgm:cxn modelId="{09AE8390-CA1A-0A42-BC9D-D352F5818870}" type="presParOf" srcId="{E4BF17AE-046C-4DFA-A8DF-EC9BC6B71CD3}" destId="{6E5F7B58-1E8A-48E7-84E4-41B8B6BDB559}" srcOrd="1" destOrd="0" presId="urn:microsoft.com/office/officeart/2011/layout/RadialPictureList"/>
    <dgm:cxn modelId="{13461C26-E238-EF4F-99F4-238C1E1B8392}" type="presParOf" srcId="{E4BF17AE-046C-4DFA-A8DF-EC9BC6B71CD3}" destId="{62324BA0-A1EB-46E6-B0AB-8442C64F5D21}" srcOrd="2" destOrd="0" presId="urn:microsoft.com/office/officeart/2011/layout/RadialPictureList"/>
    <dgm:cxn modelId="{DD2355AD-6E10-7E43-9908-D5F93DAFEA61}" type="presParOf" srcId="{E4BF17AE-046C-4DFA-A8DF-EC9BC6B71CD3}" destId="{017830EA-25B9-434E-A09F-282AEF048E3C}" srcOrd="3" destOrd="0" presId="urn:microsoft.com/office/officeart/2011/layout/RadialPictureList"/>
    <dgm:cxn modelId="{F63E9F82-9A9F-F84F-A8F1-52035006B8FD}" type="presParOf" srcId="{E4BF17AE-046C-4DFA-A8DF-EC9BC6B71CD3}" destId="{7B2B6315-0634-4C5B-A143-AF9C238A42C9}" srcOrd="4" destOrd="0" presId="urn:microsoft.com/office/officeart/2011/layout/RadialPictureList"/>
    <dgm:cxn modelId="{22E4F37D-8D85-E44D-9B02-680B5DBD9595}" type="presParOf" srcId="{7B2B6315-0634-4C5B-A143-AF9C238A42C9}" destId="{DE1930D8-68AC-4E30-9769-B6B93E03C642}" srcOrd="0" destOrd="0" presId="urn:microsoft.com/office/officeart/2011/layout/RadialPictureList"/>
    <dgm:cxn modelId="{CF05A40C-F264-6C46-9865-6399E2F07A81}" type="presParOf" srcId="{E4BF17AE-046C-4DFA-A8DF-EC9BC6B71CD3}" destId="{72481160-28DE-491F-82BF-A4F31BDE128E}" srcOrd="5" destOrd="0" presId="urn:microsoft.com/office/officeart/2011/layout/RadialPictureList"/>
    <dgm:cxn modelId="{EA066F65-B688-EA42-93C0-DD04AE8D6C80}" type="presParOf" srcId="{E4BF17AE-046C-4DFA-A8DF-EC9BC6B71CD3}" destId="{428EDD67-1C18-4C12-BCC1-226ED637D7BF}" srcOrd="6" destOrd="0" presId="urn:microsoft.com/office/officeart/2011/layout/RadialPictureList"/>
    <dgm:cxn modelId="{00296399-8D05-0240-BB79-E7CE6870B1BC}" type="presParOf" srcId="{428EDD67-1C18-4C12-BCC1-226ED637D7BF}" destId="{A53F4080-828C-4302-A6DD-B96EBA3434E9}" srcOrd="0" destOrd="0" presId="urn:microsoft.com/office/officeart/2011/layout/RadialPictureList"/>
    <dgm:cxn modelId="{BA32E69C-B7D2-1C4D-97D5-B60F8AFD880E}" type="presParOf" srcId="{E4BF17AE-046C-4DFA-A8DF-EC9BC6B71CD3}" destId="{BF840FEE-B2B3-4048-BF99-3F112411A48D}" srcOrd="7" destOrd="0" presId="urn:microsoft.com/office/officeart/2011/layout/Radial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503E3D-8EAE-4E52-BB30-26EBB90393EC}"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zh-CN" altLang="en-US"/>
        </a:p>
      </dgm:t>
    </dgm:pt>
    <dgm:pt modelId="{4C5EBAB1-1B4A-4BCB-83B7-00A958FFB74A}">
      <dgm:prSet phldrT="[文本]" custT="1"/>
      <dgm:spPr>
        <a:solidFill>
          <a:srgbClr val="0000CC"/>
        </a:solidFill>
      </dgm:spPr>
      <dgm:t>
        <a:bodyPr vert="vert"/>
        <a:lstStyle/>
        <a:p>
          <a:r>
            <a:rPr lang="en-US" altLang="zh-CN" sz="2800" dirty="0" smtClean="0">
              <a:solidFill>
                <a:schemeClr val="bg1"/>
              </a:solidFill>
              <a:latin typeface="+mn-lt"/>
              <a:ea typeface="黑体" pitchFamily="49" charset="-122"/>
            </a:rPr>
            <a:t>Comp. Models</a:t>
          </a:r>
          <a:endParaRPr lang="en-US" altLang="zh-CN" sz="2800" i="0" dirty="0" smtClean="0">
            <a:solidFill>
              <a:schemeClr val="bg1"/>
            </a:solidFill>
            <a:latin typeface="+mn-lt"/>
            <a:ea typeface="黑体" pitchFamily="49" charset="-122"/>
          </a:endParaRPr>
        </a:p>
      </dgm:t>
    </dgm:pt>
    <dgm:pt modelId="{8AD1B86D-FEEB-40B0-9741-27944F434657}" type="parTrans" cxnId="{0A2EB10F-BC62-400E-9726-0A7CA4AE7C9D}">
      <dgm:prSet/>
      <dgm:spPr/>
      <dgm:t>
        <a:bodyPr/>
        <a:lstStyle/>
        <a:p>
          <a:endParaRPr lang="zh-CN" altLang="en-US">
            <a:latin typeface="+mn-lt"/>
          </a:endParaRPr>
        </a:p>
      </dgm:t>
    </dgm:pt>
    <dgm:pt modelId="{E885C056-298F-400D-A781-3F1D089B6604}" type="sibTrans" cxnId="{0A2EB10F-BC62-400E-9726-0A7CA4AE7C9D}">
      <dgm:prSet/>
      <dgm:spPr/>
      <dgm:t>
        <a:bodyPr/>
        <a:lstStyle/>
        <a:p>
          <a:endParaRPr lang="zh-CN" altLang="en-US">
            <a:latin typeface="+mn-lt"/>
          </a:endParaRPr>
        </a:p>
      </dgm:t>
    </dgm:pt>
    <dgm:pt modelId="{81122D68-DC3C-4225-A898-BE9951F72CD2}">
      <dgm:prSet phldrT="[文本]" custT="1"/>
      <dgm:spPr/>
      <dgm:t>
        <a:bodyPr/>
        <a:lstStyle/>
        <a:p>
          <a:r>
            <a:rPr lang="en-US" altLang="zh-CN" sz="2800" dirty="0" smtClean="0">
              <a:solidFill>
                <a:srgbClr val="000000"/>
              </a:solidFill>
              <a:latin typeface="+mn-lt"/>
              <a:ea typeface="黑体" pitchFamily="49" charset="-122"/>
            </a:rPr>
            <a:t>Social Influence</a:t>
          </a:r>
          <a:endParaRPr lang="zh-CN" altLang="en-US" sz="2800" i="1" dirty="0">
            <a:solidFill>
              <a:srgbClr val="000000"/>
            </a:solidFill>
            <a:latin typeface="+mn-lt"/>
            <a:ea typeface="黑体" pitchFamily="49" charset="-122"/>
          </a:endParaRPr>
        </a:p>
      </dgm:t>
    </dgm:pt>
    <dgm:pt modelId="{388689FD-01B3-4864-94C9-5D14F1BF40C5}" type="parTrans" cxnId="{02979709-4BEB-410C-AB34-193232B26606}">
      <dgm:prSet/>
      <dgm:spPr/>
      <dgm:t>
        <a:bodyPr/>
        <a:lstStyle/>
        <a:p>
          <a:endParaRPr lang="zh-CN" altLang="en-US">
            <a:latin typeface="+mn-lt"/>
          </a:endParaRPr>
        </a:p>
      </dgm:t>
    </dgm:pt>
    <dgm:pt modelId="{6E095BE3-BF0C-44F4-8AEC-E2E05D60B318}" type="sibTrans" cxnId="{02979709-4BEB-410C-AB34-193232B26606}">
      <dgm:prSet/>
      <dgm:spPr/>
      <dgm:t>
        <a:bodyPr/>
        <a:lstStyle/>
        <a:p>
          <a:endParaRPr lang="zh-CN" altLang="en-US">
            <a:latin typeface="+mn-lt"/>
          </a:endParaRPr>
        </a:p>
      </dgm:t>
    </dgm:pt>
    <dgm:pt modelId="{75F3DA03-E5EC-4FE7-8E57-74E4EBF5007A}">
      <dgm:prSet phldrT="[文本]" custT="1"/>
      <dgm:spPr/>
      <dgm:t>
        <a:bodyPr/>
        <a:lstStyle/>
        <a:p>
          <a:r>
            <a:rPr lang="en-US" altLang="zh-CN" sz="2800" dirty="0" smtClean="0">
              <a:solidFill>
                <a:srgbClr val="A6A6A6"/>
              </a:solidFill>
              <a:latin typeface="+mn-lt"/>
              <a:ea typeface="黑体" pitchFamily="49" charset="-122"/>
            </a:rPr>
            <a:t>Social Tie</a:t>
          </a:r>
          <a:endParaRPr lang="zh-CN" altLang="en-US" sz="4800" i="1" dirty="0">
            <a:solidFill>
              <a:srgbClr val="A6A6A6"/>
            </a:solidFill>
            <a:latin typeface="+mn-lt"/>
            <a:ea typeface="黑体" pitchFamily="49" charset="-122"/>
          </a:endParaRPr>
        </a:p>
      </dgm:t>
    </dgm:pt>
    <dgm:pt modelId="{24512A65-392F-4ED3-9530-CD3841D6F62C}" type="parTrans" cxnId="{568720E8-3E3E-4992-989F-03C0FDD48847}">
      <dgm:prSet/>
      <dgm:spPr/>
      <dgm:t>
        <a:bodyPr/>
        <a:lstStyle/>
        <a:p>
          <a:endParaRPr lang="zh-CN" altLang="en-US">
            <a:latin typeface="+mn-lt"/>
          </a:endParaRPr>
        </a:p>
      </dgm:t>
    </dgm:pt>
    <dgm:pt modelId="{F4FB90B1-88DE-4531-A610-4648407397D1}" type="sibTrans" cxnId="{568720E8-3E3E-4992-989F-03C0FDD48847}">
      <dgm:prSet/>
      <dgm:spPr/>
      <dgm:t>
        <a:bodyPr/>
        <a:lstStyle/>
        <a:p>
          <a:endParaRPr lang="zh-CN" altLang="en-US">
            <a:latin typeface="+mn-lt"/>
          </a:endParaRPr>
        </a:p>
      </dgm:t>
    </dgm:pt>
    <dgm:pt modelId="{33CAC4D3-FBB1-4182-884F-16711BB3F8BC}">
      <dgm:prSet phldrT="[文本]" custT="1"/>
      <dgm:spPr/>
      <dgm:t>
        <a:bodyPr rIns="0"/>
        <a:lstStyle/>
        <a:p>
          <a:r>
            <a:rPr lang="en-US" altLang="zh-CN" sz="2800" dirty="0" smtClean="0">
              <a:solidFill>
                <a:srgbClr val="A6A6A6"/>
              </a:solidFill>
              <a:latin typeface="+mn-lt"/>
              <a:ea typeface="黑体" pitchFamily="49" charset="-122"/>
            </a:rPr>
            <a:t>Structural Hole</a:t>
          </a:r>
          <a:endParaRPr lang="zh-CN" altLang="en-US" sz="4800" i="1" dirty="0">
            <a:solidFill>
              <a:srgbClr val="A6A6A6"/>
            </a:solidFill>
            <a:latin typeface="+mn-lt"/>
            <a:ea typeface="黑体" pitchFamily="49" charset="-122"/>
          </a:endParaRPr>
        </a:p>
      </dgm:t>
    </dgm:pt>
    <dgm:pt modelId="{4E513E01-C747-4A49-AB61-9D906E97EAE6}" type="parTrans" cxnId="{EED59DA5-64E8-48CD-B2AE-4E05E12F465D}">
      <dgm:prSet/>
      <dgm:spPr/>
      <dgm:t>
        <a:bodyPr/>
        <a:lstStyle/>
        <a:p>
          <a:endParaRPr lang="zh-CN" altLang="en-US">
            <a:latin typeface="+mn-lt"/>
          </a:endParaRPr>
        </a:p>
      </dgm:t>
    </dgm:pt>
    <dgm:pt modelId="{1368318A-BCD8-43D3-BFE3-8839B99AB6BD}" type="sibTrans" cxnId="{EED59DA5-64E8-48CD-B2AE-4E05E12F465D}">
      <dgm:prSet/>
      <dgm:spPr/>
      <dgm:t>
        <a:bodyPr/>
        <a:lstStyle/>
        <a:p>
          <a:endParaRPr lang="zh-CN" altLang="en-US">
            <a:latin typeface="+mn-lt"/>
          </a:endParaRPr>
        </a:p>
      </dgm:t>
    </dgm:pt>
    <dgm:pt modelId="{E4BF17AE-046C-4DFA-A8DF-EC9BC6B71CD3}" type="pres">
      <dgm:prSet presAssocID="{B9503E3D-8EAE-4E52-BB30-26EBB90393EC}" presName="Name0" presStyleCnt="0">
        <dgm:presLayoutVars>
          <dgm:chMax val="1"/>
          <dgm:chPref val="1"/>
          <dgm:dir/>
          <dgm:resizeHandles/>
        </dgm:presLayoutVars>
      </dgm:prSet>
      <dgm:spPr/>
      <dgm:t>
        <a:bodyPr/>
        <a:lstStyle/>
        <a:p>
          <a:endParaRPr lang="zh-CN" altLang="en-US"/>
        </a:p>
      </dgm:t>
    </dgm:pt>
    <dgm:pt modelId="{6E786FB9-DC77-4CB5-BBAA-4D5BBD8AAB7B}" type="pres">
      <dgm:prSet presAssocID="{4C5EBAB1-1B4A-4BCB-83B7-00A958FFB74A}" presName="Parent" presStyleLbl="node1" presStyleIdx="0" presStyleCnt="2" custScaleX="81346" custScaleY="131331" custLinFactNeighborX="-15681">
        <dgm:presLayoutVars>
          <dgm:chMax val="4"/>
          <dgm:chPref val="3"/>
        </dgm:presLayoutVars>
      </dgm:prSet>
      <dgm:spPr/>
      <dgm:t>
        <a:bodyPr/>
        <a:lstStyle/>
        <a:p>
          <a:endParaRPr lang="zh-CN" altLang="en-US"/>
        </a:p>
      </dgm:t>
    </dgm:pt>
    <dgm:pt modelId="{6E5F7B58-1E8A-48E7-84E4-41B8B6BDB559}" type="pres">
      <dgm:prSet presAssocID="{81122D68-DC3C-4225-A898-BE9951F72CD2}" presName="Accent" presStyleLbl="node1" presStyleIdx="1" presStyleCnt="2" custLinFactNeighborX="7728"/>
      <dgm:spPr>
        <a:solidFill>
          <a:srgbClr val="C00000"/>
        </a:solidFill>
      </dgm:spPr>
      <dgm:t>
        <a:bodyPr/>
        <a:lstStyle/>
        <a:p>
          <a:endParaRPr lang="zh-CN" altLang="en-US"/>
        </a:p>
      </dgm:t>
    </dgm:pt>
    <dgm:pt modelId="{62324BA0-A1EB-46E6-B0AB-8442C64F5D21}" type="pres">
      <dgm:prSet presAssocID="{81122D68-DC3C-4225-A898-BE9951F72CD2}" presName="Image1" presStyleLbl="fgImgPlace1" presStyleIdx="0" presStyleCnt="3" custLinFactNeighborX="13976" custLinFactNeighborY="-16117"/>
      <dgm:spPr>
        <a:blipFill>
          <a:blip xmlns:r="http://schemas.openxmlformats.org/officeDocument/2006/relationships" r:embed="rId1">
            <a:extLst/>
          </a:blip>
          <a:srcRect/>
          <a:stretch>
            <a:fillRect t="-2000" b="-2000"/>
          </a:stretch>
        </a:blipFill>
      </dgm:spPr>
      <dgm:t>
        <a:bodyPr/>
        <a:lstStyle/>
        <a:p>
          <a:endParaRPr lang="en-US"/>
        </a:p>
      </dgm:t>
    </dgm:pt>
    <dgm:pt modelId="{017830EA-25B9-434E-A09F-282AEF048E3C}" type="pres">
      <dgm:prSet presAssocID="{81122D68-DC3C-4225-A898-BE9951F72CD2}" presName="Child1" presStyleLbl="revTx" presStyleIdx="0" presStyleCnt="3" custScaleX="195971" custScaleY="45655" custLinFactNeighborX="89191" custLinFactNeighborY="-40271">
        <dgm:presLayoutVars>
          <dgm:chMax val="0"/>
          <dgm:chPref val="0"/>
          <dgm:bulletEnabled val="1"/>
        </dgm:presLayoutVars>
      </dgm:prSet>
      <dgm:spPr/>
      <dgm:t>
        <a:bodyPr/>
        <a:lstStyle/>
        <a:p>
          <a:endParaRPr lang="zh-CN" altLang="en-US"/>
        </a:p>
      </dgm:t>
    </dgm:pt>
    <dgm:pt modelId="{7B2B6315-0634-4C5B-A143-AF9C238A42C9}" type="pres">
      <dgm:prSet presAssocID="{75F3DA03-E5EC-4FE7-8E57-74E4EBF5007A}" presName="Image2" presStyleCnt="0"/>
      <dgm:spPr/>
    </dgm:pt>
    <dgm:pt modelId="{DE1930D8-68AC-4E30-9769-B6B93E03C642}" type="pres">
      <dgm:prSet presAssocID="{75F3DA03-E5EC-4FE7-8E57-74E4EBF5007A}" presName="Image" presStyleLbl="fgImgPlace1" presStyleIdx="1" presStyleCnt="3" custLinFactNeighborX="13976" custLinFactNeighborY="-7532"/>
      <dgm:spPr>
        <a:blipFill>
          <a:blip xmlns:r="http://schemas.openxmlformats.org/officeDocument/2006/relationships" r:embed="rId2">
            <a:extLst/>
          </a:blip>
          <a:srcRect/>
          <a:stretch>
            <a:fillRect l="-12000" r="-12000"/>
          </a:stretch>
        </a:blipFill>
      </dgm:spPr>
      <dgm:t>
        <a:bodyPr/>
        <a:lstStyle/>
        <a:p>
          <a:endParaRPr lang="zh-CN" altLang="en-US"/>
        </a:p>
      </dgm:t>
    </dgm:pt>
    <dgm:pt modelId="{72481160-28DE-491F-82BF-A4F31BDE128E}" type="pres">
      <dgm:prSet presAssocID="{75F3DA03-E5EC-4FE7-8E57-74E4EBF5007A}" presName="Child2" presStyleLbl="revTx" presStyleIdx="1" presStyleCnt="3" custScaleX="164040" custScaleY="47715" custLinFactNeighborX="64875" custLinFactNeighborY="-19761">
        <dgm:presLayoutVars>
          <dgm:chMax val="0"/>
          <dgm:chPref val="0"/>
          <dgm:bulletEnabled val="1"/>
        </dgm:presLayoutVars>
      </dgm:prSet>
      <dgm:spPr/>
      <dgm:t>
        <a:bodyPr/>
        <a:lstStyle/>
        <a:p>
          <a:endParaRPr lang="zh-CN" altLang="en-US"/>
        </a:p>
      </dgm:t>
    </dgm:pt>
    <dgm:pt modelId="{428EDD67-1C18-4C12-BCC1-226ED637D7BF}" type="pres">
      <dgm:prSet presAssocID="{33CAC4D3-FBB1-4182-884F-16711BB3F8BC}" presName="Image3" presStyleCnt="0"/>
      <dgm:spPr/>
    </dgm:pt>
    <dgm:pt modelId="{A53F4080-828C-4302-A6DD-B96EBA3434E9}" type="pres">
      <dgm:prSet presAssocID="{33CAC4D3-FBB1-4182-884F-16711BB3F8BC}" presName="Image" presStyleLbl="fgImgPlace1" presStyleIdx="2" presStyleCnt="3" custLinFactNeighborX="13976" custLinFactNeighborY="5641"/>
      <dgm:spPr>
        <a:blipFill>
          <a:blip xmlns:r="http://schemas.openxmlformats.org/officeDocument/2006/relationships" r:embed="rId3">
            <a:extLst/>
          </a:blip>
          <a:srcRect/>
          <a:stretch>
            <a:fillRect l="-17000" r="-17000"/>
          </a:stretch>
        </a:blipFill>
      </dgm:spPr>
    </dgm:pt>
    <dgm:pt modelId="{BF840FEE-B2B3-4048-BF99-3F112411A48D}" type="pres">
      <dgm:prSet presAssocID="{33CAC4D3-FBB1-4182-884F-16711BB3F8BC}" presName="Child3" presStyleLbl="revTx" presStyleIdx="2" presStyleCnt="3" custScaleX="186995" custScaleY="60173" custLinFactNeighborX="88184" custLinFactNeighborY="403">
        <dgm:presLayoutVars>
          <dgm:chMax val="0"/>
          <dgm:chPref val="0"/>
          <dgm:bulletEnabled val="1"/>
        </dgm:presLayoutVars>
      </dgm:prSet>
      <dgm:spPr/>
      <dgm:t>
        <a:bodyPr/>
        <a:lstStyle/>
        <a:p>
          <a:endParaRPr lang="zh-CN" altLang="en-US"/>
        </a:p>
      </dgm:t>
    </dgm:pt>
  </dgm:ptLst>
  <dgm:cxnLst>
    <dgm:cxn modelId="{EED59DA5-64E8-48CD-B2AE-4E05E12F465D}" srcId="{4C5EBAB1-1B4A-4BCB-83B7-00A958FFB74A}" destId="{33CAC4D3-FBB1-4182-884F-16711BB3F8BC}" srcOrd="2" destOrd="0" parTransId="{4E513E01-C747-4A49-AB61-9D906E97EAE6}" sibTransId="{1368318A-BCD8-43D3-BFE3-8839B99AB6BD}"/>
    <dgm:cxn modelId="{05901FB9-2AC5-F344-AC97-990C89F89E9C}" type="presOf" srcId="{4C5EBAB1-1B4A-4BCB-83B7-00A958FFB74A}" destId="{6E786FB9-DC77-4CB5-BBAA-4D5BBD8AAB7B}" srcOrd="0" destOrd="0" presId="urn:microsoft.com/office/officeart/2011/layout/RadialPictureList"/>
    <dgm:cxn modelId="{568720E8-3E3E-4992-989F-03C0FDD48847}" srcId="{4C5EBAB1-1B4A-4BCB-83B7-00A958FFB74A}" destId="{75F3DA03-E5EC-4FE7-8E57-74E4EBF5007A}" srcOrd="1" destOrd="0" parTransId="{24512A65-392F-4ED3-9530-CD3841D6F62C}" sibTransId="{F4FB90B1-88DE-4531-A610-4648407397D1}"/>
    <dgm:cxn modelId="{013D0967-ADE9-3249-8F68-B23A9073856B}" type="presOf" srcId="{81122D68-DC3C-4225-A898-BE9951F72CD2}" destId="{017830EA-25B9-434E-A09F-282AEF048E3C}" srcOrd="0" destOrd="0" presId="urn:microsoft.com/office/officeart/2011/layout/RadialPictureList"/>
    <dgm:cxn modelId="{BC5700BC-3FFF-6946-86C2-6100FDECEB99}" type="presOf" srcId="{75F3DA03-E5EC-4FE7-8E57-74E4EBF5007A}" destId="{72481160-28DE-491F-82BF-A4F31BDE128E}" srcOrd="0" destOrd="0" presId="urn:microsoft.com/office/officeart/2011/layout/RadialPictureList"/>
    <dgm:cxn modelId="{B2D8E8BA-D850-184D-9949-CE70478FA596}" type="presOf" srcId="{33CAC4D3-FBB1-4182-884F-16711BB3F8BC}" destId="{BF840FEE-B2B3-4048-BF99-3F112411A48D}" srcOrd="0" destOrd="0" presId="urn:microsoft.com/office/officeart/2011/layout/RadialPictureList"/>
    <dgm:cxn modelId="{0A2EB10F-BC62-400E-9726-0A7CA4AE7C9D}" srcId="{B9503E3D-8EAE-4E52-BB30-26EBB90393EC}" destId="{4C5EBAB1-1B4A-4BCB-83B7-00A958FFB74A}" srcOrd="0" destOrd="0" parTransId="{8AD1B86D-FEEB-40B0-9741-27944F434657}" sibTransId="{E885C056-298F-400D-A781-3F1D089B6604}"/>
    <dgm:cxn modelId="{02979709-4BEB-410C-AB34-193232B26606}" srcId="{4C5EBAB1-1B4A-4BCB-83B7-00A958FFB74A}" destId="{81122D68-DC3C-4225-A898-BE9951F72CD2}" srcOrd="0" destOrd="0" parTransId="{388689FD-01B3-4864-94C9-5D14F1BF40C5}" sibTransId="{6E095BE3-BF0C-44F4-8AEC-E2E05D60B318}"/>
    <dgm:cxn modelId="{1A0F7A2D-A1DA-FE4C-8D9A-D1D775A0DE3A}" type="presOf" srcId="{B9503E3D-8EAE-4E52-BB30-26EBB90393EC}" destId="{E4BF17AE-046C-4DFA-A8DF-EC9BC6B71CD3}" srcOrd="0" destOrd="0" presId="urn:microsoft.com/office/officeart/2011/layout/RadialPictureList"/>
    <dgm:cxn modelId="{88BC6281-A833-874A-8B3C-329E32A268A4}" type="presParOf" srcId="{E4BF17AE-046C-4DFA-A8DF-EC9BC6B71CD3}" destId="{6E786FB9-DC77-4CB5-BBAA-4D5BBD8AAB7B}" srcOrd="0" destOrd="0" presId="urn:microsoft.com/office/officeart/2011/layout/RadialPictureList"/>
    <dgm:cxn modelId="{6BC6EB1F-9FCC-C34B-B3AD-A39461CFF5DA}" type="presParOf" srcId="{E4BF17AE-046C-4DFA-A8DF-EC9BC6B71CD3}" destId="{6E5F7B58-1E8A-48E7-84E4-41B8B6BDB559}" srcOrd="1" destOrd="0" presId="urn:microsoft.com/office/officeart/2011/layout/RadialPictureList"/>
    <dgm:cxn modelId="{0A9CE533-782F-D740-85EA-E1551BD49D3F}" type="presParOf" srcId="{E4BF17AE-046C-4DFA-A8DF-EC9BC6B71CD3}" destId="{62324BA0-A1EB-46E6-B0AB-8442C64F5D21}" srcOrd="2" destOrd="0" presId="urn:microsoft.com/office/officeart/2011/layout/RadialPictureList"/>
    <dgm:cxn modelId="{87991644-1BF9-EF41-BC05-CED69F3E7439}" type="presParOf" srcId="{E4BF17AE-046C-4DFA-A8DF-EC9BC6B71CD3}" destId="{017830EA-25B9-434E-A09F-282AEF048E3C}" srcOrd="3" destOrd="0" presId="urn:microsoft.com/office/officeart/2011/layout/RadialPictureList"/>
    <dgm:cxn modelId="{71101400-0659-E847-816F-37AEBDF68FEB}" type="presParOf" srcId="{E4BF17AE-046C-4DFA-A8DF-EC9BC6B71CD3}" destId="{7B2B6315-0634-4C5B-A143-AF9C238A42C9}" srcOrd="4" destOrd="0" presId="urn:microsoft.com/office/officeart/2011/layout/RadialPictureList"/>
    <dgm:cxn modelId="{C6661731-CDAF-BC4F-9DE1-5E063D7DA177}" type="presParOf" srcId="{7B2B6315-0634-4C5B-A143-AF9C238A42C9}" destId="{DE1930D8-68AC-4E30-9769-B6B93E03C642}" srcOrd="0" destOrd="0" presId="urn:microsoft.com/office/officeart/2011/layout/RadialPictureList"/>
    <dgm:cxn modelId="{DA6C600A-210E-E945-9CA2-67529254989C}" type="presParOf" srcId="{E4BF17AE-046C-4DFA-A8DF-EC9BC6B71CD3}" destId="{72481160-28DE-491F-82BF-A4F31BDE128E}" srcOrd="5" destOrd="0" presId="urn:microsoft.com/office/officeart/2011/layout/RadialPictureList"/>
    <dgm:cxn modelId="{B036DC20-64BA-AB4B-A263-27F98707D8C8}" type="presParOf" srcId="{E4BF17AE-046C-4DFA-A8DF-EC9BC6B71CD3}" destId="{428EDD67-1C18-4C12-BCC1-226ED637D7BF}" srcOrd="6" destOrd="0" presId="urn:microsoft.com/office/officeart/2011/layout/RadialPictureList"/>
    <dgm:cxn modelId="{80CED6BE-27BA-A64E-B863-ABE6A169A86E}" type="presParOf" srcId="{428EDD67-1C18-4C12-BCC1-226ED637D7BF}" destId="{A53F4080-828C-4302-A6DD-B96EBA3434E9}" srcOrd="0" destOrd="0" presId="urn:microsoft.com/office/officeart/2011/layout/RadialPictureList"/>
    <dgm:cxn modelId="{DEAE96AE-91C9-5048-9ABE-8313B2C9D3BE}" type="presParOf" srcId="{E4BF17AE-046C-4DFA-A8DF-EC9BC6B71CD3}" destId="{BF840FEE-B2B3-4048-BF99-3F112411A48D}" srcOrd="7" destOrd="0" presId="urn:microsoft.com/office/officeart/2011/layout/Radial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503E3D-8EAE-4E52-BB30-26EBB90393EC}"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zh-CN" altLang="en-US"/>
        </a:p>
      </dgm:t>
    </dgm:pt>
    <dgm:pt modelId="{4C5EBAB1-1B4A-4BCB-83B7-00A958FFB74A}">
      <dgm:prSet phldrT="[文本]" custT="1"/>
      <dgm:spPr>
        <a:solidFill>
          <a:srgbClr val="0000CC"/>
        </a:solidFill>
      </dgm:spPr>
      <dgm:t>
        <a:bodyPr vert="vert"/>
        <a:lstStyle/>
        <a:p>
          <a:r>
            <a:rPr lang="en-US" altLang="zh-CN" sz="2800" dirty="0" smtClean="0">
              <a:solidFill>
                <a:schemeClr val="bg1"/>
              </a:solidFill>
              <a:latin typeface="+mn-lt"/>
              <a:ea typeface="黑体" pitchFamily="49" charset="-122"/>
            </a:rPr>
            <a:t>Comp. Models</a:t>
          </a:r>
          <a:endParaRPr lang="en-US" altLang="zh-CN" sz="2800" i="0" dirty="0" smtClean="0">
            <a:solidFill>
              <a:schemeClr val="bg1"/>
            </a:solidFill>
            <a:latin typeface="+mn-lt"/>
            <a:ea typeface="黑体" pitchFamily="49" charset="-122"/>
          </a:endParaRPr>
        </a:p>
      </dgm:t>
    </dgm:pt>
    <dgm:pt modelId="{8AD1B86D-FEEB-40B0-9741-27944F434657}" type="parTrans" cxnId="{0A2EB10F-BC62-400E-9726-0A7CA4AE7C9D}">
      <dgm:prSet/>
      <dgm:spPr/>
      <dgm:t>
        <a:bodyPr/>
        <a:lstStyle/>
        <a:p>
          <a:endParaRPr lang="zh-CN" altLang="en-US">
            <a:latin typeface="+mn-lt"/>
          </a:endParaRPr>
        </a:p>
      </dgm:t>
    </dgm:pt>
    <dgm:pt modelId="{E885C056-298F-400D-A781-3F1D089B6604}" type="sibTrans" cxnId="{0A2EB10F-BC62-400E-9726-0A7CA4AE7C9D}">
      <dgm:prSet/>
      <dgm:spPr/>
      <dgm:t>
        <a:bodyPr/>
        <a:lstStyle/>
        <a:p>
          <a:endParaRPr lang="zh-CN" altLang="en-US">
            <a:latin typeface="+mn-lt"/>
          </a:endParaRPr>
        </a:p>
      </dgm:t>
    </dgm:pt>
    <dgm:pt modelId="{81122D68-DC3C-4225-A898-BE9951F72CD2}">
      <dgm:prSet phldrT="[文本]" custT="1"/>
      <dgm:spPr/>
      <dgm:t>
        <a:bodyPr/>
        <a:lstStyle/>
        <a:p>
          <a:r>
            <a:rPr lang="en-US" altLang="zh-CN" sz="2800" dirty="0" smtClean="0">
              <a:solidFill>
                <a:schemeClr val="bg1">
                  <a:lumMod val="75000"/>
                </a:schemeClr>
              </a:solidFill>
              <a:latin typeface="+mn-lt"/>
              <a:ea typeface="黑体" pitchFamily="49" charset="-122"/>
            </a:rPr>
            <a:t>Social Influence</a:t>
          </a:r>
          <a:endParaRPr lang="zh-CN" altLang="en-US" sz="2800" i="1" dirty="0">
            <a:solidFill>
              <a:schemeClr val="bg1">
                <a:lumMod val="75000"/>
              </a:schemeClr>
            </a:solidFill>
            <a:latin typeface="+mn-lt"/>
            <a:ea typeface="黑体" pitchFamily="49" charset="-122"/>
          </a:endParaRPr>
        </a:p>
      </dgm:t>
    </dgm:pt>
    <dgm:pt modelId="{388689FD-01B3-4864-94C9-5D14F1BF40C5}" type="parTrans" cxnId="{02979709-4BEB-410C-AB34-193232B26606}">
      <dgm:prSet/>
      <dgm:spPr/>
      <dgm:t>
        <a:bodyPr/>
        <a:lstStyle/>
        <a:p>
          <a:endParaRPr lang="zh-CN" altLang="en-US">
            <a:latin typeface="+mn-lt"/>
          </a:endParaRPr>
        </a:p>
      </dgm:t>
    </dgm:pt>
    <dgm:pt modelId="{6E095BE3-BF0C-44F4-8AEC-E2E05D60B318}" type="sibTrans" cxnId="{02979709-4BEB-410C-AB34-193232B26606}">
      <dgm:prSet/>
      <dgm:spPr/>
      <dgm:t>
        <a:bodyPr/>
        <a:lstStyle/>
        <a:p>
          <a:endParaRPr lang="zh-CN" altLang="en-US">
            <a:latin typeface="+mn-lt"/>
          </a:endParaRPr>
        </a:p>
      </dgm:t>
    </dgm:pt>
    <dgm:pt modelId="{75F3DA03-E5EC-4FE7-8E57-74E4EBF5007A}">
      <dgm:prSet phldrT="[文本]" custT="1"/>
      <dgm:spPr/>
      <dgm:t>
        <a:bodyPr/>
        <a:lstStyle/>
        <a:p>
          <a:r>
            <a:rPr lang="en-US" altLang="zh-CN" sz="2800" dirty="0" smtClean="0">
              <a:solidFill>
                <a:schemeClr val="tx1"/>
              </a:solidFill>
              <a:latin typeface="+mn-lt"/>
              <a:ea typeface="黑体" pitchFamily="49" charset="-122"/>
            </a:rPr>
            <a:t>Social Tie</a:t>
          </a:r>
          <a:endParaRPr lang="zh-CN" altLang="en-US" sz="4800" i="1" dirty="0">
            <a:solidFill>
              <a:schemeClr val="tx1"/>
            </a:solidFill>
            <a:latin typeface="+mn-lt"/>
            <a:ea typeface="黑体" pitchFamily="49" charset="-122"/>
          </a:endParaRPr>
        </a:p>
      </dgm:t>
    </dgm:pt>
    <dgm:pt modelId="{24512A65-392F-4ED3-9530-CD3841D6F62C}" type="parTrans" cxnId="{568720E8-3E3E-4992-989F-03C0FDD48847}">
      <dgm:prSet/>
      <dgm:spPr/>
      <dgm:t>
        <a:bodyPr/>
        <a:lstStyle/>
        <a:p>
          <a:endParaRPr lang="zh-CN" altLang="en-US">
            <a:latin typeface="+mn-lt"/>
          </a:endParaRPr>
        </a:p>
      </dgm:t>
    </dgm:pt>
    <dgm:pt modelId="{F4FB90B1-88DE-4531-A610-4648407397D1}" type="sibTrans" cxnId="{568720E8-3E3E-4992-989F-03C0FDD48847}">
      <dgm:prSet/>
      <dgm:spPr/>
      <dgm:t>
        <a:bodyPr/>
        <a:lstStyle/>
        <a:p>
          <a:endParaRPr lang="zh-CN" altLang="en-US">
            <a:latin typeface="+mn-lt"/>
          </a:endParaRPr>
        </a:p>
      </dgm:t>
    </dgm:pt>
    <dgm:pt modelId="{33CAC4D3-FBB1-4182-884F-16711BB3F8BC}">
      <dgm:prSet phldrT="[文本]" custT="1"/>
      <dgm:spPr/>
      <dgm:t>
        <a:bodyPr rIns="0"/>
        <a:lstStyle/>
        <a:p>
          <a:r>
            <a:rPr lang="en-US" altLang="zh-CN" sz="2800" dirty="0" smtClean="0">
              <a:solidFill>
                <a:srgbClr val="A6A6A6"/>
              </a:solidFill>
              <a:latin typeface="+mn-lt"/>
              <a:ea typeface="黑体" pitchFamily="49" charset="-122"/>
            </a:rPr>
            <a:t>Structural Hole</a:t>
          </a:r>
          <a:endParaRPr lang="zh-CN" altLang="en-US" sz="4800" i="1" dirty="0">
            <a:solidFill>
              <a:srgbClr val="A6A6A6"/>
            </a:solidFill>
            <a:latin typeface="+mn-lt"/>
            <a:ea typeface="黑体" pitchFamily="49" charset="-122"/>
          </a:endParaRPr>
        </a:p>
      </dgm:t>
    </dgm:pt>
    <dgm:pt modelId="{4E513E01-C747-4A49-AB61-9D906E97EAE6}" type="parTrans" cxnId="{EED59DA5-64E8-48CD-B2AE-4E05E12F465D}">
      <dgm:prSet/>
      <dgm:spPr/>
      <dgm:t>
        <a:bodyPr/>
        <a:lstStyle/>
        <a:p>
          <a:endParaRPr lang="zh-CN" altLang="en-US">
            <a:latin typeface="+mn-lt"/>
          </a:endParaRPr>
        </a:p>
      </dgm:t>
    </dgm:pt>
    <dgm:pt modelId="{1368318A-BCD8-43D3-BFE3-8839B99AB6BD}" type="sibTrans" cxnId="{EED59DA5-64E8-48CD-B2AE-4E05E12F465D}">
      <dgm:prSet/>
      <dgm:spPr/>
      <dgm:t>
        <a:bodyPr/>
        <a:lstStyle/>
        <a:p>
          <a:endParaRPr lang="zh-CN" altLang="en-US">
            <a:latin typeface="+mn-lt"/>
          </a:endParaRPr>
        </a:p>
      </dgm:t>
    </dgm:pt>
    <dgm:pt modelId="{E4BF17AE-046C-4DFA-A8DF-EC9BC6B71CD3}" type="pres">
      <dgm:prSet presAssocID="{B9503E3D-8EAE-4E52-BB30-26EBB90393EC}" presName="Name0" presStyleCnt="0">
        <dgm:presLayoutVars>
          <dgm:chMax val="1"/>
          <dgm:chPref val="1"/>
          <dgm:dir/>
          <dgm:resizeHandles/>
        </dgm:presLayoutVars>
      </dgm:prSet>
      <dgm:spPr/>
      <dgm:t>
        <a:bodyPr/>
        <a:lstStyle/>
        <a:p>
          <a:endParaRPr lang="zh-CN" altLang="en-US"/>
        </a:p>
      </dgm:t>
    </dgm:pt>
    <dgm:pt modelId="{6E786FB9-DC77-4CB5-BBAA-4D5BBD8AAB7B}" type="pres">
      <dgm:prSet presAssocID="{4C5EBAB1-1B4A-4BCB-83B7-00A958FFB74A}" presName="Parent" presStyleLbl="node1" presStyleIdx="0" presStyleCnt="2" custScaleX="81346" custScaleY="131331" custLinFactNeighborX="-15681">
        <dgm:presLayoutVars>
          <dgm:chMax val="4"/>
          <dgm:chPref val="3"/>
        </dgm:presLayoutVars>
      </dgm:prSet>
      <dgm:spPr/>
      <dgm:t>
        <a:bodyPr/>
        <a:lstStyle/>
        <a:p>
          <a:endParaRPr lang="zh-CN" altLang="en-US"/>
        </a:p>
      </dgm:t>
    </dgm:pt>
    <dgm:pt modelId="{6E5F7B58-1E8A-48E7-84E4-41B8B6BDB559}" type="pres">
      <dgm:prSet presAssocID="{81122D68-DC3C-4225-A898-BE9951F72CD2}" presName="Accent" presStyleLbl="node1" presStyleIdx="1" presStyleCnt="2" custLinFactNeighborX="7728"/>
      <dgm:spPr>
        <a:solidFill>
          <a:srgbClr val="C00000"/>
        </a:solidFill>
      </dgm:spPr>
      <dgm:t>
        <a:bodyPr/>
        <a:lstStyle/>
        <a:p>
          <a:endParaRPr lang="zh-CN" altLang="en-US"/>
        </a:p>
      </dgm:t>
    </dgm:pt>
    <dgm:pt modelId="{62324BA0-A1EB-46E6-B0AB-8442C64F5D21}" type="pres">
      <dgm:prSet presAssocID="{81122D68-DC3C-4225-A898-BE9951F72CD2}" presName="Image1" presStyleLbl="fgImgPlace1" presStyleIdx="0" presStyleCnt="3" custLinFactNeighborX="13976" custLinFactNeighborY="-16117"/>
      <dgm:spPr>
        <a:blipFill>
          <a:blip xmlns:r="http://schemas.openxmlformats.org/officeDocument/2006/relationships" r:embed="rId1">
            <a:extLst/>
          </a:blip>
          <a:srcRect/>
          <a:stretch>
            <a:fillRect t="-2000" b="-2000"/>
          </a:stretch>
        </a:blipFill>
      </dgm:spPr>
      <dgm:t>
        <a:bodyPr/>
        <a:lstStyle/>
        <a:p>
          <a:endParaRPr lang="en-US"/>
        </a:p>
      </dgm:t>
    </dgm:pt>
    <dgm:pt modelId="{017830EA-25B9-434E-A09F-282AEF048E3C}" type="pres">
      <dgm:prSet presAssocID="{81122D68-DC3C-4225-A898-BE9951F72CD2}" presName="Child1" presStyleLbl="revTx" presStyleIdx="0" presStyleCnt="3" custScaleX="195971" custScaleY="45655" custLinFactNeighborX="89191" custLinFactNeighborY="-40271">
        <dgm:presLayoutVars>
          <dgm:chMax val="0"/>
          <dgm:chPref val="0"/>
          <dgm:bulletEnabled val="1"/>
        </dgm:presLayoutVars>
      </dgm:prSet>
      <dgm:spPr/>
      <dgm:t>
        <a:bodyPr/>
        <a:lstStyle/>
        <a:p>
          <a:endParaRPr lang="zh-CN" altLang="en-US"/>
        </a:p>
      </dgm:t>
    </dgm:pt>
    <dgm:pt modelId="{7B2B6315-0634-4C5B-A143-AF9C238A42C9}" type="pres">
      <dgm:prSet presAssocID="{75F3DA03-E5EC-4FE7-8E57-74E4EBF5007A}" presName="Image2" presStyleCnt="0"/>
      <dgm:spPr/>
    </dgm:pt>
    <dgm:pt modelId="{DE1930D8-68AC-4E30-9769-B6B93E03C642}" type="pres">
      <dgm:prSet presAssocID="{75F3DA03-E5EC-4FE7-8E57-74E4EBF5007A}" presName="Image" presStyleLbl="fgImgPlace1" presStyleIdx="1" presStyleCnt="3" custLinFactNeighborX="13976" custLinFactNeighborY="-7532"/>
      <dgm:spPr>
        <a:blipFill>
          <a:blip xmlns:r="http://schemas.openxmlformats.org/officeDocument/2006/relationships" r:embed="rId2">
            <a:extLst/>
          </a:blip>
          <a:srcRect/>
          <a:stretch>
            <a:fillRect l="-12000" r="-12000"/>
          </a:stretch>
        </a:blipFill>
      </dgm:spPr>
      <dgm:t>
        <a:bodyPr/>
        <a:lstStyle/>
        <a:p>
          <a:endParaRPr lang="zh-CN" altLang="en-US"/>
        </a:p>
      </dgm:t>
    </dgm:pt>
    <dgm:pt modelId="{72481160-28DE-491F-82BF-A4F31BDE128E}" type="pres">
      <dgm:prSet presAssocID="{75F3DA03-E5EC-4FE7-8E57-74E4EBF5007A}" presName="Child2" presStyleLbl="revTx" presStyleIdx="1" presStyleCnt="3" custScaleX="164040" custScaleY="47715" custLinFactNeighborX="64875" custLinFactNeighborY="-19761">
        <dgm:presLayoutVars>
          <dgm:chMax val="0"/>
          <dgm:chPref val="0"/>
          <dgm:bulletEnabled val="1"/>
        </dgm:presLayoutVars>
      </dgm:prSet>
      <dgm:spPr/>
      <dgm:t>
        <a:bodyPr/>
        <a:lstStyle/>
        <a:p>
          <a:endParaRPr lang="zh-CN" altLang="en-US"/>
        </a:p>
      </dgm:t>
    </dgm:pt>
    <dgm:pt modelId="{428EDD67-1C18-4C12-BCC1-226ED637D7BF}" type="pres">
      <dgm:prSet presAssocID="{33CAC4D3-FBB1-4182-884F-16711BB3F8BC}" presName="Image3" presStyleCnt="0"/>
      <dgm:spPr/>
    </dgm:pt>
    <dgm:pt modelId="{A53F4080-828C-4302-A6DD-B96EBA3434E9}" type="pres">
      <dgm:prSet presAssocID="{33CAC4D3-FBB1-4182-884F-16711BB3F8BC}" presName="Image" presStyleLbl="fgImgPlace1" presStyleIdx="2" presStyleCnt="3" custLinFactNeighborX="13976" custLinFactNeighborY="5641"/>
      <dgm:spPr>
        <a:blipFill>
          <a:blip xmlns:r="http://schemas.openxmlformats.org/officeDocument/2006/relationships" r:embed="rId3">
            <a:extLst/>
          </a:blip>
          <a:srcRect/>
          <a:stretch>
            <a:fillRect l="-17000" r="-17000"/>
          </a:stretch>
        </a:blipFill>
      </dgm:spPr>
    </dgm:pt>
    <dgm:pt modelId="{BF840FEE-B2B3-4048-BF99-3F112411A48D}" type="pres">
      <dgm:prSet presAssocID="{33CAC4D3-FBB1-4182-884F-16711BB3F8BC}" presName="Child3" presStyleLbl="revTx" presStyleIdx="2" presStyleCnt="3" custScaleX="186995" custScaleY="60173" custLinFactNeighborX="88184" custLinFactNeighborY="403">
        <dgm:presLayoutVars>
          <dgm:chMax val="0"/>
          <dgm:chPref val="0"/>
          <dgm:bulletEnabled val="1"/>
        </dgm:presLayoutVars>
      </dgm:prSet>
      <dgm:spPr/>
      <dgm:t>
        <a:bodyPr/>
        <a:lstStyle/>
        <a:p>
          <a:endParaRPr lang="zh-CN" altLang="en-US"/>
        </a:p>
      </dgm:t>
    </dgm:pt>
  </dgm:ptLst>
  <dgm:cxnLst>
    <dgm:cxn modelId="{EED59DA5-64E8-48CD-B2AE-4E05E12F465D}" srcId="{4C5EBAB1-1B4A-4BCB-83B7-00A958FFB74A}" destId="{33CAC4D3-FBB1-4182-884F-16711BB3F8BC}" srcOrd="2" destOrd="0" parTransId="{4E513E01-C747-4A49-AB61-9D906E97EAE6}" sibTransId="{1368318A-BCD8-43D3-BFE3-8839B99AB6BD}"/>
    <dgm:cxn modelId="{4476F5E3-8310-D049-8113-99577049DD3D}" type="presOf" srcId="{4C5EBAB1-1B4A-4BCB-83B7-00A958FFB74A}" destId="{6E786FB9-DC77-4CB5-BBAA-4D5BBD8AAB7B}" srcOrd="0" destOrd="0" presId="urn:microsoft.com/office/officeart/2011/layout/RadialPictureList"/>
    <dgm:cxn modelId="{36ACC673-049B-5D4D-B027-DD1E10B56625}" type="presOf" srcId="{B9503E3D-8EAE-4E52-BB30-26EBB90393EC}" destId="{E4BF17AE-046C-4DFA-A8DF-EC9BC6B71CD3}" srcOrd="0" destOrd="0" presId="urn:microsoft.com/office/officeart/2011/layout/RadialPictureList"/>
    <dgm:cxn modelId="{568720E8-3E3E-4992-989F-03C0FDD48847}" srcId="{4C5EBAB1-1B4A-4BCB-83B7-00A958FFB74A}" destId="{75F3DA03-E5EC-4FE7-8E57-74E4EBF5007A}" srcOrd="1" destOrd="0" parTransId="{24512A65-392F-4ED3-9530-CD3841D6F62C}" sibTransId="{F4FB90B1-88DE-4531-A610-4648407397D1}"/>
    <dgm:cxn modelId="{0C5D389F-A88B-494C-90E4-5CBD589F9474}" type="presOf" srcId="{33CAC4D3-FBB1-4182-884F-16711BB3F8BC}" destId="{BF840FEE-B2B3-4048-BF99-3F112411A48D}" srcOrd="0" destOrd="0" presId="urn:microsoft.com/office/officeart/2011/layout/RadialPictureList"/>
    <dgm:cxn modelId="{0A2EB10F-BC62-400E-9726-0A7CA4AE7C9D}" srcId="{B9503E3D-8EAE-4E52-BB30-26EBB90393EC}" destId="{4C5EBAB1-1B4A-4BCB-83B7-00A958FFB74A}" srcOrd="0" destOrd="0" parTransId="{8AD1B86D-FEEB-40B0-9741-27944F434657}" sibTransId="{E885C056-298F-400D-A781-3F1D089B6604}"/>
    <dgm:cxn modelId="{AFD85606-6635-1546-B624-AD18D4290D78}" type="presOf" srcId="{81122D68-DC3C-4225-A898-BE9951F72CD2}" destId="{017830EA-25B9-434E-A09F-282AEF048E3C}" srcOrd="0" destOrd="0" presId="urn:microsoft.com/office/officeart/2011/layout/RadialPictureList"/>
    <dgm:cxn modelId="{6B8B0859-93F2-D34E-9E80-38D4B10AB0C1}" type="presOf" srcId="{75F3DA03-E5EC-4FE7-8E57-74E4EBF5007A}" destId="{72481160-28DE-491F-82BF-A4F31BDE128E}" srcOrd="0" destOrd="0" presId="urn:microsoft.com/office/officeart/2011/layout/RadialPictureList"/>
    <dgm:cxn modelId="{02979709-4BEB-410C-AB34-193232B26606}" srcId="{4C5EBAB1-1B4A-4BCB-83B7-00A958FFB74A}" destId="{81122D68-DC3C-4225-A898-BE9951F72CD2}" srcOrd="0" destOrd="0" parTransId="{388689FD-01B3-4864-94C9-5D14F1BF40C5}" sibTransId="{6E095BE3-BF0C-44F4-8AEC-E2E05D60B318}"/>
    <dgm:cxn modelId="{C129951B-2467-F748-AD6E-F6EB073CB39C}" type="presParOf" srcId="{E4BF17AE-046C-4DFA-A8DF-EC9BC6B71CD3}" destId="{6E786FB9-DC77-4CB5-BBAA-4D5BBD8AAB7B}" srcOrd="0" destOrd="0" presId="urn:microsoft.com/office/officeart/2011/layout/RadialPictureList"/>
    <dgm:cxn modelId="{33AB5395-EEE5-A442-8AEB-2D88F972E90C}" type="presParOf" srcId="{E4BF17AE-046C-4DFA-A8DF-EC9BC6B71CD3}" destId="{6E5F7B58-1E8A-48E7-84E4-41B8B6BDB559}" srcOrd="1" destOrd="0" presId="urn:microsoft.com/office/officeart/2011/layout/RadialPictureList"/>
    <dgm:cxn modelId="{7CCBDB60-4057-B74A-8755-FB3A8F388FA5}" type="presParOf" srcId="{E4BF17AE-046C-4DFA-A8DF-EC9BC6B71CD3}" destId="{62324BA0-A1EB-46E6-B0AB-8442C64F5D21}" srcOrd="2" destOrd="0" presId="urn:microsoft.com/office/officeart/2011/layout/RadialPictureList"/>
    <dgm:cxn modelId="{D471DC0A-10B6-944D-909E-70C8E3A083C5}" type="presParOf" srcId="{E4BF17AE-046C-4DFA-A8DF-EC9BC6B71CD3}" destId="{017830EA-25B9-434E-A09F-282AEF048E3C}" srcOrd="3" destOrd="0" presId="urn:microsoft.com/office/officeart/2011/layout/RadialPictureList"/>
    <dgm:cxn modelId="{247DFBD9-2614-0F4D-AAAC-333B02CA7D15}" type="presParOf" srcId="{E4BF17AE-046C-4DFA-A8DF-EC9BC6B71CD3}" destId="{7B2B6315-0634-4C5B-A143-AF9C238A42C9}" srcOrd="4" destOrd="0" presId="urn:microsoft.com/office/officeart/2011/layout/RadialPictureList"/>
    <dgm:cxn modelId="{2B919D8D-B363-6441-A2E2-0CC108B9B602}" type="presParOf" srcId="{7B2B6315-0634-4C5B-A143-AF9C238A42C9}" destId="{DE1930D8-68AC-4E30-9769-B6B93E03C642}" srcOrd="0" destOrd="0" presId="urn:microsoft.com/office/officeart/2011/layout/RadialPictureList"/>
    <dgm:cxn modelId="{70CF0D0E-20F6-E347-89B6-09DBF31D9F9A}" type="presParOf" srcId="{E4BF17AE-046C-4DFA-A8DF-EC9BC6B71CD3}" destId="{72481160-28DE-491F-82BF-A4F31BDE128E}" srcOrd="5" destOrd="0" presId="urn:microsoft.com/office/officeart/2011/layout/RadialPictureList"/>
    <dgm:cxn modelId="{ACB07791-6A24-F741-9FA0-37521003B9CC}" type="presParOf" srcId="{E4BF17AE-046C-4DFA-A8DF-EC9BC6B71CD3}" destId="{428EDD67-1C18-4C12-BCC1-226ED637D7BF}" srcOrd="6" destOrd="0" presId="urn:microsoft.com/office/officeart/2011/layout/RadialPictureList"/>
    <dgm:cxn modelId="{1CB14552-148D-7F47-A79B-9C109C0C172A}" type="presParOf" srcId="{428EDD67-1C18-4C12-BCC1-226ED637D7BF}" destId="{A53F4080-828C-4302-A6DD-B96EBA3434E9}" srcOrd="0" destOrd="0" presId="urn:microsoft.com/office/officeart/2011/layout/RadialPictureList"/>
    <dgm:cxn modelId="{80F95C65-FE7F-D04C-9B17-697A4B236A47}" type="presParOf" srcId="{E4BF17AE-046C-4DFA-A8DF-EC9BC6B71CD3}" destId="{BF840FEE-B2B3-4048-BF99-3F112411A48D}" srcOrd="7" destOrd="0" presId="urn:microsoft.com/office/officeart/2011/layout/Radial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503E3D-8EAE-4E52-BB30-26EBB90393EC}"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zh-CN" altLang="en-US"/>
        </a:p>
      </dgm:t>
    </dgm:pt>
    <dgm:pt modelId="{4C5EBAB1-1B4A-4BCB-83B7-00A958FFB74A}">
      <dgm:prSet phldrT="[文本]" custT="1"/>
      <dgm:spPr>
        <a:solidFill>
          <a:srgbClr val="0000CC"/>
        </a:solidFill>
      </dgm:spPr>
      <dgm:t>
        <a:bodyPr vert="vert"/>
        <a:lstStyle/>
        <a:p>
          <a:r>
            <a:rPr lang="en-US" altLang="zh-CN" sz="2800" dirty="0" smtClean="0">
              <a:solidFill>
                <a:schemeClr val="bg1"/>
              </a:solidFill>
              <a:latin typeface="+mn-lt"/>
              <a:ea typeface="黑体" pitchFamily="49" charset="-122"/>
            </a:rPr>
            <a:t>Comp. Models</a:t>
          </a:r>
          <a:endParaRPr lang="en-US" altLang="zh-CN" sz="2800" i="0" dirty="0" smtClean="0">
            <a:solidFill>
              <a:schemeClr val="bg1"/>
            </a:solidFill>
            <a:latin typeface="+mn-lt"/>
            <a:ea typeface="黑体" pitchFamily="49" charset="-122"/>
          </a:endParaRPr>
        </a:p>
      </dgm:t>
    </dgm:pt>
    <dgm:pt modelId="{8AD1B86D-FEEB-40B0-9741-27944F434657}" type="parTrans" cxnId="{0A2EB10F-BC62-400E-9726-0A7CA4AE7C9D}">
      <dgm:prSet/>
      <dgm:spPr/>
      <dgm:t>
        <a:bodyPr/>
        <a:lstStyle/>
        <a:p>
          <a:endParaRPr lang="zh-CN" altLang="en-US">
            <a:latin typeface="+mn-lt"/>
          </a:endParaRPr>
        </a:p>
      </dgm:t>
    </dgm:pt>
    <dgm:pt modelId="{E885C056-298F-400D-A781-3F1D089B6604}" type="sibTrans" cxnId="{0A2EB10F-BC62-400E-9726-0A7CA4AE7C9D}">
      <dgm:prSet/>
      <dgm:spPr/>
      <dgm:t>
        <a:bodyPr/>
        <a:lstStyle/>
        <a:p>
          <a:endParaRPr lang="zh-CN" altLang="en-US">
            <a:latin typeface="+mn-lt"/>
          </a:endParaRPr>
        </a:p>
      </dgm:t>
    </dgm:pt>
    <dgm:pt modelId="{81122D68-DC3C-4225-A898-BE9951F72CD2}">
      <dgm:prSet phldrT="[文本]" custT="1"/>
      <dgm:spPr/>
      <dgm:t>
        <a:bodyPr/>
        <a:lstStyle/>
        <a:p>
          <a:r>
            <a:rPr lang="en-US" altLang="zh-CN" sz="2800" dirty="0" smtClean="0">
              <a:solidFill>
                <a:srgbClr val="A6A6A6"/>
              </a:solidFill>
              <a:latin typeface="+mn-lt"/>
              <a:ea typeface="黑体" pitchFamily="49" charset="-122"/>
            </a:rPr>
            <a:t>Social Influence</a:t>
          </a:r>
          <a:endParaRPr lang="zh-CN" altLang="en-US" sz="2800" i="1" dirty="0">
            <a:solidFill>
              <a:srgbClr val="A6A6A6"/>
            </a:solidFill>
            <a:latin typeface="+mn-lt"/>
            <a:ea typeface="黑体" pitchFamily="49" charset="-122"/>
          </a:endParaRPr>
        </a:p>
      </dgm:t>
    </dgm:pt>
    <dgm:pt modelId="{388689FD-01B3-4864-94C9-5D14F1BF40C5}" type="parTrans" cxnId="{02979709-4BEB-410C-AB34-193232B26606}">
      <dgm:prSet/>
      <dgm:spPr/>
      <dgm:t>
        <a:bodyPr/>
        <a:lstStyle/>
        <a:p>
          <a:endParaRPr lang="zh-CN" altLang="en-US">
            <a:latin typeface="+mn-lt"/>
          </a:endParaRPr>
        </a:p>
      </dgm:t>
    </dgm:pt>
    <dgm:pt modelId="{6E095BE3-BF0C-44F4-8AEC-E2E05D60B318}" type="sibTrans" cxnId="{02979709-4BEB-410C-AB34-193232B26606}">
      <dgm:prSet/>
      <dgm:spPr/>
      <dgm:t>
        <a:bodyPr/>
        <a:lstStyle/>
        <a:p>
          <a:endParaRPr lang="zh-CN" altLang="en-US">
            <a:latin typeface="+mn-lt"/>
          </a:endParaRPr>
        </a:p>
      </dgm:t>
    </dgm:pt>
    <dgm:pt modelId="{75F3DA03-E5EC-4FE7-8E57-74E4EBF5007A}">
      <dgm:prSet phldrT="[文本]" custT="1"/>
      <dgm:spPr/>
      <dgm:t>
        <a:bodyPr/>
        <a:lstStyle/>
        <a:p>
          <a:r>
            <a:rPr lang="en-US" altLang="zh-CN" sz="2800" dirty="0" smtClean="0">
              <a:solidFill>
                <a:schemeClr val="bg1">
                  <a:lumMod val="65000"/>
                </a:schemeClr>
              </a:solidFill>
              <a:latin typeface="+mn-lt"/>
              <a:ea typeface="黑体" pitchFamily="49" charset="-122"/>
            </a:rPr>
            <a:t>Social Tie</a:t>
          </a:r>
          <a:endParaRPr lang="zh-CN" altLang="en-US" sz="4800" i="1" dirty="0">
            <a:solidFill>
              <a:schemeClr val="bg1">
                <a:lumMod val="65000"/>
              </a:schemeClr>
            </a:solidFill>
            <a:latin typeface="+mn-lt"/>
            <a:ea typeface="黑体" pitchFamily="49" charset="-122"/>
          </a:endParaRPr>
        </a:p>
      </dgm:t>
    </dgm:pt>
    <dgm:pt modelId="{24512A65-392F-4ED3-9530-CD3841D6F62C}" type="parTrans" cxnId="{568720E8-3E3E-4992-989F-03C0FDD48847}">
      <dgm:prSet/>
      <dgm:spPr/>
      <dgm:t>
        <a:bodyPr/>
        <a:lstStyle/>
        <a:p>
          <a:endParaRPr lang="zh-CN" altLang="en-US">
            <a:latin typeface="+mn-lt"/>
          </a:endParaRPr>
        </a:p>
      </dgm:t>
    </dgm:pt>
    <dgm:pt modelId="{F4FB90B1-88DE-4531-A610-4648407397D1}" type="sibTrans" cxnId="{568720E8-3E3E-4992-989F-03C0FDD48847}">
      <dgm:prSet/>
      <dgm:spPr/>
      <dgm:t>
        <a:bodyPr/>
        <a:lstStyle/>
        <a:p>
          <a:endParaRPr lang="zh-CN" altLang="en-US">
            <a:latin typeface="+mn-lt"/>
          </a:endParaRPr>
        </a:p>
      </dgm:t>
    </dgm:pt>
    <dgm:pt modelId="{33CAC4D3-FBB1-4182-884F-16711BB3F8BC}">
      <dgm:prSet phldrT="[文本]" custT="1"/>
      <dgm:spPr/>
      <dgm:t>
        <a:bodyPr rIns="0"/>
        <a:lstStyle/>
        <a:p>
          <a:r>
            <a:rPr lang="en-US" altLang="zh-CN" sz="2800" dirty="0" smtClean="0">
              <a:solidFill>
                <a:srgbClr val="000000"/>
              </a:solidFill>
              <a:latin typeface="+mn-lt"/>
              <a:ea typeface="黑体" pitchFamily="49" charset="-122"/>
            </a:rPr>
            <a:t>Structural Hole</a:t>
          </a:r>
          <a:endParaRPr lang="zh-CN" altLang="en-US" sz="4800" i="1" dirty="0">
            <a:solidFill>
              <a:srgbClr val="000000"/>
            </a:solidFill>
            <a:latin typeface="+mn-lt"/>
            <a:ea typeface="黑体" pitchFamily="49" charset="-122"/>
          </a:endParaRPr>
        </a:p>
      </dgm:t>
    </dgm:pt>
    <dgm:pt modelId="{4E513E01-C747-4A49-AB61-9D906E97EAE6}" type="parTrans" cxnId="{EED59DA5-64E8-48CD-B2AE-4E05E12F465D}">
      <dgm:prSet/>
      <dgm:spPr/>
      <dgm:t>
        <a:bodyPr/>
        <a:lstStyle/>
        <a:p>
          <a:endParaRPr lang="zh-CN" altLang="en-US">
            <a:latin typeface="+mn-lt"/>
          </a:endParaRPr>
        </a:p>
      </dgm:t>
    </dgm:pt>
    <dgm:pt modelId="{1368318A-BCD8-43D3-BFE3-8839B99AB6BD}" type="sibTrans" cxnId="{EED59DA5-64E8-48CD-B2AE-4E05E12F465D}">
      <dgm:prSet/>
      <dgm:spPr/>
      <dgm:t>
        <a:bodyPr/>
        <a:lstStyle/>
        <a:p>
          <a:endParaRPr lang="zh-CN" altLang="en-US">
            <a:latin typeface="+mn-lt"/>
          </a:endParaRPr>
        </a:p>
      </dgm:t>
    </dgm:pt>
    <dgm:pt modelId="{E4BF17AE-046C-4DFA-A8DF-EC9BC6B71CD3}" type="pres">
      <dgm:prSet presAssocID="{B9503E3D-8EAE-4E52-BB30-26EBB90393EC}" presName="Name0" presStyleCnt="0">
        <dgm:presLayoutVars>
          <dgm:chMax val="1"/>
          <dgm:chPref val="1"/>
          <dgm:dir/>
          <dgm:resizeHandles/>
        </dgm:presLayoutVars>
      </dgm:prSet>
      <dgm:spPr/>
      <dgm:t>
        <a:bodyPr/>
        <a:lstStyle/>
        <a:p>
          <a:endParaRPr lang="zh-CN" altLang="en-US"/>
        </a:p>
      </dgm:t>
    </dgm:pt>
    <dgm:pt modelId="{6E786FB9-DC77-4CB5-BBAA-4D5BBD8AAB7B}" type="pres">
      <dgm:prSet presAssocID="{4C5EBAB1-1B4A-4BCB-83B7-00A958FFB74A}" presName="Parent" presStyleLbl="node1" presStyleIdx="0" presStyleCnt="2" custScaleX="81346" custScaleY="131331" custLinFactNeighborX="-15681">
        <dgm:presLayoutVars>
          <dgm:chMax val="4"/>
          <dgm:chPref val="3"/>
        </dgm:presLayoutVars>
      </dgm:prSet>
      <dgm:spPr/>
      <dgm:t>
        <a:bodyPr/>
        <a:lstStyle/>
        <a:p>
          <a:endParaRPr lang="zh-CN" altLang="en-US"/>
        </a:p>
      </dgm:t>
    </dgm:pt>
    <dgm:pt modelId="{6E5F7B58-1E8A-48E7-84E4-41B8B6BDB559}" type="pres">
      <dgm:prSet presAssocID="{81122D68-DC3C-4225-A898-BE9951F72CD2}" presName="Accent" presStyleLbl="node1" presStyleIdx="1" presStyleCnt="2" custLinFactNeighborX="7728"/>
      <dgm:spPr>
        <a:solidFill>
          <a:srgbClr val="C00000"/>
        </a:solidFill>
      </dgm:spPr>
      <dgm:t>
        <a:bodyPr/>
        <a:lstStyle/>
        <a:p>
          <a:endParaRPr lang="zh-CN" altLang="en-US"/>
        </a:p>
      </dgm:t>
    </dgm:pt>
    <dgm:pt modelId="{62324BA0-A1EB-46E6-B0AB-8442C64F5D21}" type="pres">
      <dgm:prSet presAssocID="{81122D68-DC3C-4225-A898-BE9951F72CD2}" presName="Image1" presStyleLbl="fgImgPlace1" presStyleIdx="0" presStyleCnt="3" custLinFactNeighborX="13976" custLinFactNeighborY="-16117"/>
      <dgm:spPr>
        <a:blipFill>
          <a:blip xmlns:r="http://schemas.openxmlformats.org/officeDocument/2006/relationships" r:embed="rId1">
            <a:extLst/>
          </a:blip>
          <a:srcRect/>
          <a:stretch>
            <a:fillRect t="-2000" b="-2000"/>
          </a:stretch>
        </a:blipFill>
      </dgm:spPr>
      <dgm:t>
        <a:bodyPr/>
        <a:lstStyle/>
        <a:p>
          <a:endParaRPr lang="en-US"/>
        </a:p>
      </dgm:t>
    </dgm:pt>
    <dgm:pt modelId="{017830EA-25B9-434E-A09F-282AEF048E3C}" type="pres">
      <dgm:prSet presAssocID="{81122D68-DC3C-4225-A898-BE9951F72CD2}" presName="Child1" presStyleLbl="revTx" presStyleIdx="0" presStyleCnt="3" custScaleX="195971" custScaleY="45655" custLinFactNeighborX="89191" custLinFactNeighborY="-40271">
        <dgm:presLayoutVars>
          <dgm:chMax val="0"/>
          <dgm:chPref val="0"/>
          <dgm:bulletEnabled val="1"/>
        </dgm:presLayoutVars>
      </dgm:prSet>
      <dgm:spPr/>
      <dgm:t>
        <a:bodyPr/>
        <a:lstStyle/>
        <a:p>
          <a:endParaRPr lang="zh-CN" altLang="en-US"/>
        </a:p>
      </dgm:t>
    </dgm:pt>
    <dgm:pt modelId="{7B2B6315-0634-4C5B-A143-AF9C238A42C9}" type="pres">
      <dgm:prSet presAssocID="{75F3DA03-E5EC-4FE7-8E57-74E4EBF5007A}" presName="Image2" presStyleCnt="0"/>
      <dgm:spPr/>
    </dgm:pt>
    <dgm:pt modelId="{DE1930D8-68AC-4E30-9769-B6B93E03C642}" type="pres">
      <dgm:prSet presAssocID="{75F3DA03-E5EC-4FE7-8E57-74E4EBF5007A}" presName="Image" presStyleLbl="fgImgPlace1" presStyleIdx="1" presStyleCnt="3" custLinFactNeighborX="13976" custLinFactNeighborY="-7532"/>
      <dgm:spPr>
        <a:blipFill>
          <a:blip xmlns:r="http://schemas.openxmlformats.org/officeDocument/2006/relationships" r:embed="rId2">
            <a:extLst/>
          </a:blip>
          <a:srcRect/>
          <a:stretch>
            <a:fillRect l="-12000" r="-12000"/>
          </a:stretch>
        </a:blipFill>
      </dgm:spPr>
      <dgm:t>
        <a:bodyPr/>
        <a:lstStyle/>
        <a:p>
          <a:endParaRPr lang="zh-CN" altLang="en-US"/>
        </a:p>
      </dgm:t>
    </dgm:pt>
    <dgm:pt modelId="{72481160-28DE-491F-82BF-A4F31BDE128E}" type="pres">
      <dgm:prSet presAssocID="{75F3DA03-E5EC-4FE7-8E57-74E4EBF5007A}" presName="Child2" presStyleLbl="revTx" presStyleIdx="1" presStyleCnt="3" custScaleX="164040" custScaleY="47715" custLinFactNeighborX="64875" custLinFactNeighborY="-19761">
        <dgm:presLayoutVars>
          <dgm:chMax val="0"/>
          <dgm:chPref val="0"/>
          <dgm:bulletEnabled val="1"/>
        </dgm:presLayoutVars>
      </dgm:prSet>
      <dgm:spPr/>
      <dgm:t>
        <a:bodyPr/>
        <a:lstStyle/>
        <a:p>
          <a:endParaRPr lang="zh-CN" altLang="en-US"/>
        </a:p>
      </dgm:t>
    </dgm:pt>
    <dgm:pt modelId="{428EDD67-1C18-4C12-BCC1-226ED637D7BF}" type="pres">
      <dgm:prSet presAssocID="{33CAC4D3-FBB1-4182-884F-16711BB3F8BC}" presName="Image3" presStyleCnt="0"/>
      <dgm:spPr/>
    </dgm:pt>
    <dgm:pt modelId="{A53F4080-828C-4302-A6DD-B96EBA3434E9}" type="pres">
      <dgm:prSet presAssocID="{33CAC4D3-FBB1-4182-884F-16711BB3F8BC}" presName="Image" presStyleLbl="fgImgPlace1" presStyleIdx="2" presStyleCnt="3" custLinFactNeighborX="13976" custLinFactNeighborY="5641"/>
      <dgm:spPr>
        <a:blipFill>
          <a:blip xmlns:r="http://schemas.openxmlformats.org/officeDocument/2006/relationships" r:embed="rId3">
            <a:extLst/>
          </a:blip>
          <a:srcRect/>
          <a:stretch>
            <a:fillRect l="-17000" r="-17000"/>
          </a:stretch>
        </a:blipFill>
      </dgm:spPr>
    </dgm:pt>
    <dgm:pt modelId="{BF840FEE-B2B3-4048-BF99-3F112411A48D}" type="pres">
      <dgm:prSet presAssocID="{33CAC4D3-FBB1-4182-884F-16711BB3F8BC}" presName="Child3" presStyleLbl="revTx" presStyleIdx="2" presStyleCnt="3" custScaleX="186995" custScaleY="60173" custLinFactNeighborX="88184" custLinFactNeighborY="403">
        <dgm:presLayoutVars>
          <dgm:chMax val="0"/>
          <dgm:chPref val="0"/>
          <dgm:bulletEnabled val="1"/>
        </dgm:presLayoutVars>
      </dgm:prSet>
      <dgm:spPr/>
      <dgm:t>
        <a:bodyPr/>
        <a:lstStyle/>
        <a:p>
          <a:endParaRPr lang="zh-CN" altLang="en-US"/>
        </a:p>
      </dgm:t>
    </dgm:pt>
  </dgm:ptLst>
  <dgm:cxnLst>
    <dgm:cxn modelId="{EED59DA5-64E8-48CD-B2AE-4E05E12F465D}" srcId="{4C5EBAB1-1B4A-4BCB-83B7-00A958FFB74A}" destId="{33CAC4D3-FBB1-4182-884F-16711BB3F8BC}" srcOrd="2" destOrd="0" parTransId="{4E513E01-C747-4A49-AB61-9D906E97EAE6}" sibTransId="{1368318A-BCD8-43D3-BFE3-8839B99AB6BD}"/>
    <dgm:cxn modelId="{69582E7E-635C-6041-B47D-2D8309BEF1A7}" type="presOf" srcId="{75F3DA03-E5EC-4FE7-8E57-74E4EBF5007A}" destId="{72481160-28DE-491F-82BF-A4F31BDE128E}" srcOrd="0" destOrd="0" presId="urn:microsoft.com/office/officeart/2011/layout/RadialPictureList"/>
    <dgm:cxn modelId="{568720E8-3E3E-4992-989F-03C0FDD48847}" srcId="{4C5EBAB1-1B4A-4BCB-83B7-00A958FFB74A}" destId="{75F3DA03-E5EC-4FE7-8E57-74E4EBF5007A}" srcOrd="1" destOrd="0" parTransId="{24512A65-392F-4ED3-9530-CD3841D6F62C}" sibTransId="{F4FB90B1-88DE-4531-A610-4648407397D1}"/>
    <dgm:cxn modelId="{0A2EB10F-BC62-400E-9726-0A7CA4AE7C9D}" srcId="{B9503E3D-8EAE-4E52-BB30-26EBB90393EC}" destId="{4C5EBAB1-1B4A-4BCB-83B7-00A958FFB74A}" srcOrd="0" destOrd="0" parTransId="{8AD1B86D-FEEB-40B0-9741-27944F434657}" sibTransId="{E885C056-298F-400D-A781-3F1D089B6604}"/>
    <dgm:cxn modelId="{25B1F898-6DCB-BA4A-B12D-A78745594B58}" type="presOf" srcId="{4C5EBAB1-1B4A-4BCB-83B7-00A958FFB74A}" destId="{6E786FB9-DC77-4CB5-BBAA-4D5BBD8AAB7B}" srcOrd="0" destOrd="0" presId="urn:microsoft.com/office/officeart/2011/layout/RadialPictureList"/>
    <dgm:cxn modelId="{1117404E-C1F9-204F-A99D-F87E422D445F}" type="presOf" srcId="{33CAC4D3-FBB1-4182-884F-16711BB3F8BC}" destId="{BF840FEE-B2B3-4048-BF99-3F112411A48D}" srcOrd="0" destOrd="0" presId="urn:microsoft.com/office/officeart/2011/layout/RadialPictureList"/>
    <dgm:cxn modelId="{02979709-4BEB-410C-AB34-193232B26606}" srcId="{4C5EBAB1-1B4A-4BCB-83B7-00A958FFB74A}" destId="{81122D68-DC3C-4225-A898-BE9951F72CD2}" srcOrd="0" destOrd="0" parTransId="{388689FD-01B3-4864-94C9-5D14F1BF40C5}" sibTransId="{6E095BE3-BF0C-44F4-8AEC-E2E05D60B318}"/>
    <dgm:cxn modelId="{B7E27A6F-E400-6A4D-AFA3-144AE0F70591}" type="presOf" srcId="{B9503E3D-8EAE-4E52-BB30-26EBB90393EC}" destId="{E4BF17AE-046C-4DFA-A8DF-EC9BC6B71CD3}" srcOrd="0" destOrd="0" presId="urn:microsoft.com/office/officeart/2011/layout/RadialPictureList"/>
    <dgm:cxn modelId="{DFED6C65-5719-234F-90C5-D2102A05A11E}" type="presOf" srcId="{81122D68-DC3C-4225-A898-BE9951F72CD2}" destId="{017830EA-25B9-434E-A09F-282AEF048E3C}" srcOrd="0" destOrd="0" presId="urn:microsoft.com/office/officeart/2011/layout/RadialPictureList"/>
    <dgm:cxn modelId="{5EF07920-5B94-F343-BAF5-1B59E46D9C58}" type="presParOf" srcId="{E4BF17AE-046C-4DFA-A8DF-EC9BC6B71CD3}" destId="{6E786FB9-DC77-4CB5-BBAA-4D5BBD8AAB7B}" srcOrd="0" destOrd="0" presId="urn:microsoft.com/office/officeart/2011/layout/RadialPictureList"/>
    <dgm:cxn modelId="{E9378338-8430-9C42-BAF4-057459905285}" type="presParOf" srcId="{E4BF17AE-046C-4DFA-A8DF-EC9BC6B71CD3}" destId="{6E5F7B58-1E8A-48E7-84E4-41B8B6BDB559}" srcOrd="1" destOrd="0" presId="urn:microsoft.com/office/officeart/2011/layout/RadialPictureList"/>
    <dgm:cxn modelId="{1445BBAA-20EC-8D4C-B104-E956B5EDC2E9}" type="presParOf" srcId="{E4BF17AE-046C-4DFA-A8DF-EC9BC6B71CD3}" destId="{62324BA0-A1EB-46E6-B0AB-8442C64F5D21}" srcOrd="2" destOrd="0" presId="urn:microsoft.com/office/officeart/2011/layout/RadialPictureList"/>
    <dgm:cxn modelId="{955E8438-B6CB-7143-BEF3-FC2C819FE486}" type="presParOf" srcId="{E4BF17AE-046C-4DFA-A8DF-EC9BC6B71CD3}" destId="{017830EA-25B9-434E-A09F-282AEF048E3C}" srcOrd="3" destOrd="0" presId="urn:microsoft.com/office/officeart/2011/layout/RadialPictureList"/>
    <dgm:cxn modelId="{9E91625E-3086-0841-8FC0-670F1EEBDC87}" type="presParOf" srcId="{E4BF17AE-046C-4DFA-A8DF-EC9BC6B71CD3}" destId="{7B2B6315-0634-4C5B-A143-AF9C238A42C9}" srcOrd="4" destOrd="0" presId="urn:microsoft.com/office/officeart/2011/layout/RadialPictureList"/>
    <dgm:cxn modelId="{BD5D2CCA-A7A3-8B46-979D-D8669E292B6C}" type="presParOf" srcId="{7B2B6315-0634-4C5B-A143-AF9C238A42C9}" destId="{DE1930D8-68AC-4E30-9769-B6B93E03C642}" srcOrd="0" destOrd="0" presId="urn:microsoft.com/office/officeart/2011/layout/RadialPictureList"/>
    <dgm:cxn modelId="{16BBD824-EB5B-D940-BD69-4FBCAB6DCF90}" type="presParOf" srcId="{E4BF17AE-046C-4DFA-A8DF-EC9BC6B71CD3}" destId="{72481160-28DE-491F-82BF-A4F31BDE128E}" srcOrd="5" destOrd="0" presId="urn:microsoft.com/office/officeart/2011/layout/RadialPictureList"/>
    <dgm:cxn modelId="{9B4BE806-818D-A04A-9440-FE1D422D203C}" type="presParOf" srcId="{E4BF17AE-046C-4DFA-A8DF-EC9BC6B71CD3}" destId="{428EDD67-1C18-4C12-BCC1-226ED637D7BF}" srcOrd="6" destOrd="0" presId="urn:microsoft.com/office/officeart/2011/layout/RadialPictureList"/>
    <dgm:cxn modelId="{3E3C6CFB-CF78-1342-9224-A7FF1091D157}" type="presParOf" srcId="{428EDD67-1C18-4C12-BCC1-226ED637D7BF}" destId="{A53F4080-828C-4302-A6DD-B96EBA3434E9}" srcOrd="0" destOrd="0" presId="urn:microsoft.com/office/officeart/2011/layout/RadialPictureList"/>
    <dgm:cxn modelId="{258BBFFF-BEF9-014E-A6BC-0A55CC50AB27}" type="presParOf" srcId="{E4BF17AE-046C-4DFA-A8DF-EC9BC6B71CD3}" destId="{BF840FEE-B2B3-4048-BF99-3F112411A48D}" srcOrd="7" destOrd="0" presId="urn:microsoft.com/office/officeart/2011/layout/Radial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503E3D-8EAE-4E52-BB30-26EBB90393EC}"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zh-CN" altLang="en-US"/>
        </a:p>
      </dgm:t>
    </dgm:pt>
    <dgm:pt modelId="{4C5EBAB1-1B4A-4BCB-83B7-00A958FFB74A}">
      <dgm:prSet phldrT="[文本]" custT="1"/>
      <dgm:spPr>
        <a:solidFill>
          <a:srgbClr val="0000CC"/>
        </a:solidFill>
      </dgm:spPr>
      <dgm:t>
        <a:bodyPr vert="vert"/>
        <a:lstStyle/>
        <a:p>
          <a:r>
            <a:rPr lang="en-US" altLang="zh-CN" sz="2800" dirty="0" smtClean="0">
              <a:solidFill>
                <a:schemeClr val="bg1"/>
              </a:solidFill>
              <a:latin typeface="+mn-lt"/>
              <a:ea typeface="黑体" pitchFamily="49" charset="-122"/>
            </a:rPr>
            <a:t>Comp. Models</a:t>
          </a:r>
          <a:endParaRPr lang="en-US" altLang="zh-CN" sz="2800" i="0" dirty="0" smtClean="0">
            <a:solidFill>
              <a:schemeClr val="bg1"/>
            </a:solidFill>
            <a:latin typeface="+mn-lt"/>
            <a:ea typeface="黑体" pitchFamily="49" charset="-122"/>
          </a:endParaRPr>
        </a:p>
      </dgm:t>
    </dgm:pt>
    <dgm:pt modelId="{8AD1B86D-FEEB-40B0-9741-27944F434657}" type="parTrans" cxnId="{0A2EB10F-BC62-400E-9726-0A7CA4AE7C9D}">
      <dgm:prSet/>
      <dgm:spPr/>
      <dgm:t>
        <a:bodyPr/>
        <a:lstStyle/>
        <a:p>
          <a:endParaRPr lang="zh-CN" altLang="en-US">
            <a:latin typeface="+mn-lt"/>
          </a:endParaRPr>
        </a:p>
      </dgm:t>
    </dgm:pt>
    <dgm:pt modelId="{E885C056-298F-400D-A781-3F1D089B6604}" type="sibTrans" cxnId="{0A2EB10F-BC62-400E-9726-0A7CA4AE7C9D}">
      <dgm:prSet/>
      <dgm:spPr/>
      <dgm:t>
        <a:bodyPr/>
        <a:lstStyle/>
        <a:p>
          <a:endParaRPr lang="zh-CN" altLang="en-US">
            <a:latin typeface="+mn-lt"/>
          </a:endParaRPr>
        </a:p>
      </dgm:t>
    </dgm:pt>
    <dgm:pt modelId="{81122D68-DC3C-4225-A898-BE9951F72CD2}">
      <dgm:prSet phldrT="[文本]" custT="1"/>
      <dgm:spPr/>
      <dgm:t>
        <a:bodyPr/>
        <a:lstStyle/>
        <a:p>
          <a:r>
            <a:rPr lang="en-US" altLang="zh-CN" sz="2800" dirty="0" smtClean="0">
              <a:solidFill>
                <a:srgbClr val="000000"/>
              </a:solidFill>
              <a:latin typeface="+mn-lt"/>
              <a:ea typeface="黑体" pitchFamily="49" charset="-122"/>
            </a:rPr>
            <a:t>Social Influence</a:t>
          </a:r>
          <a:endParaRPr lang="zh-CN" altLang="en-US" sz="2800" i="1" dirty="0">
            <a:solidFill>
              <a:srgbClr val="000000"/>
            </a:solidFill>
            <a:latin typeface="+mn-lt"/>
            <a:ea typeface="黑体" pitchFamily="49" charset="-122"/>
          </a:endParaRPr>
        </a:p>
      </dgm:t>
    </dgm:pt>
    <dgm:pt modelId="{388689FD-01B3-4864-94C9-5D14F1BF40C5}" type="parTrans" cxnId="{02979709-4BEB-410C-AB34-193232B26606}">
      <dgm:prSet/>
      <dgm:spPr/>
      <dgm:t>
        <a:bodyPr/>
        <a:lstStyle/>
        <a:p>
          <a:endParaRPr lang="zh-CN" altLang="en-US">
            <a:latin typeface="+mn-lt"/>
          </a:endParaRPr>
        </a:p>
      </dgm:t>
    </dgm:pt>
    <dgm:pt modelId="{6E095BE3-BF0C-44F4-8AEC-E2E05D60B318}" type="sibTrans" cxnId="{02979709-4BEB-410C-AB34-193232B26606}">
      <dgm:prSet/>
      <dgm:spPr/>
      <dgm:t>
        <a:bodyPr/>
        <a:lstStyle/>
        <a:p>
          <a:endParaRPr lang="zh-CN" altLang="en-US">
            <a:latin typeface="+mn-lt"/>
          </a:endParaRPr>
        </a:p>
      </dgm:t>
    </dgm:pt>
    <dgm:pt modelId="{75F3DA03-E5EC-4FE7-8E57-74E4EBF5007A}">
      <dgm:prSet phldrT="[文本]" custT="1"/>
      <dgm:spPr/>
      <dgm:t>
        <a:bodyPr/>
        <a:lstStyle/>
        <a:p>
          <a:r>
            <a:rPr lang="en-US" altLang="zh-CN" sz="2800" dirty="0" smtClean="0">
              <a:solidFill>
                <a:srgbClr val="000000"/>
              </a:solidFill>
              <a:latin typeface="+mn-lt"/>
              <a:ea typeface="黑体" pitchFamily="49" charset="-122"/>
            </a:rPr>
            <a:t>Social Tie</a:t>
          </a:r>
          <a:endParaRPr lang="zh-CN" altLang="en-US" sz="4800" i="1" dirty="0">
            <a:solidFill>
              <a:srgbClr val="000000"/>
            </a:solidFill>
            <a:latin typeface="+mn-lt"/>
            <a:ea typeface="黑体" pitchFamily="49" charset="-122"/>
          </a:endParaRPr>
        </a:p>
      </dgm:t>
    </dgm:pt>
    <dgm:pt modelId="{24512A65-392F-4ED3-9530-CD3841D6F62C}" type="parTrans" cxnId="{568720E8-3E3E-4992-989F-03C0FDD48847}">
      <dgm:prSet/>
      <dgm:spPr/>
      <dgm:t>
        <a:bodyPr/>
        <a:lstStyle/>
        <a:p>
          <a:endParaRPr lang="zh-CN" altLang="en-US">
            <a:latin typeface="+mn-lt"/>
          </a:endParaRPr>
        </a:p>
      </dgm:t>
    </dgm:pt>
    <dgm:pt modelId="{F4FB90B1-88DE-4531-A610-4648407397D1}" type="sibTrans" cxnId="{568720E8-3E3E-4992-989F-03C0FDD48847}">
      <dgm:prSet/>
      <dgm:spPr/>
      <dgm:t>
        <a:bodyPr/>
        <a:lstStyle/>
        <a:p>
          <a:endParaRPr lang="zh-CN" altLang="en-US">
            <a:latin typeface="+mn-lt"/>
          </a:endParaRPr>
        </a:p>
      </dgm:t>
    </dgm:pt>
    <dgm:pt modelId="{33CAC4D3-FBB1-4182-884F-16711BB3F8BC}">
      <dgm:prSet phldrT="[文本]" custT="1"/>
      <dgm:spPr/>
      <dgm:t>
        <a:bodyPr rIns="0"/>
        <a:lstStyle/>
        <a:p>
          <a:r>
            <a:rPr lang="en-US" altLang="zh-CN" sz="2800" dirty="0" smtClean="0">
              <a:solidFill>
                <a:srgbClr val="000000"/>
              </a:solidFill>
              <a:latin typeface="+mn-lt"/>
              <a:ea typeface="黑体" pitchFamily="49" charset="-122"/>
            </a:rPr>
            <a:t>Structural Hole</a:t>
          </a:r>
          <a:endParaRPr lang="zh-CN" altLang="en-US" sz="4800" i="1" dirty="0">
            <a:solidFill>
              <a:srgbClr val="000000"/>
            </a:solidFill>
            <a:latin typeface="+mn-lt"/>
            <a:ea typeface="黑体" pitchFamily="49" charset="-122"/>
          </a:endParaRPr>
        </a:p>
      </dgm:t>
    </dgm:pt>
    <dgm:pt modelId="{4E513E01-C747-4A49-AB61-9D906E97EAE6}" type="parTrans" cxnId="{EED59DA5-64E8-48CD-B2AE-4E05E12F465D}">
      <dgm:prSet/>
      <dgm:spPr/>
      <dgm:t>
        <a:bodyPr/>
        <a:lstStyle/>
        <a:p>
          <a:endParaRPr lang="zh-CN" altLang="en-US">
            <a:latin typeface="+mn-lt"/>
          </a:endParaRPr>
        </a:p>
      </dgm:t>
    </dgm:pt>
    <dgm:pt modelId="{1368318A-BCD8-43D3-BFE3-8839B99AB6BD}" type="sibTrans" cxnId="{EED59DA5-64E8-48CD-B2AE-4E05E12F465D}">
      <dgm:prSet/>
      <dgm:spPr/>
      <dgm:t>
        <a:bodyPr/>
        <a:lstStyle/>
        <a:p>
          <a:endParaRPr lang="zh-CN" altLang="en-US">
            <a:latin typeface="+mn-lt"/>
          </a:endParaRPr>
        </a:p>
      </dgm:t>
    </dgm:pt>
    <dgm:pt modelId="{E4BF17AE-046C-4DFA-A8DF-EC9BC6B71CD3}" type="pres">
      <dgm:prSet presAssocID="{B9503E3D-8EAE-4E52-BB30-26EBB90393EC}" presName="Name0" presStyleCnt="0">
        <dgm:presLayoutVars>
          <dgm:chMax val="1"/>
          <dgm:chPref val="1"/>
          <dgm:dir/>
          <dgm:resizeHandles/>
        </dgm:presLayoutVars>
      </dgm:prSet>
      <dgm:spPr/>
      <dgm:t>
        <a:bodyPr/>
        <a:lstStyle/>
        <a:p>
          <a:endParaRPr lang="zh-CN" altLang="en-US"/>
        </a:p>
      </dgm:t>
    </dgm:pt>
    <dgm:pt modelId="{6E786FB9-DC77-4CB5-BBAA-4D5BBD8AAB7B}" type="pres">
      <dgm:prSet presAssocID="{4C5EBAB1-1B4A-4BCB-83B7-00A958FFB74A}" presName="Parent" presStyleLbl="node1" presStyleIdx="0" presStyleCnt="2" custScaleX="81346" custScaleY="131331" custLinFactNeighborX="-15681">
        <dgm:presLayoutVars>
          <dgm:chMax val="4"/>
          <dgm:chPref val="3"/>
        </dgm:presLayoutVars>
      </dgm:prSet>
      <dgm:spPr/>
      <dgm:t>
        <a:bodyPr/>
        <a:lstStyle/>
        <a:p>
          <a:endParaRPr lang="zh-CN" altLang="en-US"/>
        </a:p>
      </dgm:t>
    </dgm:pt>
    <dgm:pt modelId="{6E5F7B58-1E8A-48E7-84E4-41B8B6BDB559}" type="pres">
      <dgm:prSet presAssocID="{81122D68-DC3C-4225-A898-BE9951F72CD2}" presName="Accent" presStyleLbl="node1" presStyleIdx="1" presStyleCnt="2" custLinFactNeighborX="7728"/>
      <dgm:spPr>
        <a:solidFill>
          <a:srgbClr val="C00000"/>
        </a:solidFill>
      </dgm:spPr>
      <dgm:t>
        <a:bodyPr/>
        <a:lstStyle/>
        <a:p>
          <a:endParaRPr lang="zh-CN" altLang="en-US"/>
        </a:p>
      </dgm:t>
    </dgm:pt>
    <dgm:pt modelId="{62324BA0-A1EB-46E6-B0AB-8442C64F5D21}" type="pres">
      <dgm:prSet presAssocID="{81122D68-DC3C-4225-A898-BE9951F72CD2}" presName="Image1" presStyleLbl="fgImgPlace1" presStyleIdx="0" presStyleCnt="3" custLinFactNeighborX="13976" custLinFactNeighborY="-16117"/>
      <dgm:spPr>
        <a:blipFill>
          <a:blip xmlns:r="http://schemas.openxmlformats.org/officeDocument/2006/relationships" r:embed="rId1">
            <a:extLst/>
          </a:blip>
          <a:srcRect/>
          <a:stretch>
            <a:fillRect t="-2000" b="-2000"/>
          </a:stretch>
        </a:blipFill>
      </dgm:spPr>
      <dgm:t>
        <a:bodyPr/>
        <a:lstStyle/>
        <a:p>
          <a:endParaRPr lang="en-US"/>
        </a:p>
      </dgm:t>
    </dgm:pt>
    <dgm:pt modelId="{017830EA-25B9-434E-A09F-282AEF048E3C}" type="pres">
      <dgm:prSet presAssocID="{81122D68-DC3C-4225-A898-BE9951F72CD2}" presName="Child1" presStyleLbl="revTx" presStyleIdx="0" presStyleCnt="3" custScaleX="195971" custScaleY="45655" custLinFactNeighborX="89191" custLinFactNeighborY="-40271">
        <dgm:presLayoutVars>
          <dgm:chMax val="0"/>
          <dgm:chPref val="0"/>
          <dgm:bulletEnabled val="1"/>
        </dgm:presLayoutVars>
      </dgm:prSet>
      <dgm:spPr/>
      <dgm:t>
        <a:bodyPr/>
        <a:lstStyle/>
        <a:p>
          <a:endParaRPr lang="zh-CN" altLang="en-US"/>
        </a:p>
      </dgm:t>
    </dgm:pt>
    <dgm:pt modelId="{7B2B6315-0634-4C5B-A143-AF9C238A42C9}" type="pres">
      <dgm:prSet presAssocID="{75F3DA03-E5EC-4FE7-8E57-74E4EBF5007A}" presName="Image2" presStyleCnt="0"/>
      <dgm:spPr/>
    </dgm:pt>
    <dgm:pt modelId="{DE1930D8-68AC-4E30-9769-B6B93E03C642}" type="pres">
      <dgm:prSet presAssocID="{75F3DA03-E5EC-4FE7-8E57-74E4EBF5007A}" presName="Image" presStyleLbl="fgImgPlace1" presStyleIdx="1" presStyleCnt="3" custLinFactNeighborX="13976" custLinFactNeighborY="-7532"/>
      <dgm:spPr>
        <a:blipFill>
          <a:blip xmlns:r="http://schemas.openxmlformats.org/officeDocument/2006/relationships" r:embed="rId2">
            <a:extLst/>
          </a:blip>
          <a:srcRect/>
          <a:stretch>
            <a:fillRect l="-12000" r="-12000"/>
          </a:stretch>
        </a:blipFill>
      </dgm:spPr>
      <dgm:t>
        <a:bodyPr/>
        <a:lstStyle/>
        <a:p>
          <a:endParaRPr lang="zh-CN" altLang="en-US"/>
        </a:p>
      </dgm:t>
    </dgm:pt>
    <dgm:pt modelId="{72481160-28DE-491F-82BF-A4F31BDE128E}" type="pres">
      <dgm:prSet presAssocID="{75F3DA03-E5EC-4FE7-8E57-74E4EBF5007A}" presName="Child2" presStyleLbl="revTx" presStyleIdx="1" presStyleCnt="3" custScaleX="164040" custScaleY="47715" custLinFactNeighborX="64875" custLinFactNeighborY="-19761">
        <dgm:presLayoutVars>
          <dgm:chMax val="0"/>
          <dgm:chPref val="0"/>
          <dgm:bulletEnabled val="1"/>
        </dgm:presLayoutVars>
      </dgm:prSet>
      <dgm:spPr/>
      <dgm:t>
        <a:bodyPr/>
        <a:lstStyle/>
        <a:p>
          <a:endParaRPr lang="zh-CN" altLang="en-US"/>
        </a:p>
      </dgm:t>
    </dgm:pt>
    <dgm:pt modelId="{428EDD67-1C18-4C12-BCC1-226ED637D7BF}" type="pres">
      <dgm:prSet presAssocID="{33CAC4D3-FBB1-4182-884F-16711BB3F8BC}" presName="Image3" presStyleCnt="0"/>
      <dgm:spPr/>
    </dgm:pt>
    <dgm:pt modelId="{A53F4080-828C-4302-A6DD-B96EBA3434E9}" type="pres">
      <dgm:prSet presAssocID="{33CAC4D3-FBB1-4182-884F-16711BB3F8BC}" presName="Image" presStyleLbl="fgImgPlace1" presStyleIdx="2" presStyleCnt="3" custLinFactNeighborX="13976" custLinFactNeighborY="5641"/>
      <dgm:spPr>
        <a:blipFill>
          <a:blip xmlns:r="http://schemas.openxmlformats.org/officeDocument/2006/relationships" r:embed="rId3">
            <a:extLst/>
          </a:blip>
          <a:srcRect/>
          <a:stretch>
            <a:fillRect l="-17000" r="-17000"/>
          </a:stretch>
        </a:blipFill>
      </dgm:spPr>
    </dgm:pt>
    <dgm:pt modelId="{BF840FEE-B2B3-4048-BF99-3F112411A48D}" type="pres">
      <dgm:prSet presAssocID="{33CAC4D3-FBB1-4182-884F-16711BB3F8BC}" presName="Child3" presStyleLbl="revTx" presStyleIdx="2" presStyleCnt="3" custScaleX="186995" custScaleY="60173" custLinFactNeighborX="88184" custLinFactNeighborY="403">
        <dgm:presLayoutVars>
          <dgm:chMax val="0"/>
          <dgm:chPref val="0"/>
          <dgm:bulletEnabled val="1"/>
        </dgm:presLayoutVars>
      </dgm:prSet>
      <dgm:spPr/>
      <dgm:t>
        <a:bodyPr/>
        <a:lstStyle/>
        <a:p>
          <a:endParaRPr lang="zh-CN" altLang="en-US"/>
        </a:p>
      </dgm:t>
    </dgm:pt>
  </dgm:ptLst>
  <dgm:cxnLst>
    <dgm:cxn modelId="{568720E8-3E3E-4992-989F-03C0FDD48847}" srcId="{4C5EBAB1-1B4A-4BCB-83B7-00A958FFB74A}" destId="{75F3DA03-E5EC-4FE7-8E57-74E4EBF5007A}" srcOrd="1" destOrd="0" parTransId="{24512A65-392F-4ED3-9530-CD3841D6F62C}" sibTransId="{F4FB90B1-88DE-4531-A610-4648407397D1}"/>
    <dgm:cxn modelId="{2E78E652-F38C-724E-A926-5491C56DB6A2}" type="presOf" srcId="{4C5EBAB1-1B4A-4BCB-83B7-00A958FFB74A}" destId="{6E786FB9-DC77-4CB5-BBAA-4D5BBD8AAB7B}" srcOrd="0" destOrd="0" presId="urn:microsoft.com/office/officeart/2011/layout/RadialPictureList"/>
    <dgm:cxn modelId="{EED59DA5-64E8-48CD-B2AE-4E05E12F465D}" srcId="{4C5EBAB1-1B4A-4BCB-83B7-00A958FFB74A}" destId="{33CAC4D3-FBB1-4182-884F-16711BB3F8BC}" srcOrd="2" destOrd="0" parTransId="{4E513E01-C747-4A49-AB61-9D906E97EAE6}" sibTransId="{1368318A-BCD8-43D3-BFE3-8839B99AB6BD}"/>
    <dgm:cxn modelId="{5CAF9349-886C-9745-9C23-8A45C423E7D6}" type="presOf" srcId="{81122D68-DC3C-4225-A898-BE9951F72CD2}" destId="{017830EA-25B9-434E-A09F-282AEF048E3C}" srcOrd="0" destOrd="0" presId="urn:microsoft.com/office/officeart/2011/layout/RadialPictureList"/>
    <dgm:cxn modelId="{C04A9E67-D667-5348-AEE5-DC6B9BDFCB5A}" type="presOf" srcId="{33CAC4D3-FBB1-4182-884F-16711BB3F8BC}" destId="{BF840FEE-B2B3-4048-BF99-3F112411A48D}" srcOrd="0" destOrd="0" presId="urn:microsoft.com/office/officeart/2011/layout/RadialPictureList"/>
    <dgm:cxn modelId="{0A2EB10F-BC62-400E-9726-0A7CA4AE7C9D}" srcId="{B9503E3D-8EAE-4E52-BB30-26EBB90393EC}" destId="{4C5EBAB1-1B4A-4BCB-83B7-00A958FFB74A}" srcOrd="0" destOrd="0" parTransId="{8AD1B86D-FEEB-40B0-9741-27944F434657}" sibTransId="{E885C056-298F-400D-A781-3F1D089B6604}"/>
    <dgm:cxn modelId="{319C5180-37C7-E245-9BBB-3AA6101DFAA3}" type="presOf" srcId="{B9503E3D-8EAE-4E52-BB30-26EBB90393EC}" destId="{E4BF17AE-046C-4DFA-A8DF-EC9BC6B71CD3}" srcOrd="0" destOrd="0" presId="urn:microsoft.com/office/officeart/2011/layout/RadialPictureList"/>
    <dgm:cxn modelId="{02979709-4BEB-410C-AB34-193232B26606}" srcId="{4C5EBAB1-1B4A-4BCB-83B7-00A958FFB74A}" destId="{81122D68-DC3C-4225-A898-BE9951F72CD2}" srcOrd="0" destOrd="0" parTransId="{388689FD-01B3-4864-94C9-5D14F1BF40C5}" sibTransId="{6E095BE3-BF0C-44F4-8AEC-E2E05D60B318}"/>
    <dgm:cxn modelId="{9ED470DA-8D20-3B4D-9E1B-FD0E3E8AF52A}" type="presOf" srcId="{75F3DA03-E5EC-4FE7-8E57-74E4EBF5007A}" destId="{72481160-28DE-491F-82BF-A4F31BDE128E}" srcOrd="0" destOrd="0" presId="urn:microsoft.com/office/officeart/2011/layout/RadialPictureList"/>
    <dgm:cxn modelId="{9FD43A7F-3635-4D42-9750-50485B5BFC44}" type="presParOf" srcId="{E4BF17AE-046C-4DFA-A8DF-EC9BC6B71CD3}" destId="{6E786FB9-DC77-4CB5-BBAA-4D5BBD8AAB7B}" srcOrd="0" destOrd="0" presId="urn:microsoft.com/office/officeart/2011/layout/RadialPictureList"/>
    <dgm:cxn modelId="{5A94C56C-351C-3C4C-AE52-3AE42B671A46}" type="presParOf" srcId="{E4BF17AE-046C-4DFA-A8DF-EC9BC6B71CD3}" destId="{6E5F7B58-1E8A-48E7-84E4-41B8B6BDB559}" srcOrd="1" destOrd="0" presId="urn:microsoft.com/office/officeart/2011/layout/RadialPictureList"/>
    <dgm:cxn modelId="{FE8FFE53-66F2-4C40-B6B1-E04C4BB4BB30}" type="presParOf" srcId="{E4BF17AE-046C-4DFA-A8DF-EC9BC6B71CD3}" destId="{62324BA0-A1EB-46E6-B0AB-8442C64F5D21}" srcOrd="2" destOrd="0" presId="urn:microsoft.com/office/officeart/2011/layout/RadialPictureList"/>
    <dgm:cxn modelId="{F4E47E82-8401-A94D-BBFC-7D686BE1238A}" type="presParOf" srcId="{E4BF17AE-046C-4DFA-A8DF-EC9BC6B71CD3}" destId="{017830EA-25B9-434E-A09F-282AEF048E3C}" srcOrd="3" destOrd="0" presId="urn:microsoft.com/office/officeart/2011/layout/RadialPictureList"/>
    <dgm:cxn modelId="{0AEC3A68-94C3-6C4B-8B34-1B5C639C2AE4}" type="presParOf" srcId="{E4BF17AE-046C-4DFA-A8DF-EC9BC6B71CD3}" destId="{7B2B6315-0634-4C5B-A143-AF9C238A42C9}" srcOrd="4" destOrd="0" presId="urn:microsoft.com/office/officeart/2011/layout/RadialPictureList"/>
    <dgm:cxn modelId="{5BB72F1F-9517-DB41-8948-DF1ABAB766FA}" type="presParOf" srcId="{7B2B6315-0634-4C5B-A143-AF9C238A42C9}" destId="{DE1930D8-68AC-4E30-9769-B6B93E03C642}" srcOrd="0" destOrd="0" presId="urn:microsoft.com/office/officeart/2011/layout/RadialPictureList"/>
    <dgm:cxn modelId="{BB81D90F-E134-3947-AC76-FB8B701E38B7}" type="presParOf" srcId="{E4BF17AE-046C-4DFA-A8DF-EC9BC6B71CD3}" destId="{72481160-28DE-491F-82BF-A4F31BDE128E}" srcOrd="5" destOrd="0" presId="urn:microsoft.com/office/officeart/2011/layout/RadialPictureList"/>
    <dgm:cxn modelId="{3EFCD270-5117-5F42-AF16-A909FBB2D34C}" type="presParOf" srcId="{E4BF17AE-046C-4DFA-A8DF-EC9BC6B71CD3}" destId="{428EDD67-1C18-4C12-BCC1-226ED637D7BF}" srcOrd="6" destOrd="0" presId="urn:microsoft.com/office/officeart/2011/layout/RadialPictureList"/>
    <dgm:cxn modelId="{8D13F16E-B72C-4346-8B08-F2AAF122FAE8}" type="presParOf" srcId="{428EDD67-1C18-4C12-BCC1-226ED637D7BF}" destId="{A53F4080-828C-4302-A6DD-B96EBA3434E9}" srcOrd="0" destOrd="0" presId="urn:microsoft.com/office/officeart/2011/layout/RadialPictureList"/>
    <dgm:cxn modelId="{B6B2A28F-1AB0-2740-98F9-3FAA83D88152}" type="presParOf" srcId="{E4BF17AE-046C-4DFA-A8DF-EC9BC6B71CD3}" destId="{BF840FEE-B2B3-4048-BF99-3F112411A48D}" srcOrd="7" destOrd="0" presId="urn:microsoft.com/office/officeart/2011/layout/Radial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E0373-73B6-4675-9DBD-204FF01ED716}">
      <dsp:nvSpPr>
        <dsp:cNvPr id="0" name=""/>
        <dsp:cNvSpPr/>
      </dsp:nvSpPr>
      <dsp:spPr>
        <a:xfrm>
          <a:off x="2487754" y="120664"/>
          <a:ext cx="4150856" cy="1441537"/>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576166-C921-4BB4-A581-7C703E181FB3}">
      <dsp:nvSpPr>
        <dsp:cNvPr id="0" name=""/>
        <dsp:cNvSpPr/>
      </dsp:nvSpPr>
      <dsp:spPr>
        <a:xfrm>
          <a:off x="4242119" y="3630793"/>
          <a:ext cx="804429" cy="514834"/>
        </a:xfrm>
        <a:prstGeom prst="downArrow">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16B1A9-0479-40A1-B6E4-6CD127242783}">
      <dsp:nvSpPr>
        <dsp:cNvPr id="0" name=""/>
        <dsp:cNvSpPr/>
      </dsp:nvSpPr>
      <dsp:spPr>
        <a:xfrm>
          <a:off x="767434" y="4183033"/>
          <a:ext cx="8011191" cy="96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mn-lt"/>
              <a:ea typeface="黑体" pitchFamily="49" charset="-122"/>
            </a:rPr>
            <a:t>Published more than 100 papers on major conferences and journals</a:t>
          </a:r>
          <a:endParaRPr lang="zh-CN" altLang="en-US" sz="2400" b="1" kern="1200" dirty="0">
            <a:solidFill>
              <a:srgbClr val="FF0000"/>
            </a:solidFill>
            <a:latin typeface="+mn-lt"/>
            <a:ea typeface="黑体" pitchFamily="49" charset="-122"/>
          </a:endParaRPr>
        </a:p>
      </dsp:txBody>
      <dsp:txXfrm>
        <a:off x="767434" y="4183033"/>
        <a:ext cx="8011191" cy="965315"/>
      </dsp:txXfrm>
    </dsp:sp>
    <dsp:sp modelId="{FD7602F2-4AF7-46D9-A4F4-5629BEAABB2F}">
      <dsp:nvSpPr>
        <dsp:cNvPr id="0" name=""/>
        <dsp:cNvSpPr/>
      </dsp:nvSpPr>
      <dsp:spPr>
        <a:xfrm>
          <a:off x="3822760" y="1580242"/>
          <a:ext cx="1796181" cy="1634558"/>
        </a:xfrm>
        <a:prstGeom prst="ellipse">
          <a:avLst/>
        </a:prstGeom>
        <a:solidFill>
          <a:srgbClr val="66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黑体" pitchFamily="49" charset="-122"/>
              <a:ea typeface="黑体" pitchFamily="49" charset="-122"/>
            </a:rPr>
            <a:t>Knowledge Graph</a:t>
          </a:r>
          <a:endParaRPr lang="zh-CN" altLang="en-US" sz="1800" kern="1200" dirty="0">
            <a:latin typeface="黑体" pitchFamily="49" charset="-122"/>
            <a:ea typeface="黑体" pitchFamily="49" charset="-122"/>
          </a:endParaRPr>
        </a:p>
      </dsp:txBody>
      <dsp:txXfrm>
        <a:off x="4085805" y="1819617"/>
        <a:ext cx="1270091" cy="1155808"/>
      </dsp:txXfrm>
    </dsp:sp>
    <dsp:sp modelId="{5EC414B5-495B-4244-8CD2-72761EE9D80E}">
      <dsp:nvSpPr>
        <dsp:cNvPr id="0" name=""/>
        <dsp:cNvSpPr/>
      </dsp:nvSpPr>
      <dsp:spPr>
        <a:xfrm>
          <a:off x="2786655" y="493940"/>
          <a:ext cx="1796181" cy="1634558"/>
        </a:xfrm>
        <a:prstGeom prst="ellipse">
          <a:avLst/>
        </a:prstGeom>
        <a:solidFill>
          <a:srgbClr val="33C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黑体" pitchFamily="49" charset="-122"/>
              <a:ea typeface="黑体" pitchFamily="49" charset="-122"/>
            </a:rPr>
            <a:t>Data Mining</a:t>
          </a:r>
          <a:endParaRPr lang="zh-CN" altLang="en-US" sz="2000" kern="1200" dirty="0">
            <a:latin typeface="黑体" pitchFamily="49" charset="-122"/>
            <a:ea typeface="黑体" pitchFamily="49" charset="-122"/>
          </a:endParaRPr>
        </a:p>
      </dsp:txBody>
      <dsp:txXfrm>
        <a:off x="3049700" y="733315"/>
        <a:ext cx="1270091" cy="1155808"/>
      </dsp:txXfrm>
    </dsp:sp>
    <dsp:sp modelId="{0B090FC8-7CBD-4187-898A-F03CD73A1531}">
      <dsp:nvSpPr>
        <dsp:cNvPr id="0" name=""/>
        <dsp:cNvSpPr/>
      </dsp:nvSpPr>
      <dsp:spPr>
        <a:xfrm>
          <a:off x="4266805" y="143852"/>
          <a:ext cx="1796181" cy="1634558"/>
        </a:xfrm>
        <a:prstGeom prst="ellipse">
          <a:avLst/>
        </a:prstGeom>
        <a:solidFill>
          <a:srgbClr val="FF99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黑体" pitchFamily="49" charset="-122"/>
              <a:ea typeface="黑体" pitchFamily="49" charset="-122"/>
            </a:rPr>
            <a:t>Social Network</a:t>
          </a:r>
          <a:endParaRPr lang="zh-CN" altLang="en-US" sz="2000" kern="1200" dirty="0">
            <a:latin typeface="黑体" pitchFamily="49" charset="-122"/>
            <a:ea typeface="黑体" pitchFamily="49" charset="-122"/>
          </a:endParaRPr>
        </a:p>
      </dsp:txBody>
      <dsp:txXfrm>
        <a:off x="4529850" y="383227"/>
        <a:ext cx="1270091" cy="1155808"/>
      </dsp:txXfrm>
    </dsp:sp>
    <dsp:sp modelId="{C219F61D-D2F8-49DC-98B9-D7181D8657BC}">
      <dsp:nvSpPr>
        <dsp:cNvPr id="0" name=""/>
        <dsp:cNvSpPr/>
      </dsp:nvSpPr>
      <dsp:spPr>
        <a:xfrm>
          <a:off x="2575543" y="174642"/>
          <a:ext cx="4252851" cy="319116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86FB9-DC77-4CB5-BBAA-4D5BBD8AAB7B}">
      <dsp:nvSpPr>
        <dsp:cNvPr id="0" name=""/>
        <dsp:cNvSpPr/>
      </dsp:nvSpPr>
      <dsp:spPr>
        <a:xfrm>
          <a:off x="1850300" y="772354"/>
          <a:ext cx="1573200" cy="2540017"/>
        </a:xfrm>
        <a:prstGeom prst="ellipse">
          <a:avLst/>
        </a:prstGeom>
        <a:solidFill>
          <a:srgbClr val="00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chemeClr val="bg1"/>
              </a:solidFill>
              <a:latin typeface="+mn-lt"/>
              <a:ea typeface="黑体" pitchFamily="49" charset="-122"/>
            </a:rPr>
            <a:t>Comp. Models</a:t>
          </a:r>
          <a:endParaRPr lang="en-US" altLang="zh-CN" sz="2800" i="0" kern="1200" dirty="0" smtClean="0">
            <a:solidFill>
              <a:schemeClr val="bg1"/>
            </a:solidFill>
            <a:latin typeface="+mn-lt"/>
            <a:ea typeface="黑体" pitchFamily="49" charset="-122"/>
          </a:endParaRPr>
        </a:p>
      </dsp:txBody>
      <dsp:txXfrm>
        <a:off x="2080690" y="1144331"/>
        <a:ext cx="1112420" cy="1796063"/>
      </dsp:txXfrm>
    </dsp:sp>
    <dsp:sp modelId="{6E5F7B58-1E8A-48E7-84E4-41B8B6BDB559}">
      <dsp:nvSpPr>
        <dsp:cNvPr id="0" name=""/>
        <dsp:cNvSpPr/>
      </dsp:nvSpPr>
      <dsp:spPr>
        <a:xfrm>
          <a:off x="1277147" y="0"/>
          <a:ext cx="3898548" cy="4064000"/>
        </a:xfrm>
        <a:prstGeom prst="blockArc">
          <a:avLst>
            <a:gd name="adj1" fmla="val 17527788"/>
            <a:gd name="adj2" fmla="val 4119114"/>
            <a:gd name="adj3" fmla="val 575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24BA0-A1EB-46E6-B0AB-8442C64F5D21}">
      <dsp:nvSpPr>
        <dsp:cNvPr id="0" name=""/>
        <dsp:cNvSpPr/>
      </dsp:nvSpPr>
      <dsp:spPr>
        <a:xfrm>
          <a:off x="3991271" y="175571"/>
          <a:ext cx="1036030" cy="1036320"/>
        </a:xfrm>
        <a:prstGeom prst="ellipse">
          <a:avLst/>
        </a:prstGeom>
        <a:blipFill>
          <a:blip xmlns:r="http://schemas.openxmlformats.org/officeDocument/2006/relationships" r:embed="rId1">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7830EA-25B9-434E-A09F-282AEF048E3C}">
      <dsp:nvSpPr>
        <dsp:cNvPr id="0" name=""/>
        <dsp:cNvSpPr/>
      </dsp:nvSpPr>
      <dsp:spPr>
        <a:xfrm>
          <a:off x="5456313" y="227880"/>
          <a:ext cx="2717660" cy="457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000000"/>
              </a:solidFill>
              <a:latin typeface="+mn-lt"/>
              <a:ea typeface="黑体" pitchFamily="49" charset="-122"/>
            </a:rPr>
            <a:t>Social Influence</a:t>
          </a:r>
          <a:endParaRPr lang="zh-CN" altLang="en-US" sz="2800" i="1" kern="1200" dirty="0">
            <a:solidFill>
              <a:srgbClr val="000000"/>
            </a:solidFill>
            <a:latin typeface="+mn-lt"/>
            <a:ea typeface="黑体" pitchFamily="49" charset="-122"/>
          </a:endParaRPr>
        </a:p>
      </dsp:txBody>
      <dsp:txXfrm>
        <a:off x="5456313" y="227880"/>
        <a:ext cx="2717660" cy="457917"/>
      </dsp:txXfrm>
    </dsp:sp>
    <dsp:sp modelId="{DE1930D8-68AC-4E30-9769-B6B93E03C642}">
      <dsp:nvSpPr>
        <dsp:cNvPr id="0" name=""/>
        <dsp:cNvSpPr/>
      </dsp:nvSpPr>
      <dsp:spPr>
        <a:xfrm>
          <a:off x="4391699" y="1443505"/>
          <a:ext cx="1036030" cy="1036320"/>
        </a:xfrm>
        <a:prstGeom prst="ellipse">
          <a:avLst/>
        </a:prstGeom>
        <a:blipFill>
          <a:blip xmlns:r="http://schemas.openxmlformats.org/officeDocument/2006/relationships" r:embed="rId2">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481160-28DE-491F-82BF-A4F31BDE128E}">
      <dsp:nvSpPr>
        <dsp:cNvPr id="0" name=""/>
        <dsp:cNvSpPr/>
      </dsp:nvSpPr>
      <dsp:spPr>
        <a:xfrm>
          <a:off x="5822918" y="1600198"/>
          <a:ext cx="2274852" cy="47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000000"/>
              </a:solidFill>
              <a:latin typeface="+mn-lt"/>
              <a:ea typeface="黑体" pitchFamily="49" charset="-122"/>
            </a:rPr>
            <a:t>Social Tie</a:t>
          </a:r>
          <a:endParaRPr lang="zh-CN" altLang="en-US" sz="4800" i="1" kern="1200" dirty="0">
            <a:solidFill>
              <a:srgbClr val="000000"/>
            </a:solidFill>
            <a:latin typeface="+mn-lt"/>
            <a:ea typeface="黑体" pitchFamily="49" charset="-122"/>
          </a:endParaRPr>
        </a:p>
      </dsp:txBody>
      <dsp:txXfrm>
        <a:off x="5822918" y="1600198"/>
        <a:ext cx="2274852" cy="478579"/>
      </dsp:txXfrm>
    </dsp:sp>
    <dsp:sp modelId="{A53F4080-828C-4302-A6DD-B96EBA3434E9}">
      <dsp:nvSpPr>
        <dsp:cNvPr id="0" name=""/>
        <dsp:cNvSpPr/>
      </dsp:nvSpPr>
      <dsp:spPr>
        <a:xfrm>
          <a:off x="3991271" y="2775649"/>
          <a:ext cx="1036030" cy="1036320"/>
        </a:xfrm>
        <a:prstGeom prst="ellipse">
          <a:avLst/>
        </a:prstGeom>
        <a:blipFill>
          <a:blip xmlns:r="http://schemas.openxmlformats.org/officeDocument/2006/relationships" r:embed="rId3">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840FEE-B2B3-4048-BF99-3F112411A48D}">
      <dsp:nvSpPr>
        <dsp:cNvPr id="0" name=""/>
        <dsp:cNvSpPr/>
      </dsp:nvSpPr>
      <dsp:spPr>
        <a:xfrm>
          <a:off x="5580786" y="2942096"/>
          <a:ext cx="2593184" cy="60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000000"/>
              </a:solidFill>
              <a:latin typeface="+mn-lt"/>
              <a:ea typeface="黑体" pitchFamily="49" charset="-122"/>
            </a:rPr>
            <a:t>Structural Hole</a:t>
          </a:r>
          <a:endParaRPr lang="zh-CN" altLang="en-US" sz="4800" i="1" kern="1200" dirty="0">
            <a:solidFill>
              <a:srgbClr val="000000"/>
            </a:solidFill>
            <a:latin typeface="+mn-lt"/>
            <a:ea typeface="黑体" pitchFamily="49" charset="-122"/>
          </a:endParaRPr>
        </a:p>
      </dsp:txBody>
      <dsp:txXfrm>
        <a:off x="5580786" y="2942096"/>
        <a:ext cx="2593184" cy="6035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86FB9-DC77-4CB5-BBAA-4D5BBD8AAB7B}">
      <dsp:nvSpPr>
        <dsp:cNvPr id="0" name=""/>
        <dsp:cNvSpPr/>
      </dsp:nvSpPr>
      <dsp:spPr>
        <a:xfrm>
          <a:off x="1850300" y="772354"/>
          <a:ext cx="1573200" cy="2540017"/>
        </a:xfrm>
        <a:prstGeom prst="ellipse">
          <a:avLst/>
        </a:prstGeom>
        <a:solidFill>
          <a:srgbClr val="00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chemeClr val="bg1"/>
              </a:solidFill>
              <a:latin typeface="+mn-lt"/>
              <a:ea typeface="黑体" pitchFamily="49" charset="-122"/>
            </a:rPr>
            <a:t>Comp. Models</a:t>
          </a:r>
          <a:endParaRPr lang="en-US" altLang="zh-CN" sz="2800" i="0" kern="1200" dirty="0" smtClean="0">
            <a:solidFill>
              <a:schemeClr val="bg1"/>
            </a:solidFill>
            <a:latin typeface="+mn-lt"/>
            <a:ea typeface="黑体" pitchFamily="49" charset="-122"/>
          </a:endParaRPr>
        </a:p>
      </dsp:txBody>
      <dsp:txXfrm>
        <a:off x="2080690" y="1144331"/>
        <a:ext cx="1112420" cy="1796063"/>
      </dsp:txXfrm>
    </dsp:sp>
    <dsp:sp modelId="{6E5F7B58-1E8A-48E7-84E4-41B8B6BDB559}">
      <dsp:nvSpPr>
        <dsp:cNvPr id="0" name=""/>
        <dsp:cNvSpPr/>
      </dsp:nvSpPr>
      <dsp:spPr>
        <a:xfrm>
          <a:off x="1277147" y="0"/>
          <a:ext cx="3898548" cy="4064000"/>
        </a:xfrm>
        <a:prstGeom prst="blockArc">
          <a:avLst>
            <a:gd name="adj1" fmla="val 17527788"/>
            <a:gd name="adj2" fmla="val 4119114"/>
            <a:gd name="adj3" fmla="val 575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24BA0-A1EB-46E6-B0AB-8442C64F5D21}">
      <dsp:nvSpPr>
        <dsp:cNvPr id="0" name=""/>
        <dsp:cNvSpPr/>
      </dsp:nvSpPr>
      <dsp:spPr>
        <a:xfrm>
          <a:off x="3991271" y="175571"/>
          <a:ext cx="1036030" cy="1036320"/>
        </a:xfrm>
        <a:prstGeom prst="ellipse">
          <a:avLst/>
        </a:prstGeom>
        <a:blipFill>
          <a:blip xmlns:r="http://schemas.openxmlformats.org/officeDocument/2006/relationships" r:embed="rId1">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7830EA-25B9-434E-A09F-282AEF048E3C}">
      <dsp:nvSpPr>
        <dsp:cNvPr id="0" name=""/>
        <dsp:cNvSpPr/>
      </dsp:nvSpPr>
      <dsp:spPr>
        <a:xfrm>
          <a:off x="5456313" y="227880"/>
          <a:ext cx="2717660" cy="457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000000"/>
              </a:solidFill>
              <a:latin typeface="+mn-lt"/>
              <a:ea typeface="黑体" pitchFamily="49" charset="-122"/>
            </a:rPr>
            <a:t>Social Influence</a:t>
          </a:r>
          <a:endParaRPr lang="zh-CN" altLang="en-US" sz="2800" i="1" kern="1200" dirty="0">
            <a:solidFill>
              <a:srgbClr val="000000"/>
            </a:solidFill>
            <a:latin typeface="+mn-lt"/>
            <a:ea typeface="黑体" pitchFamily="49" charset="-122"/>
          </a:endParaRPr>
        </a:p>
      </dsp:txBody>
      <dsp:txXfrm>
        <a:off x="5456313" y="227880"/>
        <a:ext cx="2717660" cy="457917"/>
      </dsp:txXfrm>
    </dsp:sp>
    <dsp:sp modelId="{DE1930D8-68AC-4E30-9769-B6B93E03C642}">
      <dsp:nvSpPr>
        <dsp:cNvPr id="0" name=""/>
        <dsp:cNvSpPr/>
      </dsp:nvSpPr>
      <dsp:spPr>
        <a:xfrm>
          <a:off x="4391699" y="1443505"/>
          <a:ext cx="1036030" cy="1036320"/>
        </a:xfrm>
        <a:prstGeom prst="ellipse">
          <a:avLst/>
        </a:prstGeom>
        <a:blipFill>
          <a:blip xmlns:r="http://schemas.openxmlformats.org/officeDocument/2006/relationships" r:embed="rId2">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481160-28DE-491F-82BF-A4F31BDE128E}">
      <dsp:nvSpPr>
        <dsp:cNvPr id="0" name=""/>
        <dsp:cNvSpPr/>
      </dsp:nvSpPr>
      <dsp:spPr>
        <a:xfrm>
          <a:off x="5822918" y="1600198"/>
          <a:ext cx="2274852" cy="47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A6A6A6"/>
              </a:solidFill>
              <a:latin typeface="+mn-lt"/>
              <a:ea typeface="黑体" pitchFamily="49" charset="-122"/>
            </a:rPr>
            <a:t>Social Tie</a:t>
          </a:r>
          <a:endParaRPr lang="zh-CN" altLang="en-US" sz="4800" i="1" kern="1200" dirty="0">
            <a:solidFill>
              <a:srgbClr val="A6A6A6"/>
            </a:solidFill>
            <a:latin typeface="+mn-lt"/>
            <a:ea typeface="黑体" pitchFamily="49" charset="-122"/>
          </a:endParaRPr>
        </a:p>
      </dsp:txBody>
      <dsp:txXfrm>
        <a:off x="5822918" y="1600198"/>
        <a:ext cx="2274852" cy="478579"/>
      </dsp:txXfrm>
    </dsp:sp>
    <dsp:sp modelId="{A53F4080-828C-4302-A6DD-B96EBA3434E9}">
      <dsp:nvSpPr>
        <dsp:cNvPr id="0" name=""/>
        <dsp:cNvSpPr/>
      </dsp:nvSpPr>
      <dsp:spPr>
        <a:xfrm>
          <a:off x="3991271" y="2775649"/>
          <a:ext cx="1036030" cy="1036320"/>
        </a:xfrm>
        <a:prstGeom prst="ellipse">
          <a:avLst/>
        </a:prstGeom>
        <a:blipFill>
          <a:blip xmlns:r="http://schemas.openxmlformats.org/officeDocument/2006/relationships" r:embed="rId3">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840FEE-B2B3-4048-BF99-3F112411A48D}">
      <dsp:nvSpPr>
        <dsp:cNvPr id="0" name=""/>
        <dsp:cNvSpPr/>
      </dsp:nvSpPr>
      <dsp:spPr>
        <a:xfrm>
          <a:off x="5580786" y="2942096"/>
          <a:ext cx="2593184" cy="60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A6A6A6"/>
              </a:solidFill>
              <a:latin typeface="+mn-lt"/>
              <a:ea typeface="黑体" pitchFamily="49" charset="-122"/>
            </a:rPr>
            <a:t>Structural Hole</a:t>
          </a:r>
          <a:endParaRPr lang="zh-CN" altLang="en-US" sz="4800" i="1" kern="1200" dirty="0">
            <a:solidFill>
              <a:srgbClr val="A6A6A6"/>
            </a:solidFill>
            <a:latin typeface="+mn-lt"/>
            <a:ea typeface="黑体" pitchFamily="49" charset="-122"/>
          </a:endParaRPr>
        </a:p>
      </dsp:txBody>
      <dsp:txXfrm>
        <a:off x="5580786" y="2942096"/>
        <a:ext cx="2593184" cy="6035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86FB9-DC77-4CB5-BBAA-4D5BBD8AAB7B}">
      <dsp:nvSpPr>
        <dsp:cNvPr id="0" name=""/>
        <dsp:cNvSpPr/>
      </dsp:nvSpPr>
      <dsp:spPr>
        <a:xfrm>
          <a:off x="1850300" y="772354"/>
          <a:ext cx="1573200" cy="2540017"/>
        </a:xfrm>
        <a:prstGeom prst="ellipse">
          <a:avLst/>
        </a:prstGeom>
        <a:solidFill>
          <a:srgbClr val="00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chemeClr val="bg1"/>
              </a:solidFill>
              <a:latin typeface="+mn-lt"/>
              <a:ea typeface="黑体" pitchFamily="49" charset="-122"/>
            </a:rPr>
            <a:t>Comp. Models</a:t>
          </a:r>
          <a:endParaRPr lang="en-US" altLang="zh-CN" sz="2800" i="0" kern="1200" dirty="0" smtClean="0">
            <a:solidFill>
              <a:schemeClr val="bg1"/>
            </a:solidFill>
            <a:latin typeface="+mn-lt"/>
            <a:ea typeface="黑体" pitchFamily="49" charset="-122"/>
          </a:endParaRPr>
        </a:p>
      </dsp:txBody>
      <dsp:txXfrm>
        <a:off x="2080690" y="1144331"/>
        <a:ext cx="1112420" cy="1796063"/>
      </dsp:txXfrm>
    </dsp:sp>
    <dsp:sp modelId="{6E5F7B58-1E8A-48E7-84E4-41B8B6BDB559}">
      <dsp:nvSpPr>
        <dsp:cNvPr id="0" name=""/>
        <dsp:cNvSpPr/>
      </dsp:nvSpPr>
      <dsp:spPr>
        <a:xfrm>
          <a:off x="1277147" y="0"/>
          <a:ext cx="3898548" cy="4064000"/>
        </a:xfrm>
        <a:prstGeom prst="blockArc">
          <a:avLst>
            <a:gd name="adj1" fmla="val 17527788"/>
            <a:gd name="adj2" fmla="val 4119114"/>
            <a:gd name="adj3" fmla="val 575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24BA0-A1EB-46E6-B0AB-8442C64F5D21}">
      <dsp:nvSpPr>
        <dsp:cNvPr id="0" name=""/>
        <dsp:cNvSpPr/>
      </dsp:nvSpPr>
      <dsp:spPr>
        <a:xfrm>
          <a:off x="3991271" y="175571"/>
          <a:ext cx="1036030" cy="1036320"/>
        </a:xfrm>
        <a:prstGeom prst="ellipse">
          <a:avLst/>
        </a:prstGeom>
        <a:blipFill>
          <a:blip xmlns:r="http://schemas.openxmlformats.org/officeDocument/2006/relationships" r:embed="rId1">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7830EA-25B9-434E-A09F-282AEF048E3C}">
      <dsp:nvSpPr>
        <dsp:cNvPr id="0" name=""/>
        <dsp:cNvSpPr/>
      </dsp:nvSpPr>
      <dsp:spPr>
        <a:xfrm>
          <a:off x="5456313" y="227880"/>
          <a:ext cx="2717660" cy="457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chemeClr val="bg1">
                  <a:lumMod val="75000"/>
                </a:schemeClr>
              </a:solidFill>
              <a:latin typeface="+mn-lt"/>
              <a:ea typeface="黑体" pitchFamily="49" charset="-122"/>
            </a:rPr>
            <a:t>Social Influence</a:t>
          </a:r>
          <a:endParaRPr lang="zh-CN" altLang="en-US" sz="2800" i="1" kern="1200" dirty="0">
            <a:solidFill>
              <a:schemeClr val="bg1">
                <a:lumMod val="75000"/>
              </a:schemeClr>
            </a:solidFill>
            <a:latin typeface="+mn-lt"/>
            <a:ea typeface="黑体" pitchFamily="49" charset="-122"/>
          </a:endParaRPr>
        </a:p>
      </dsp:txBody>
      <dsp:txXfrm>
        <a:off x="5456313" y="227880"/>
        <a:ext cx="2717660" cy="457917"/>
      </dsp:txXfrm>
    </dsp:sp>
    <dsp:sp modelId="{DE1930D8-68AC-4E30-9769-B6B93E03C642}">
      <dsp:nvSpPr>
        <dsp:cNvPr id="0" name=""/>
        <dsp:cNvSpPr/>
      </dsp:nvSpPr>
      <dsp:spPr>
        <a:xfrm>
          <a:off x="4391699" y="1443505"/>
          <a:ext cx="1036030" cy="1036320"/>
        </a:xfrm>
        <a:prstGeom prst="ellipse">
          <a:avLst/>
        </a:prstGeom>
        <a:blipFill>
          <a:blip xmlns:r="http://schemas.openxmlformats.org/officeDocument/2006/relationships" r:embed="rId2">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481160-28DE-491F-82BF-A4F31BDE128E}">
      <dsp:nvSpPr>
        <dsp:cNvPr id="0" name=""/>
        <dsp:cNvSpPr/>
      </dsp:nvSpPr>
      <dsp:spPr>
        <a:xfrm>
          <a:off x="5822918" y="1600198"/>
          <a:ext cx="2274852" cy="47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chemeClr val="tx1"/>
              </a:solidFill>
              <a:latin typeface="+mn-lt"/>
              <a:ea typeface="黑体" pitchFamily="49" charset="-122"/>
            </a:rPr>
            <a:t>Social Tie</a:t>
          </a:r>
          <a:endParaRPr lang="zh-CN" altLang="en-US" sz="4800" i="1" kern="1200" dirty="0">
            <a:solidFill>
              <a:schemeClr val="tx1"/>
            </a:solidFill>
            <a:latin typeface="+mn-lt"/>
            <a:ea typeface="黑体" pitchFamily="49" charset="-122"/>
          </a:endParaRPr>
        </a:p>
      </dsp:txBody>
      <dsp:txXfrm>
        <a:off x="5822918" y="1600198"/>
        <a:ext cx="2274852" cy="478579"/>
      </dsp:txXfrm>
    </dsp:sp>
    <dsp:sp modelId="{A53F4080-828C-4302-A6DD-B96EBA3434E9}">
      <dsp:nvSpPr>
        <dsp:cNvPr id="0" name=""/>
        <dsp:cNvSpPr/>
      </dsp:nvSpPr>
      <dsp:spPr>
        <a:xfrm>
          <a:off x="3991271" y="2775649"/>
          <a:ext cx="1036030" cy="1036320"/>
        </a:xfrm>
        <a:prstGeom prst="ellipse">
          <a:avLst/>
        </a:prstGeom>
        <a:blipFill>
          <a:blip xmlns:r="http://schemas.openxmlformats.org/officeDocument/2006/relationships" r:embed="rId3">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840FEE-B2B3-4048-BF99-3F112411A48D}">
      <dsp:nvSpPr>
        <dsp:cNvPr id="0" name=""/>
        <dsp:cNvSpPr/>
      </dsp:nvSpPr>
      <dsp:spPr>
        <a:xfrm>
          <a:off x="5580786" y="2942096"/>
          <a:ext cx="2593184" cy="60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A6A6A6"/>
              </a:solidFill>
              <a:latin typeface="+mn-lt"/>
              <a:ea typeface="黑体" pitchFamily="49" charset="-122"/>
            </a:rPr>
            <a:t>Structural Hole</a:t>
          </a:r>
          <a:endParaRPr lang="zh-CN" altLang="en-US" sz="4800" i="1" kern="1200" dirty="0">
            <a:solidFill>
              <a:srgbClr val="A6A6A6"/>
            </a:solidFill>
            <a:latin typeface="+mn-lt"/>
            <a:ea typeface="黑体" pitchFamily="49" charset="-122"/>
          </a:endParaRPr>
        </a:p>
      </dsp:txBody>
      <dsp:txXfrm>
        <a:off x="5580786" y="2942096"/>
        <a:ext cx="2593184" cy="6035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86FB9-DC77-4CB5-BBAA-4D5BBD8AAB7B}">
      <dsp:nvSpPr>
        <dsp:cNvPr id="0" name=""/>
        <dsp:cNvSpPr/>
      </dsp:nvSpPr>
      <dsp:spPr>
        <a:xfrm>
          <a:off x="1850300" y="772354"/>
          <a:ext cx="1573200" cy="2540017"/>
        </a:xfrm>
        <a:prstGeom prst="ellipse">
          <a:avLst/>
        </a:prstGeom>
        <a:solidFill>
          <a:srgbClr val="00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chemeClr val="bg1"/>
              </a:solidFill>
              <a:latin typeface="+mn-lt"/>
              <a:ea typeface="黑体" pitchFamily="49" charset="-122"/>
            </a:rPr>
            <a:t>Comp. Models</a:t>
          </a:r>
          <a:endParaRPr lang="en-US" altLang="zh-CN" sz="2800" i="0" kern="1200" dirty="0" smtClean="0">
            <a:solidFill>
              <a:schemeClr val="bg1"/>
            </a:solidFill>
            <a:latin typeface="+mn-lt"/>
            <a:ea typeface="黑体" pitchFamily="49" charset="-122"/>
          </a:endParaRPr>
        </a:p>
      </dsp:txBody>
      <dsp:txXfrm>
        <a:off x="2080690" y="1144331"/>
        <a:ext cx="1112420" cy="1796063"/>
      </dsp:txXfrm>
    </dsp:sp>
    <dsp:sp modelId="{6E5F7B58-1E8A-48E7-84E4-41B8B6BDB559}">
      <dsp:nvSpPr>
        <dsp:cNvPr id="0" name=""/>
        <dsp:cNvSpPr/>
      </dsp:nvSpPr>
      <dsp:spPr>
        <a:xfrm>
          <a:off x="1277147" y="0"/>
          <a:ext cx="3898548" cy="4064000"/>
        </a:xfrm>
        <a:prstGeom prst="blockArc">
          <a:avLst>
            <a:gd name="adj1" fmla="val 17527788"/>
            <a:gd name="adj2" fmla="val 4119114"/>
            <a:gd name="adj3" fmla="val 575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24BA0-A1EB-46E6-B0AB-8442C64F5D21}">
      <dsp:nvSpPr>
        <dsp:cNvPr id="0" name=""/>
        <dsp:cNvSpPr/>
      </dsp:nvSpPr>
      <dsp:spPr>
        <a:xfrm>
          <a:off x="3991271" y="175571"/>
          <a:ext cx="1036030" cy="1036320"/>
        </a:xfrm>
        <a:prstGeom prst="ellipse">
          <a:avLst/>
        </a:prstGeom>
        <a:blipFill>
          <a:blip xmlns:r="http://schemas.openxmlformats.org/officeDocument/2006/relationships" r:embed="rId1">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7830EA-25B9-434E-A09F-282AEF048E3C}">
      <dsp:nvSpPr>
        <dsp:cNvPr id="0" name=""/>
        <dsp:cNvSpPr/>
      </dsp:nvSpPr>
      <dsp:spPr>
        <a:xfrm>
          <a:off x="5456313" y="227880"/>
          <a:ext cx="2717660" cy="457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A6A6A6"/>
              </a:solidFill>
              <a:latin typeface="+mn-lt"/>
              <a:ea typeface="黑体" pitchFamily="49" charset="-122"/>
            </a:rPr>
            <a:t>Social Influence</a:t>
          </a:r>
          <a:endParaRPr lang="zh-CN" altLang="en-US" sz="2800" i="1" kern="1200" dirty="0">
            <a:solidFill>
              <a:srgbClr val="A6A6A6"/>
            </a:solidFill>
            <a:latin typeface="+mn-lt"/>
            <a:ea typeface="黑体" pitchFamily="49" charset="-122"/>
          </a:endParaRPr>
        </a:p>
      </dsp:txBody>
      <dsp:txXfrm>
        <a:off x="5456313" y="227880"/>
        <a:ext cx="2717660" cy="457917"/>
      </dsp:txXfrm>
    </dsp:sp>
    <dsp:sp modelId="{DE1930D8-68AC-4E30-9769-B6B93E03C642}">
      <dsp:nvSpPr>
        <dsp:cNvPr id="0" name=""/>
        <dsp:cNvSpPr/>
      </dsp:nvSpPr>
      <dsp:spPr>
        <a:xfrm>
          <a:off x="4391699" y="1443505"/>
          <a:ext cx="1036030" cy="1036320"/>
        </a:xfrm>
        <a:prstGeom prst="ellipse">
          <a:avLst/>
        </a:prstGeom>
        <a:blipFill>
          <a:blip xmlns:r="http://schemas.openxmlformats.org/officeDocument/2006/relationships" r:embed="rId2">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481160-28DE-491F-82BF-A4F31BDE128E}">
      <dsp:nvSpPr>
        <dsp:cNvPr id="0" name=""/>
        <dsp:cNvSpPr/>
      </dsp:nvSpPr>
      <dsp:spPr>
        <a:xfrm>
          <a:off x="5822918" y="1600198"/>
          <a:ext cx="2274852" cy="47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chemeClr val="bg1">
                  <a:lumMod val="65000"/>
                </a:schemeClr>
              </a:solidFill>
              <a:latin typeface="+mn-lt"/>
              <a:ea typeface="黑体" pitchFamily="49" charset="-122"/>
            </a:rPr>
            <a:t>Social Tie</a:t>
          </a:r>
          <a:endParaRPr lang="zh-CN" altLang="en-US" sz="4800" i="1" kern="1200" dirty="0">
            <a:solidFill>
              <a:schemeClr val="bg1">
                <a:lumMod val="65000"/>
              </a:schemeClr>
            </a:solidFill>
            <a:latin typeface="+mn-lt"/>
            <a:ea typeface="黑体" pitchFamily="49" charset="-122"/>
          </a:endParaRPr>
        </a:p>
      </dsp:txBody>
      <dsp:txXfrm>
        <a:off x="5822918" y="1600198"/>
        <a:ext cx="2274852" cy="478579"/>
      </dsp:txXfrm>
    </dsp:sp>
    <dsp:sp modelId="{A53F4080-828C-4302-A6DD-B96EBA3434E9}">
      <dsp:nvSpPr>
        <dsp:cNvPr id="0" name=""/>
        <dsp:cNvSpPr/>
      </dsp:nvSpPr>
      <dsp:spPr>
        <a:xfrm>
          <a:off x="3991271" y="2775649"/>
          <a:ext cx="1036030" cy="1036320"/>
        </a:xfrm>
        <a:prstGeom prst="ellipse">
          <a:avLst/>
        </a:prstGeom>
        <a:blipFill>
          <a:blip xmlns:r="http://schemas.openxmlformats.org/officeDocument/2006/relationships" r:embed="rId3">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840FEE-B2B3-4048-BF99-3F112411A48D}">
      <dsp:nvSpPr>
        <dsp:cNvPr id="0" name=""/>
        <dsp:cNvSpPr/>
      </dsp:nvSpPr>
      <dsp:spPr>
        <a:xfrm>
          <a:off x="5580786" y="2942096"/>
          <a:ext cx="2593184" cy="60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000000"/>
              </a:solidFill>
              <a:latin typeface="+mn-lt"/>
              <a:ea typeface="黑体" pitchFamily="49" charset="-122"/>
            </a:rPr>
            <a:t>Structural Hole</a:t>
          </a:r>
          <a:endParaRPr lang="zh-CN" altLang="en-US" sz="4800" i="1" kern="1200" dirty="0">
            <a:solidFill>
              <a:srgbClr val="000000"/>
            </a:solidFill>
            <a:latin typeface="+mn-lt"/>
            <a:ea typeface="黑体" pitchFamily="49" charset="-122"/>
          </a:endParaRPr>
        </a:p>
      </dsp:txBody>
      <dsp:txXfrm>
        <a:off x="5580786" y="2942096"/>
        <a:ext cx="2593184" cy="6035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86FB9-DC77-4CB5-BBAA-4D5BBD8AAB7B}">
      <dsp:nvSpPr>
        <dsp:cNvPr id="0" name=""/>
        <dsp:cNvSpPr/>
      </dsp:nvSpPr>
      <dsp:spPr>
        <a:xfrm>
          <a:off x="1850300" y="772354"/>
          <a:ext cx="1573200" cy="2540017"/>
        </a:xfrm>
        <a:prstGeom prst="ellipse">
          <a:avLst/>
        </a:prstGeom>
        <a:solidFill>
          <a:srgbClr val="00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chemeClr val="bg1"/>
              </a:solidFill>
              <a:latin typeface="+mn-lt"/>
              <a:ea typeface="黑体" pitchFamily="49" charset="-122"/>
            </a:rPr>
            <a:t>Comp. Models</a:t>
          </a:r>
          <a:endParaRPr lang="en-US" altLang="zh-CN" sz="2800" i="0" kern="1200" dirty="0" smtClean="0">
            <a:solidFill>
              <a:schemeClr val="bg1"/>
            </a:solidFill>
            <a:latin typeface="+mn-lt"/>
            <a:ea typeface="黑体" pitchFamily="49" charset="-122"/>
          </a:endParaRPr>
        </a:p>
      </dsp:txBody>
      <dsp:txXfrm>
        <a:off x="2080690" y="1144331"/>
        <a:ext cx="1112420" cy="1796063"/>
      </dsp:txXfrm>
    </dsp:sp>
    <dsp:sp modelId="{6E5F7B58-1E8A-48E7-84E4-41B8B6BDB559}">
      <dsp:nvSpPr>
        <dsp:cNvPr id="0" name=""/>
        <dsp:cNvSpPr/>
      </dsp:nvSpPr>
      <dsp:spPr>
        <a:xfrm>
          <a:off x="1277147" y="0"/>
          <a:ext cx="3898548" cy="4064000"/>
        </a:xfrm>
        <a:prstGeom prst="blockArc">
          <a:avLst>
            <a:gd name="adj1" fmla="val 17527788"/>
            <a:gd name="adj2" fmla="val 4119114"/>
            <a:gd name="adj3" fmla="val 575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24BA0-A1EB-46E6-B0AB-8442C64F5D21}">
      <dsp:nvSpPr>
        <dsp:cNvPr id="0" name=""/>
        <dsp:cNvSpPr/>
      </dsp:nvSpPr>
      <dsp:spPr>
        <a:xfrm>
          <a:off x="3991271" y="175571"/>
          <a:ext cx="1036030" cy="1036320"/>
        </a:xfrm>
        <a:prstGeom prst="ellipse">
          <a:avLst/>
        </a:prstGeom>
        <a:blipFill>
          <a:blip xmlns:r="http://schemas.openxmlformats.org/officeDocument/2006/relationships" r:embed="rId1">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7830EA-25B9-434E-A09F-282AEF048E3C}">
      <dsp:nvSpPr>
        <dsp:cNvPr id="0" name=""/>
        <dsp:cNvSpPr/>
      </dsp:nvSpPr>
      <dsp:spPr>
        <a:xfrm>
          <a:off x="5456313" y="227880"/>
          <a:ext cx="2717660" cy="457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000000"/>
              </a:solidFill>
              <a:latin typeface="+mn-lt"/>
              <a:ea typeface="黑体" pitchFamily="49" charset="-122"/>
            </a:rPr>
            <a:t>Social Influence</a:t>
          </a:r>
          <a:endParaRPr lang="zh-CN" altLang="en-US" sz="2800" i="1" kern="1200" dirty="0">
            <a:solidFill>
              <a:srgbClr val="000000"/>
            </a:solidFill>
            <a:latin typeface="+mn-lt"/>
            <a:ea typeface="黑体" pitchFamily="49" charset="-122"/>
          </a:endParaRPr>
        </a:p>
      </dsp:txBody>
      <dsp:txXfrm>
        <a:off x="5456313" y="227880"/>
        <a:ext cx="2717660" cy="457917"/>
      </dsp:txXfrm>
    </dsp:sp>
    <dsp:sp modelId="{DE1930D8-68AC-4E30-9769-B6B93E03C642}">
      <dsp:nvSpPr>
        <dsp:cNvPr id="0" name=""/>
        <dsp:cNvSpPr/>
      </dsp:nvSpPr>
      <dsp:spPr>
        <a:xfrm>
          <a:off x="4391699" y="1443505"/>
          <a:ext cx="1036030" cy="1036320"/>
        </a:xfrm>
        <a:prstGeom prst="ellipse">
          <a:avLst/>
        </a:prstGeom>
        <a:blipFill>
          <a:blip xmlns:r="http://schemas.openxmlformats.org/officeDocument/2006/relationships" r:embed="rId2">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481160-28DE-491F-82BF-A4F31BDE128E}">
      <dsp:nvSpPr>
        <dsp:cNvPr id="0" name=""/>
        <dsp:cNvSpPr/>
      </dsp:nvSpPr>
      <dsp:spPr>
        <a:xfrm>
          <a:off x="5822918" y="1600198"/>
          <a:ext cx="2274852" cy="47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000000"/>
              </a:solidFill>
              <a:latin typeface="+mn-lt"/>
              <a:ea typeface="黑体" pitchFamily="49" charset="-122"/>
            </a:rPr>
            <a:t>Social Tie</a:t>
          </a:r>
          <a:endParaRPr lang="zh-CN" altLang="en-US" sz="4800" i="1" kern="1200" dirty="0">
            <a:solidFill>
              <a:srgbClr val="000000"/>
            </a:solidFill>
            <a:latin typeface="+mn-lt"/>
            <a:ea typeface="黑体" pitchFamily="49" charset="-122"/>
          </a:endParaRPr>
        </a:p>
      </dsp:txBody>
      <dsp:txXfrm>
        <a:off x="5822918" y="1600198"/>
        <a:ext cx="2274852" cy="478579"/>
      </dsp:txXfrm>
    </dsp:sp>
    <dsp:sp modelId="{A53F4080-828C-4302-A6DD-B96EBA3434E9}">
      <dsp:nvSpPr>
        <dsp:cNvPr id="0" name=""/>
        <dsp:cNvSpPr/>
      </dsp:nvSpPr>
      <dsp:spPr>
        <a:xfrm>
          <a:off x="3991271" y="2775649"/>
          <a:ext cx="1036030" cy="1036320"/>
        </a:xfrm>
        <a:prstGeom prst="ellipse">
          <a:avLst/>
        </a:prstGeom>
        <a:blipFill>
          <a:blip xmlns:r="http://schemas.openxmlformats.org/officeDocument/2006/relationships" r:embed="rId3">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840FEE-B2B3-4048-BF99-3F112411A48D}">
      <dsp:nvSpPr>
        <dsp:cNvPr id="0" name=""/>
        <dsp:cNvSpPr/>
      </dsp:nvSpPr>
      <dsp:spPr>
        <a:xfrm>
          <a:off x="5580786" y="2942096"/>
          <a:ext cx="2593184" cy="60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0" bIns="35560" numCol="1" spcCol="1270" anchor="ctr" anchorCtr="0">
          <a:noAutofit/>
        </a:bodyPr>
        <a:lstStyle/>
        <a:p>
          <a:pPr lvl="0" algn="l" defTabSz="1244600">
            <a:lnSpc>
              <a:spcPct val="90000"/>
            </a:lnSpc>
            <a:spcBef>
              <a:spcPct val="0"/>
            </a:spcBef>
            <a:spcAft>
              <a:spcPct val="10000"/>
            </a:spcAft>
          </a:pPr>
          <a:r>
            <a:rPr lang="en-US" altLang="zh-CN" sz="2800" kern="1200" dirty="0" smtClean="0">
              <a:solidFill>
                <a:srgbClr val="000000"/>
              </a:solidFill>
              <a:latin typeface="+mn-lt"/>
              <a:ea typeface="黑体" pitchFamily="49" charset="-122"/>
            </a:rPr>
            <a:t>Structural Hole</a:t>
          </a:r>
          <a:endParaRPr lang="zh-CN" altLang="en-US" sz="4800" i="1" kern="1200" dirty="0">
            <a:solidFill>
              <a:srgbClr val="000000"/>
            </a:solidFill>
            <a:latin typeface="+mn-lt"/>
            <a:ea typeface="黑体" pitchFamily="49" charset="-122"/>
          </a:endParaRPr>
        </a:p>
      </dsp:txBody>
      <dsp:txXfrm>
        <a:off x="5580786" y="2942096"/>
        <a:ext cx="2593184" cy="603532"/>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射线图片列表"/>
  <dgm:desc val="用于显示与中心观点的关系。级别 1 形状包含文本，所有级别 2 形状包含一张图片和对应文本。限制为四个级别 2 图片。不使用的图片不出现，但是在切换版式后仍然可用。非常适合于少量级别 2 文本。"/>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射线图片列表"/>
  <dgm:desc val="用于显示与中心观点的关系。级别 1 形状包含文本，所有级别 2 形状包含一张图片和对应文本。限制为四个级别 2 图片。不使用的图片不出现，但是在切换版式后仍然可用。非常适合于少量级别 2 文本。"/>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RadialPictureList">
  <dgm:title val="射线图片列表"/>
  <dgm:desc val="用于显示与中心观点的关系。级别 1 形状包含文本，所有级别 2 形状包含一张图片和对应文本。限制为四个级别 2 图片。不使用的图片不出现，但是在切换版式后仍然可用。非常适合于少量级别 2 文本。"/>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RadialPictureList">
  <dgm:title val="射线图片列表"/>
  <dgm:desc val="用于显示与中心观点的关系。级别 1 形状包含文本，所有级别 2 形状包含一张图片和对应文本。限制为四个级别 2 图片。不使用的图片不出现，但是在切换版式后仍然可用。非常适合于少量级别 2 文本。"/>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RadialPictureList">
  <dgm:title val="射线图片列表"/>
  <dgm:desc val="用于显示与中心观点的关系。级别 1 形状包含文本，所有级别 2 形状包含一张图片和对应文本。限制为四个级别 2 图片。不使用的图片不出现，但是在切换版式后仍然可用。非常适合于少量级别 2 文本。"/>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 Id="rId2"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3076584" cy="510987"/>
          </a:xfrm>
          <a:prstGeom prst="rect">
            <a:avLst/>
          </a:prstGeom>
        </p:spPr>
        <p:txBody>
          <a:bodyPr vert="horz" lIns="94759" tIns="47380" rIns="94759" bIns="47380" rtlCol="0"/>
          <a:lstStyle>
            <a:lvl1pPr algn="l">
              <a:defRPr sz="1200"/>
            </a:lvl1pPr>
          </a:lstStyle>
          <a:p>
            <a:endParaRPr lang="zh-CN" altLang="en-US"/>
          </a:p>
        </p:txBody>
      </p:sp>
      <p:sp>
        <p:nvSpPr>
          <p:cNvPr id="3" name="日期占位符 2"/>
          <p:cNvSpPr>
            <a:spLocks noGrp="1"/>
          </p:cNvSpPr>
          <p:nvPr>
            <p:ph type="dt" sz="quarter" idx="1"/>
          </p:nvPr>
        </p:nvSpPr>
        <p:spPr>
          <a:xfrm>
            <a:off x="4021063" y="2"/>
            <a:ext cx="3076584" cy="510987"/>
          </a:xfrm>
          <a:prstGeom prst="rect">
            <a:avLst/>
          </a:prstGeom>
        </p:spPr>
        <p:txBody>
          <a:bodyPr vert="horz" lIns="94759" tIns="47380" rIns="94759" bIns="47380" rtlCol="0"/>
          <a:lstStyle>
            <a:lvl1pPr algn="r">
              <a:defRPr sz="1200"/>
            </a:lvl1pPr>
          </a:lstStyle>
          <a:p>
            <a:fld id="{B0E53223-BD64-4BED-9BC8-4C388EA24B82}" type="datetimeFigureOut">
              <a:rPr lang="zh-CN" altLang="en-US" smtClean="0"/>
              <a:pPr/>
              <a:t>8/24/13</a:t>
            </a:fld>
            <a:endParaRPr lang="zh-CN" altLang="en-US"/>
          </a:p>
        </p:txBody>
      </p:sp>
      <p:sp>
        <p:nvSpPr>
          <p:cNvPr id="4" name="页脚占位符 3"/>
          <p:cNvSpPr>
            <a:spLocks noGrp="1"/>
          </p:cNvSpPr>
          <p:nvPr>
            <p:ph type="ftr" sz="quarter" idx="2"/>
          </p:nvPr>
        </p:nvSpPr>
        <p:spPr>
          <a:xfrm>
            <a:off x="0" y="9720319"/>
            <a:ext cx="3076584" cy="512640"/>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063" y="9720319"/>
            <a:ext cx="3076584" cy="512640"/>
          </a:xfrm>
          <a:prstGeom prst="rect">
            <a:avLst/>
          </a:prstGeom>
        </p:spPr>
        <p:txBody>
          <a:bodyPr vert="horz" lIns="94759" tIns="47380" rIns="94759" bIns="47380" rtlCol="0" anchor="b"/>
          <a:lstStyle>
            <a:lvl1pPr algn="r">
              <a:defRPr sz="1200"/>
            </a:lvl1pPr>
          </a:lstStyle>
          <a:p>
            <a:fld id="{A223ABF3-F4FC-4520-B5C6-91D6C39D1A42}" type="slidenum">
              <a:rPr lang="zh-CN" altLang="en-US" smtClean="0"/>
              <a:pPr/>
              <a:t>‹#›</a:t>
            </a:fld>
            <a:endParaRPr lang="zh-CN" altLang="en-US"/>
          </a:p>
        </p:txBody>
      </p:sp>
    </p:spTree>
    <p:extLst>
      <p:ext uri="{BB962C8B-B14F-4D97-AF65-F5344CB8AC3E}">
        <p14:creationId xmlns:p14="http://schemas.microsoft.com/office/powerpoint/2010/main" val="2039699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2"/>
            <a:ext cx="3076584" cy="510987"/>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defRPr sz="1200" smtClean="0"/>
            </a:lvl1pPr>
          </a:lstStyle>
          <a:p>
            <a:pPr>
              <a:defRPr/>
            </a:pPr>
            <a:endParaRPr lang="en-US" altLang="zh-CN"/>
          </a:p>
        </p:txBody>
      </p:sp>
      <p:sp>
        <p:nvSpPr>
          <p:cNvPr id="59395" name="Rectangle 3"/>
          <p:cNvSpPr>
            <a:spLocks noGrp="1" noChangeArrowheads="1"/>
          </p:cNvSpPr>
          <p:nvPr>
            <p:ph type="dt" idx="1"/>
          </p:nvPr>
        </p:nvSpPr>
        <p:spPr bwMode="auto">
          <a:xfrm>
            <a:off x="4021063" y="2"/>
            <a:ext cx="3076584" cy="510987"/>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lgn="r">
              <a:defRPr sz="1200" smtClean="0"/>
            </a:lvl1pPr>
          </a:lstStyle>
          <a:p>
            <a:pPr>
              <a:defRPr/>
            </a:pPr>
            <a:endParaRPr lang="en-US" altLang="zh-CN"/>
          </a:p>
        </p:txBody>
      </p:sp>
      <p:sp>
        <p:nvSpPr>
          <p:cNvPr id="30724" name="Rectangle 4"/>
          <p:cNvSpPr>
            <a:spLocks noGrp="1" noRot="1" noChangeAspect="1" noChangeArrowheads="1" noTextEdit="1"/>
          </p:cNvSpPr>
          <p:nvPr>
            <p:ph type="sldImg" idx="2"/>
          </p:nvPr>
        </p:nvSpPr>
        <p:spPr bwMode="auto">
          <a:xfrm>
            <a:off x="779463" y="766763"/>
            <a:ext cx="5543550" cy="3838575"/>
          </a:xfrm>
          <a:prstGeom prst="rect">
            <a:avLst/>
          </a:prstGeom>
          <a:noFill/>
          <a:ln w="9525">
            <a:solidFill>
              <a:srgbClr val="000000"/>
            </a:solidFill>
            <a:miter lim="800000"/>
            <a:headEnd/>
            <a:tailEnd/>
          </a:ln>
        </p:spPr>
      </p:sp>
      <p:sp>
        <p:nvSpPr>
          <p:cNvPr id="59397" name="Rectangle 5"/>
          <p:cNvSpPr>
            <a:spLocks noGrp="1" noChangeArrowheads="1"/>
          </p:cNvSpPr>
          <p:nvPr>
            <p:ph type="body" sz="quarter" idx="3"/>
          </p:nvPr>
        </p:nvSpPr>
        <p:spPr bwMode="auto">
          <a:xfrm>
            <a:off x="709600" y="4861814"/>
            <a:ext cx="5680102" cy="4605494"/>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59398" name="Rectangle 6"/>
          <p:cNvSpPr>
            <a:spLocks noGrp="1" noChangeArrowheads="1"/>
          </p:cNvSpPr>
          <p:nvPr>
            <p:ph type="ftr" sz="quarter" idx="4"/>
          </p:nvPr>
        </p:nvSpPr>
        <p:spPr bwMode="auto">
          <a:xfrm>
            <a:off x="0" y="9720319"/>
            <a:ext cx="3076584" cy="512640"/>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defRPr sz="1200" smtClean="0"/>
            </a:lvl1pPr>
          </a:lstStyle>
          <a:p>
            <a:pPr>
              <a:defRPr/>
            </a:pPr>
            <a:endParaRPr lang="en-US" altLang="zh-CN"/>
          </a:p>
        </p:txBody>
      </p:sp>
      <p:sp>
        <p:nvSpPr>
          <p:cNvPr id="59399" name="Rectangle 7"/>
          <p:cNvSpPr>
            <a:spLocks noGrp="1" noChangeArrowheads="1"/>
          </p:cNvSpPr>
          <p:nvPr>
            <p:ph type="sldNum" sz="quarter" idx="5"/>
          </p:nvPr>
        </p:nvSpPr>
        <p:spPr bwMode="auto">
          <a:xfrm>
            <a:off x="4021063" y="9720319"/>
            <a:ext cx="3076584" cy="512640"/>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lgn="r">
              <a:defRPr sz="1200" smtClean="0"/>
            </a:lvl1pPr>
          </a:lstStyle>
          <a:p>
            <a:pPr>
              <a:defRPr/>
            </a:pPr>
            <a:fld id="{A3804948-14D2-43DA-B3DB-CF1972FFF4B7}" type="slidenum">
              <a:rPr lang="en-US" altLang="zh-CN"/>
              <a:pPr>
                <a:defRPr/>
              </a:pPr>
              <a:t>‹#›</a:t>
            </a:fld>
            <a:endParaRPr lang="en-US" altLang="zh-CN"/>
          </a:p>
        </p:txBody>
      </p:sp>
    </p:spTree>
    <p:extLst>
      <p:ext uri="{BB962C8B-B14F-4D97-AF65-F5344CB8AC3E}">
        <p14:creationId xmlns:p14="http://schemas.microsoft.com/office/powerpoint/2010/main" val="253561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en.wikipedia.org/wiki/Enduranc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779463" y="766763"/>
            <a:ext cx="5543550" cy="3838575"/>
          </a:xfrm>
          <a:ln/>
        </p:spPr>
      </p:sp>
      <p:sp>
        <p:nvSpPr>
          <p:cNvPr id="63491" name="Rectangle 3"/>
          <p:cNvSpPr>
            <a:spLocks noGrp="1" noChangeArrowheads="1"/>
          </p:cNvSpPr>
          <p:nvPr>
            <p:ph type="body" idx="1"/>
          </p:nvPr>
        </p:nvSpPr>
        <p:spPr>
          <a:noFill/>
          <a:ln/>
        </p:spPr>
        <p:txBody>
          <a:bodyPr/>
          <a:lstStyle/>
          <a:p>
            <a:pPr algn="just"/>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TextEdit="1"/>
          </p:cNvSpPr>
          <p:nvPr>
            <p:ph type="sldImg"/>
          </p:nvPr>
        </p:nvSpPr>
        <p:spPr>
          <a:xfrm>
            <a:off x="779463" y="766763"/>
            <a:ext cx="5543550" cy="3838575"/>
          </a:xfrm>
          <a:ln/>
        </p:spPr>
      </p:sp>
      <p:sp>
        <p:nvSpPr>
          <p:cNvPr id="66562" name="备注占位符 2"/>
          <p:cNvSpPr>
            <a:spLocks noGrp="1"/>
          </p:cNvSpPr>
          <p:nvPr>
            <p:ph type="body" idx="1"/>
          </p:nvPr>
        </p:nvSpPr>
        <p:spPr>
          <a:noFill/>
          <a:ln/>
        </p:spPr>
        <p:txBody>
          <a:bodyPr/>
          <a:lstStyle/>
          <a:p>
            <a:r>
              <a:rPr lang="en-US" altLang="zh-CN" smtClean="0">
                <a:latin typeface="Times New Roman" pitchFamily="18" charset="0"/>
                <a:cs typeface="Times New Roman" pitchFamily="18" charset="0"/>
              </a:rPr>
              <a:t>To predict users’ actions, we need to consider complex factors. What information we have, we have a dynamic social network, and also attributes of his own. Intuitively, what factors we need to consider? First, the influence from his friends, second, he will keep the same action or attitude as himself, we call it dependence. Third, correlation between neighbours. Finally, personal interests.</a:t>
            </a:r>
          </a:p>
        </p:txBody>
      </p:sp>
      <p:sp>
        <p:nvSpPr>
          <p:cNvPr id="66563" name="灯片编号占位符 3"/>
          <p:cNvSpPr>
            <a:spLocks noGrp="1"/>
          </p:cNvSpPr>
          <p:nvPr>
            <p:ph type="sldNum" sz="quarter" idx="5"/>
          </p:nvPr>
        </p:nvSpPr>
        <p:spPr>
          <a:noFill/>
        </p:spPr>
        <p:txBody>
          <a:bodyPr/>
          <a:lstStyle/>
          <a:p>
            <a:fld id="{088A287E-B37D-4E74-991E-B99E7F7FE787}" type="slidenum">
              <a:rPr lang="en-US" altLang="zh-CN"/>
              <a:pPr/>
              <a:t>16</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9463" y="766763"/>
            <a:ext cx="5543550" cy="3838575"/>
          </a:xfrm>
        </p:spPr>
      </p:sp>
      <p:sp>
        <p:nvSpPr>
          <p:cNvPr id="3" name="备注占位符 2"/>
          <p:cNvSpPr>
            <a:spLocks noGrp="1"/>
          </p:cNvSpPr>
          <p:nvPr>
            <p:ph type="body" idx="1"/>
          </p:nvPr>
        </p:nvSpPr>
        <p:spPr/>
        <p:txBody>
          <a:bodyPr>
            <a:normAutofit/>
          </a:bodyPr>
          <a:lstStyle/>
          <a:p>
            <a:r>
              <a:rPr lang="en-US" altLang="zh-CN" dirty="0" smtClean="0"/>
              <a:t>The</a:t>
            </a:r>
            <a:r>
              <a:rPr lang="en-US" altLang="zh-CN" baseline="0" dirty="0" smtClean="0"/>
              <a:t> model we propose is as the graph shows. This graph shows a three-stage social network. We first add a continuous latent state for each user’s action state. And the factors are all defined according to the latent state. First we user action bias factor to consider the noise in users’ actions. And the influence factor denotes the influence from the past. Finally correlation factor defines the correlation between users and also personal interests. For the action bias factor, we have two option to choose for binary actions: </a:t>
            </a:r>
            <a:r>
              <a:rPr lang="en-US" altLang="zh-CN" baseline="0" dirty="0" err="1" smtClean="0"/>
              <a:t>bernoulli</a:t>
            </a:r>
            <a:r>
              <a:rPr lang="en-US" altLang="zh-CN" baseline="0" dirty="0" smtClean="0"/>
              <a:t> and Gaussian. Gaussian can be extended to continuous actions. So we choose Gaussian in our model for potential extension.</a:t>
            </a:r>
            <a:endParaRPr lang="en-US" altLang="zh-CN" dirty="0" smtClean="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17</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r>
              <a:rPr lang="en-US" dirty="0" smtClean="0"/>
              <a:t>Obama has done just that. From social networking to his blog to his Fight the Smears campaign, Obama has made his Web 2.0 presence known. He has over 1.5 million friends on MySpace and Facebook, and he currently has over 28,000,000 followers on Twitter. This personal activity in social networks allows him to quickly get the word out across multiple platforms.</a:t>
            </a: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18</a:t>
            </a:fld>
            <a:endParaRPr lang="en-US" altLang="zh-CN"/>
          </a:p>
        </p:txBody>
      </p:sp>
    </p:spTree>
    <p:extLst>
      <p:ext uri="{BB962C8B-B14F-4D97-AF65-F5344CB8AC3E}">
        <p14:creationId xmlns:p14="http://schemas.microsoft.com/office/powerpoint/2010/main" val="2026587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xfrm>
            <a:off x="779463" y="766763"/>
            <a:ext cx="5543550" cy="3838575"/>
          </a:xfrm>
          <a:ln/>
        </p:spPr>
      </p:sp>
      <p:sp>
        <p:nvSpPr>
          <p:cNvPr id="54275" name="备注占位符 2"/>
          <p:cNvSpPr>
            <a:spLocks noGrp="1"/>
          </p:cNvSpPr>
          <p:nvPr>
            <p:ph type="body" idx="1"/>
          </p:nvPr>
        </p:nvSpPr>
        <p:spPr>
          <a:noFill/>
          <a:ln/>
        </p:spPr>
        <p:txBody>
          <a:bodyPr/>
          <a:lstStyle/>
          <a:p>
            <a:endParaRPr lang="zh-CN" altLang="en-US" smtClean="0"/>
          </a:p>
        </p:txBody>
      </p:sp>
      <p:sp>
        <p:nvSpPr>
          <p:cNvPr id="54276" name="灯片编号占位符 3"/>
          <p:cNvSpPr>
            <a:spLocks noGrp="1"/>
          </p:cNvSpPr>
          <p:nvPr>
            <p:ph type="sldNum" sz="quarter" idx="5"/>
          </p:nvPr>
        </p:nvSpPr>
        <p:spPr>
          <a:noFill/>
        </p:spPr>
        <p:txBody>
          <a:bodyPr/>
          <a:lstStyle/>
          <a:p>
            <a:fld id="{45DD9DFD-2950-42BC-B1F5-2B0705D0D725}" type="slidenum">
              <a:rPr lang="en-US" altLang="zh-CN" smtClean="0"/>
              <a:pPr/>
              <a:t>20</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4D4D7DF-780D-451F-9FB2-D69B10C3EEF0}" type="slidenum">
              <a:rPr lang="en-US" altLang="zh-CN"/>
              <a:pPr/>
              <a:t>22</a:t>
            </a:fld>
            <a:endParaRPr lang="en-US" altLang="zh-CN"/>
          </a:p>
        </p:txBody>
      </p:sp>
      <p:sp>
        <p:nvSpPr>
          <p:cNvPr id="39939" name="Rectangle 2"/>
          <p:cNvSpPr>
            <a:spLocks noGrp="1" noRot="1" noChangeAspect="1" noChangeArrowheads="1" noTextEdit="1"/>
          </p:cNvSpPr>
          <p:nvPr>
            <p:ph type="sldImg"/>
          </p:nvPr>
        </p:nvSpPr>
        <p:spPr>
          <a:xfrm>
            <a:off x="777875" y="766763"/>
            <a:ext cx="5543550" cy="3838575"/>
          </a:xfrm>
          <a:ln/>
        </p:spPr>
      </p:sp>
      <p:sp>
        <p:nvSpPr>
          <p:cNvPr id="39940" name="Rectangle 3"/>
          <p:cNvSpPr>
            <a:spLocks noGrp="1" noChangeArrowheads="1"/>
          </p:cNvSpPr>
          <p:nvPr>
            <p:ph type="body" idx="1"/>
          </p:nvPr>
        </p:nvSpPr>
        <p:spPr>
          <a:noFill/>
          <a:ln/>
        </p:spPr>
        <p:txBody>
          <a:bodyPr/>
          <a:lstStyle/>
          <a:p>
            <a:pPr eaLnBrk="1" hangingPunct="1"/>
            <a:endParaRPr lang="zh-CN"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9463" y="766763"/>
            <a:ext cx="5543550" cy="3838575"/>
          </a:xfrm>
        </p:spPr>
      </p:sp>
      <p:sp>
        <p:nvSpPr>
          <p:cNvPr id="3" name="备注占位符 2"/>
          <p:cNvSpPr>
            <a:spLocks noGrp="1"/>
          </p:cNvSpPr>
          <p:nvPr>
            <p:ph type="body" idx="1"/>
          </p:nvPr>
        </p:nvSpPr>
        <p:spPr/>
        <p:txBody>
          <a:bodyPr/>
          <a:lstStyle/>
          <a:p>
            <a:r>
              <a:rPr lang="en-US" dirty="0" smtClean="0"/>
              <a:t>Now, let’s discuss about the solutions. In general, there are two ways to model the problem. The first way is to model each user as a node [Click]. And another way is to model each relationship as a node [Click]</a:t>
            </a:r>
          </a:p>
          <a:p>
            <a:r>
              <a:rPr lang="en-US" dirty="0" smtClean="0"/>
              <a:t>The first way is more intuitive, but it’s difficult to model the some correlations between different relationships. We use the second model.</a:t>
            </a:r>
          </a:p>
          <a:p>
            <a:endParaRPr lang="zh-CN" altLang="en-US" dirty="0"/>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23</a:t>
            </a:fld>
            <a:endParaRPr lang="en-US" altLang="zh-CN"/>
          </a:p>
        </p:txBody>
      </p:sp>
    </p:spTree>
    <p:extLst>
      <p:ext uri="{BB962C8B-B14F-4D97-AF65-F5344CB8AC3E}">
        <p14:creationId xmlns:p14="http://schemas.microsoft.com/office/powerpoint/2010/main" val="4174543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r>
              <a:rPr lang="en-US" dirty="0" smtClean="0"/>
              <a:t>Now we introduce our partially labeled pairwise factor graph model in detail. Take the mobile network as example.  The left side is input mobile social network. [Click] And the right side is the formulized model. [Click] Each relationship in the input network is mapped to a relationship node in the model. [click]</a:t>
            </a:r>
          </a:p>
          <a:p>
            <a:r>
              <a:rPr lang="en-US" dirty="0" smtClean="0"/>
              <a:t>For each relationship node, we have a corresponding latent variable y. [click] The value of latent variable indicates the type of relationship.</a:t>
            </a:r>
          </a:p>
          <a:p>
            <a:r>
              <a:rPr lang="en-US" dirty="0" smtClean="0"/>
              <a:t>In this model, we define three different factors.</a:t>
            </a:r>
          </a:p>
          <a:p>
            <a:r>
              <a:rPr lang="en-US" dirty="0" smtClean="0"/>
              <a:t>The first factor is attribute factor. For each relationship, there may exist some user-specific/link-specific attributes which can reflect the relationship type.</a:t>
            </a:r>
          </a:p>
          <a:p>
            <a:r>
              <a:rPr lang="en-US" dirty="0" smtClean="0"/>
              <a:t>For example:</a:t>
            </a:r>
          </a:p>
          <a:p>
            <a:r>
              <a:rPr lang="en-US" dirty="0" smtClean="0"/>
              <a:t>   How frequently two users make call to each other? </a:t>
            </a:r>
          </a:p>
          <a:p>
            <a:r>
              <a:rPr lang="en-US" dirty="0" smtClean="0"/>
              <a:t>These features are added in to the model as "attribute factors.“</a:t>
            </a:r>
          </a:p>
          <a:p>
            <a:r>
              <a:rPr lang="en-US" dirty="0" smtClean="0"/>
              <a:t>The second factor is correlation factor. Different relationships may have some correlations. Let's image such a situation, user Bob makes call to Alice immediately after the call to Carl. Then, the relationship between Bob and Alice, and the relationship between Bob and Carl, are very likely to be the same.</a:t>
            </a:r>
          </a:p>
          <a:p>
            <a:r>
              <a:rPr lang="en-US" dirty="0" smtClean="0"/>
              <a:t>[Click]</a:t>
            </a:r>
          </a:p>
          <a:p>
            <a:r>
              <a:rPr lang="en-US" dirty="0" smtClean="0"/>
              <a:t>The third factor is constraint factor. There also may exist some common knowledge that can help us to infer the relationship types.</a:t>
            </a:r>
          </a:p>
          <a:p>
            <a:r>
              <a:rPr lang="en-US" dirty="0" smtClean="0"/>
              <a:t>[Click]</a:t>
            </a:r>
          </a:p>
          <a:p>
            <a:r>
              <a:rPr lang="en-US" dirty="0" smtClean="0"/>
              <a:t>Finally, this model is a partially labeled model. Some of the nodes are labeled and some are not. </a:t>
            </a:r>
          </a:p>
          <a:p>
            <a:r>
              <a:rPr lang="en-US" dirty="0" smtClean="0"/>
              <a:t>[Click]</a:t>
            </a:r>
          </a:p>
          <a:p>
            <a:r>
              <a:rPr lang="en-US" dirty="0" smtClean="0"/>
              <a:t>Based on this model, The problem is cast as, for each relationship, identify which type has the highest probability.</a:t>
            </a:r>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0FADB17D-DD6F-4237-8AC3-0F37A434A05F}" type="slidenum">
              <a:rPr lang="en-US" altLang="zh-CN" smtClean="0"/>
              <a:pPr>
                <a:defRPr/>
              </a:pPr>
              <a:t>24</a:t>
            </a:fld>
            <a:endParaRPr lang="en-US" altLang="zh-CN"/>
          </a:p>
        </p:txBody>
      </p:sp>
    </p:spTree>
    <p:extLst>
      <p:ext uri="{BB962C8B-B14F-4D97-AF65-F5344CB8AC3E}">
        <p14:creationId xmlns:p14="http://schemas.microsoft.com/office/powerpoint/2010/main" val="267756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xfrm>
            <a:off x="779463" y="766763"/>
            <a:ext cx="5543550" cy="3838575"/>
          </a:xfrm>
          <a:ln/>
        </p:spPr>
      </p:sp>
      <p:sp>
        <p:nvSpPr>
          <p:cNvPr id="54275" name="备注占位符 2"/>
          <p:cNvSpPr>
            <a:spLocks noGrp="1"/>
          </p:cNvSpPr>
          <p:nvPr>
            <p:ph type="body" idx="1"/>
          </p:nvPr>
        </p:nvSpPr>
        <p:spPr>
          <a:noFill/>
          <a:ln/>
        </p:spPr>
        <p:txBody>
          <a:bodyPr/>
          <a:lstStyle/>
          <a:p>
            <a:endParaRPr lang="zh-CN" altLang="en-US" smtClean="0"/>
          </a:p>
        </p:txBody>
      </p:sp>
      <p:sp>
        <p:nvSpPr>
          <p:cNvPr id="54276" name="灯片编号占位符 3"/>
          <p:cNvSpPr>
            <a:spLocks noGrp="1"/>
          </p:cNvSpPr>
          <p:nvPr>
            <p:ph type="sldNum" sz="quarter" idx="5"/>
          </p:nvPr>
        </p:nvSpPr>
        <p:spPr>
          <a:noFill/>
        </p:spPr>
        <p:txBody>
          <a:bodyPr/>
          <a:lstStyle/>
          <a:p>
            <a:fld id="{45DD9DFD-2950-42BC-B1F5-2B0705D0D725}" type="slidenum">
              <a:rPr lang="en-US" altLang="zh-CN" smtClean="0"/>
              <a:pPr/>
              <a:t>29</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4D4D7DF-780D-451F-9FB2-D69B10C3EEF0}" type="slidenum">
              <a:rPr lang="en-US" altLang="zh-CN"/>
              <a:pPr/>
              <a:t>30</a:t>
            </a:fld>
            <a:endParaRPr lang="en-US" altLang="zh-CN"/>
          </a:p>
        </p:txBody>
      </p:sp>
      <p:sp>
        <p:nvSpPr>
          <p:cNvPr id="39939" name="Rectangle 2"/>
          <p:cNvSpPr>
            <a:spLocks noGrp="1" noRot="1" noChangeAspect="1" noChangeArrowheads="1" noTextEdit="1"/>
          </p:cNvSpPr>
          <p:nvPr>
            <p:ph type="sldImg"/>
          </p:nvPr>
        </p:nvSpPr>
        <p:spPr>
          <a:xfrm>
            <a:off x="777875" y="766763"/>
            <a:ext cx="5543550" cy="3838575"/>
          </a:xfrm>
          <a:ln/>
        </p:spPr>
      </p:sp>
      <p:sp>
        <p:nvSpPr>
          <p:cNvPr id="39940" name="Rectangle 3"/>
          <p:cNvSpPr>
            <a:spLocks noGrp="1" noChangeArrowheads="1"/>
          </p:cNvSpPr>
          <p:nvPr>
            <p:ph type="body" idx="1"/>
          </p:nvPr>
        </p:nvSpPr>
        <p:spPr>
          <a:noFill/>
          <a:ln/>
        </p:spPr>
        <p:txBody>
          <a:bodyPr/>
          <a:lstStyle/>
          <a:p>
            <a:pPr eaLnBrk="1" hangingPunct="1"/>
            <a:endParaRPr lang="zh-CN" alt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What is structural</a:t>
            </a:r>
            <a:r>
              <a:rPr lang="en-US" altLang="zh-CN" baseline="0" dirty="0" smtClean="0"/>
              <a:t> hole? Structural hole first introduced by Burt in 1992, which states that.</a:t>
            </a:r>
          </a:p>
          <a:p>
            <a:r>
              <a:rPr lang="zh-CN" altLang="en-US" baseline="0" dirty="0" smtClean="0"/>
              <a:t>“</a:t>
            </a:r>
            <a:r>
              <a:rPr lang="en-US" altLang="zh-CN" baseline="0" dirty="0" smtClean="0"/>
              <a:t>Holes</a:t>
            </a:r>
            <a:r>
              <a:rPr lang="zh-CN" altLang="en-US" baseline="0" dirty="0" smtClean="0"/>
              <a:t>” </a:t>
            </a:r>
            <a:r>
              <a:rPr lang="en-US" altLang="zh-CN" baseline="0" dirty="0" smtClean="0"/>
              <a:t>exists between communities.</a:t>
            </a:r>
          </a:p>
          <a:p>
            <a:r>
              <a:rPr lang="en-US" altLang="zh-CN" baseline="0" dirty="0" smtClean="0"/>
              <a:t>Please look at the picture, this is a social network consists of 3 communities. There are only a few connections between communities, this </a:t>
            </a:r>
            <a:r>
              <a:rPr lang="en-US" altLang="zh-CN" baseline="0" dirty="0" err="1" smtClean="0"/>
              <a:t>phenonen</a:t>
            </a:r>
            <a:r>
              <a:rPr lang="en-US" altLang="zh-CN" baseline="0" smtClean="0"/>
              <a:t> is </a:t>
            </a:r>
            <a:r>
              <a:rPr lang="en-US" altLang="zh-CN" baseline="0" dirty="0" smtClean="0"/>
              <a:t>also called structural holes.</a:t>
            </a:r>
          </a:p>
          <a:p>
            <a:endParaRPr lang="en-US" altLang="zh-CN" baseline="0" dirty="0" smtClean="0"/>
          </a:p>
          <a:p>
            <a:r>
              <a:rPr lang="en-US" altLang="zh-CN" baseline="0" dirty="0" smtClean="0"/>
              <a:t>What is structural hole spanner? They are the users who filling the “holes”. For example, a0 and a5 act as a bridge position between communities, they’re likely to be viewed as structural hole spanners.</a:t>
            </a:r>
          </a:p>
          <a:p>
            <a:endParaRPr lang="en-US" altLang="zh-CN" baseline="0" dirty="0" smtClean="0"/>
          </a:p>
          <a:p>
            <a:r>
              <a:rPr lang="en-US" altLang="zh-CN" baseline="0" dirty="0" smtClean="0"/>
              <a:t>One important property for spanners is that, they are richer in information.</a:t>
            </a:r>
          </a:p>
          <a:p>
            <a:r>
              <a:rPr lang="en-US" altLang="zh-CN" baseline="0" dirty="0" smtClean="0"/>
              <a:t>We discover an interesting phenomena on the twitter network. 1 - 25.</a:t>
            </a:r>
          </a:p>
          <a:p>
            <a:endParaRPr lang="en-US" altLang="zh-CN" baseline="0" dirty="0" smtClean="0"/>
          </a:p>
          <a:p>
            <a:r>
              <a:rPr lang="en-US" altLang="zh-CN" baseline="0" dirty="0" smtClean="0"/>
              <a:t>There’re many previous works proof the </a:t>
            </a:r>
            <a:r>
              <a:rPr lang="en-US" altLang="zh-CN" baseline="0" dirty="0" err="1" smtClean="0"/>
              <a:t>existance</a:t>
            </a:r>
            <a:r>
              <a:rPr lang="en-US" altLang="zh-CN" baseline="0" dirty="0" smtClean="0"/>
              <a:t> of structural holes. For example, in 2008, Kleinberg use games to model the dynamic of structural holes.</a:t>
            </a:r>
          </a:p>
          <a:p>
            <a:endParaRPr lang="en-US" altLang="zh-CN" dirty="0" smtClean="0"/>
          </a:p>
          <a:p>
            <a:pPr defTabSz="950702" eaLnBrk="1" fontAlgn="auto" hangingPunct="1">
              <a:spcBef>
                <a:spcPts val="0"/>
              </a:spcBef>
              <a:spcAft>
                <a:spcPts val="0"/>
              </a:spcAft>
              <a:defRPr/>
            </a:pPr>
            <a:r>
              <a:rPr lang="en-US" altLang="zh-CN" dirty="0" smtClean="0"/>
              <a:t>What</a:t>
            </a:r>
            <a:r>
              <a:rPr lang="en-US" altLang="zh-CN" baseline="0" dirty="0" smtClean="0"/>
              <a:t> we want to do is :</a:t>
            </a:r>
            <a:r>
              <a:rPr lang="en-US" altLang="zh-CN" dirty="0" smtClean="0"/>
              <a:t> the </a:t>
            </a:r>
            <a:r>
              <a:rPr lang="en-US" altLang="zh-CN" b="1" dirty="0"/>
              <a:t>reverse</a:t>
            </a:r>
            <a:r>
              <a:rPr lang="en-US" altLang="zh-CN" dirty="0"/>
              <a:t> process of previous works. Given the social network, how to detect structural hole spanners?</a:t>
            </a:r>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31</a:t>
            </a:fld>
            <a:endParaRPr lang="zh-CN" altLang="en-US"/>
          </a:p>
        </p:txBody>
      </p:sp>
    </p:spTree>
    <p:extLst>
      <p:ext uri="{BB962C8B-B14F-4D97-AF65-F5344CB8AC3E}">
        <p14:creationId xmlns:p14="http://schemas.microsoft.com/office/powerpoint/2010/main" val="281514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9463" y="766763"/>
            <a:ext cx="5543550"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DA76082-B745-461A-B914-896F5D3685DE}" type="slidenum">
              <a:rPr lang="en-US" altLang="zh-CN" smtClean="0"/>
              <a:pPr>
                <a:defRPr/>
              </a:pPr>
              <a:t>4</a:t>
            </a:fld>
            <a:endParaRPr lang="en-US" altLang="zh-CN"/>
          </a:p>
        </p:txBody>
      </p:sp>
    </p:spTree>
    <p:extLst>
      <p:ext uri="{BB962C8B-B14F-4D97-AF65-F5344CB8AC3E}">
        <p14:creationId xmlns:p14="http://schemas.microsoft.com/office/powerpoint/2010/main" val="1819541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xfrm>
            <a:off x="779463" y="766763"/>
            <a:ext cx="5543550" cy="3838575"/>
          </a:xfrm>
          <a:ln/>
        </p:spPr>
      </p:sp>
      <p:sp>
        <p:nvSpPr>
          <p:cNvPr id="54275" name="备注占位符 2"/>
          <p:cNvSpPr>
            <a:spLocks noGrp="1"/>
          </p:cNvSpPr>
          <p:nvPr>
            <p:ph type="body" idx="1"/>
          </p:nvPr>
        </p:nvSpPr>
        <p:spPr>
          <a:noFill/>
          <a:ln/>
        </p:spPr>
        <p:txBody>
          <a:bodyPr/>
          <a:lstStyle/>
          <a:p>
            <a:endParaRPr lang="zh-CN" altLang="en-US" smtClean="0"/>
          </a:p>
        </p:txBody>
      </p:sp>
      <p:sp>
        <p:nvSpPr>
          <p:cNvPr id="54276" name="灯片编号占位符 3"/>
          <p:cNvSpPr>
            <a:spLocks noGrp="1"/>
          </p:cNvSpPr>
          <p:nvPr>
            <p:ph type="sldNum" sz="quarter" idx="5"/>
          </p:nvPr>
        </p:nvSpPr>
        <p:spPr>
          <a:noFill/>
        </p:spPr>
        <p:txBody>
          <a:bodyPr/>
          <a:lstStyle/>
          <a:p>
            <a:fld id="{45DD9DFD-2950-42BC-B1F5-2B0705D0D725}" type="slidenum">
              <a:rPr lang="en-US" altLang="zh-CN" smtClean="0"/>
              <a:pPr/>
              <a:t>33</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Describe the problem</a:t>
            </a:r>
          </a:p>
          <a:p>
            <a:endParaRPr lang="en-US" altLang="zh-CN"/>
          </a:p>
          <a:p>
            <a:r>
              <a:rPr lang="en-US" altLang="zh-CN"/>
              <a:t>First, </a:t>
            </a:r>
            <a:r>
              <a:rPr lang="en-US" altLang="zh-CN" b="1"/>
              <a:t>sparse connection, </a:t>
            </a:r>
            <a:r>
              <a:rPr lang="en-US" altLang="zh-CN"/>
              <a:t>compared to traditional collaborations within a domain, </a:t>
            </a:r>
            <a:r>
              <a:rPr lang="en-US" altLang="zh-CN" b="1"/>
              <a:t>cross-domain collaborations are very rare.</a:t>
            </a:r>
            <a:r>
              <a:rPr lang="en-US" altLang="zh-CN"/>
              <a:t> partly because it is difficult for an outsider to find the right collaborator in the field that one does not know. This also makes it challenging to directly use a supervised learning approach due to the lack of training samples.</a:t>
            </a:r>
          </a:p>
          <a:p>
            <a:endParaRPr lang="en-US"/>
          </a:p>
          <a:p>
            <a:r>
              <a:rPr lang="en-US" altLang="zh-CN"/>
              <a:t>Second, </a:t>
            </a:r>
            <a:r>
              <a:rPr lang="en-US" altLang="zh-CN" b="1"/>
              <a:t>complementary expertise, cross-domain collaborators </a:t>
            </a:r>
            <a:r>
              <a:rPr lang="en-US" altLang="zh-CN"/>
              <a:t>often have different expertise and interest; For example, data mining researchers can easily identify who they want to work with in the data mining field, because they are familiar with the sub topics. However, for a cardiologist who wants to apply data mining techniques to predict heart failures, it will be difficult for her to find the right collaborators in data mining. Because these two fields (cardiology and data mining) are totally different with different terminology and problems. It is very difficult for one from cardiology to identify the right topics in data mining to look for collaborators.</a:t>
            </a:r>
          </a:p>
          <a:p>
            <a:endParaRPr lang="en-US"/>
          </a:p>
          <a:p>
            <a:r>
              <a:rPr lang="en-US" altLang="zh-CN"/>
              <a:t>Third, </a:t>
            </a:r>
            <a:r>
              <a:rPr lang="en-US" altLang="zh-CN" b="1"/>
              <a:t>topic skewness, not all topics are relevant for crossdomain </a:t>
            </a:r>
            <a:r>
              <a:rPr lang="en-US" altLang="zh-CN"/>
              <a:t>collaborations. In fact, in our study, only less than one-tenth of all possible topics pairs across domains have collaborations. Therefore, for the task of cross-domain collaboration recommendation, we should focus on better modeling those topics with high probability of having cross-domain collaborations</a:t>
            </a:r>
            <a:endParaRPr lang="en-US" dirty="0"/>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40</a:t>
            </a:fld>
            <a:endParaRPr lang="en-US" altLang="zh-CN"/>
          </a:p>
        </p:txBody>
      </p:sp>
    </p:spTree>
    <p:extLst>
      <p:ext uri="{BB962C8B-B14F-4D97-AF65-F5344CB8AC3E}">
        <p14:creationId xmlns:p14="http://schemas.microsoft.com/office/powerpoint/2010/main" val="812219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ea typeface="宋体" charset="0"/>
                <a:cs typeface="宋体" charset="0"/>
              </a:defRPr>
            </a:lvl1pPr>
            <a:lvl2pPr marL="769919" indent="-296123" eaLnBrk="0" hangingPunct="0">
              <a:defRPr sz="2100">
                <a:solidFill>
                  <a:schemeClr val="tx1"/>
                </a:solidFill>
                <a:latin typeface="Arial" charset="0"/>
                <a:ea typeface="宋体" charset="0"/>
                <a:cs typeface="宋体" charset="0"/>
              </a:defRPr>
            </a:lvl2pPr>
            <a:lvl3pPr marL="1184491" indent="-236898" eaLnBrk="0" hangingPunct="0">
              <a:defRPr sz="2100">
                <a:solidFill>
                  <a:schemeClr val="tx1"/>
                </a:solidFill>
                <a:latin typeface="Arial" charset="0"/>
                <a:ea typeface="宋体" charset="0"/>
                <a:cs typeface="宋体" charset="0"/>
              </a:defRPr>
            </a:lvl3pPr>
            <a:lvl4pPr marL="1658287" indent="-236898" eaLnBrk="0" hangingPunct="0">
              <a:defRPr sz="2100">
                <a:solidFill>
                  <a:schemeClr val="tx1"/>
                </a:solidFill>
                <a:latin typeface="Arial" charset="0"/>
                <a:ea typeface="宋体" charset="0"/>
                <a:cs typeface="宋体" charset="0"/>
              </a:defRPr>
            </a:lvl4pPr>
            <a:lvl5pPr marL="2132084" indent="-236898" eaLnBrk="0" hangingPunct="0">
              <a:defRPr sz="2100">
                <a:solidFill>
                  <a:schemeClr val="tx1"/>
                </a:solidFill>
                <a:latin typeface="Arial" charset="0"/>
                <a:ea typeface="宋体" charset="0"/>
                <a:cs typeface="宋体" charset="0"/>
              </a:defRPr>
            </a:lvl5pPr>
            <a:lvl6pPr marL="2605880" indent="-236898" eaLnBrk="0" fontAlgn="base" hangingPunct="0">
              <a:spcBef>
                <a:spcPct val="0"/>
              </a:spcBef>
              <a:spcAft>
                <a:spcPct val="0"/>
              </a:spcAft>
              <a:defRPr sz="2100">
                <a:solidFill>
                  <a:schemeClr val="tx1"/>
                </a:solidFill>
                <a:latin typeface="Arial" charset="0"/>
                <a:ea typeface="宋体" charset="0"/>
                <a:cs typeface="宋体" charset="0"/>
              </a:defRPr>
            </a:lvl6pPr>
            <a:lvl7pPr marL="3079676" indent="-236898" eaLnBrk="0" fontAlgn="base" hangingPunct="0">
              <a:spcBef>
                <a:spcPct val="0"/>
              </a:spcBef>
              <a:spcAft>
                <a:spcPct val="0"/>
              </a:spcAft>
              <a:defRPr sz="2100">
                <a:solidFill>
                  <a:schemeClr val="tx1"/>
                </a:solidFill>
                <a:latin typeface="Arial" charset="0"/>
                <a:ea typeface="宋体" charset="0"/>
                <a:cs typeface="宋体" charset="0"/>
              </a:defRPr>
            </a:lvl7pPr>
            <a:lvl8pPr marL="3553473" indent="-236898" eaLnBrk="0" fontAlgn="base" hangingPunct="0">
              <a:spcBef>
                <a:spcPct val="0"/>
              </a:spcBef>
              <a:spcAft>
                <a:spcPct val="0"/>
              </a:spcAft>
              <a:defRPr sz="2100">
                <a:solidFill>
                  <a:schemeClr val="tx1"/>
                </a:solidFill>
                <a:latin typeface="Arial" charset="0"/>
                <a:ea typeface="宋体" charset="0"/>
                <a:cs typeface="宋体" charset="0"/>
              </a:defRPr>
            </a:lvl8pPr>
            <a:lvl9pPr marL="4027269" indent="-236898" eaLnBrk="0" fontAlgn="base" hangingPunct="0">
              <a:spcBef>
                <a:spcPct val="0"/>
              </a:spcBef>
              <a:spcAft>
                <a:spcPct val="0"/>
              </a:spcAft>
              <a:defRPr sz="2100">
                <a:solidFill>
                  <a:schemeClr val="tx1"/>
                </a:solidFill>
                <a:latin typeface="Arial" charset="0"/>
                <a:ea typeface="宋体" charset="0"/>
                <a:cs typeface="宋体" charset="0"/>
              </a:defRPr>
            </a:lvl9pPr>
          </a:lstStyle>
          <a:p>
            <a:pPr eaLnBrk="1" hangingPunct="1"/>
            <a:fld id="{D5741D64-192A-E14C-8FE5-F57917D46A78}" type="slidenum">
              <a:rPr lang="en-US" altLang="zh-CN" sz="1200"/>
              <a:pPr eaLnBrk="1" hangingPunct="1"/>
              <a:t>41</a:t>
            </a:fld>
            <a:endParaRPr lang="en-US" altLang="zh-CN"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ea typeface="宋体" charset="0"/>
              </a:rPr>
              <a:t>Here, we use an example to explain what is schema matching.</a:t>
            </a:r>
          </a:p>
          <a:p>
            <a:endParaRPr lang="en-US" altLang="zh-CN">
              <a:ea typeface="宋体" charset="0"/>
            </a:endParaRPr>
          </a:p>
          <a:p>
            <a:r>
              <a:rPr lang="en-US" altLang="zh-CN">
                <a:ea typeface="宋体" charset="0"/>
              </a:rPr>
              <a:t>The two schemas are defined respectively for courses of Washington university and Cornell university. The definition is organized into a hierarchy. The rectangle represents concept and the directed edge represents relation. </a:t>
            </a:r>
          </a:p>
          <a:p>
            <a:endParaRPr lang="en-US" altLang="zh-CN">
              <a:ea typeface="宋体" charset="0"/>
            </a:endParaRPr>
          </a:p>
          <a:p>
            <a:r>
              <a:rPr lang="en-US" altLang="zh-CN">
                <a:ea typeface="宋体" charset="0"/>
              </a:rPr>
              <a:t>The task of ontology mapping is to find the corresponding relationships between the concepts of the two ontologies.</a:t>
            </a:r>
          </a:p>
          <a:p>
            <a:r>
              <a:rPr lang="en-US" altLang="zh-CN">
                <a:ea typeface="宋体" charset="0"/>
              </a:rPr>
              <a:t>The red directed line represents the mapping from schema o1 to schema o2.</a:t>
            </a:r>
          </a:p>
          <a:p>
            <a:endParaRPr lang="en-US" altLang="zh-CN">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 is an example</a:t>
            </a:r>
            <a:r>
              <a:rPr kumimoji="1" lang="en-US" altLang="zh-CN" baseline="0" dirty="0" smtClean="0"/>
              <a:t> for a possible </a:t>
            </a:r>
            <a:r>
              <a:rPr kumimoji="1" lang="en-US" altLang="zh-CN" baseline="0" dirty="0" err="1" smtClean="0"/>
              <a:t>crosslingual</a:t>
            </a:r>
            <a:r>
              <a:rPr kumimoji="1" lang="en-US" altLang="zh-CN" baseline="0" dirty="0" smtClean="0"/>
              <a:t> link between Wikipedia and </a:t>
            </a:r>
            <a:r>
              <a:rPr kumimoji="1" lang="en-US" altLang="zh-CN" baseline="0" dirty="0" err="1" smtClean="0"/>
              <a:t>Baidu</a:t>
            </a:r>
            <a:r>
              <a:rPr kumimoji="1" lang="en-US" altLang="zh-CN" baseline="0" dirty="0" smtClean="0"/>
              <a:t> </a:t>
            </a:r>
            <a:r>
              <a:rPr kumimoji="1" lang="en-US" altLang="zh-CN" baseline="0" dirty="0" err="1" smtClean="0"/>
              <a:t>Baike</a:t>
            </a:r>
            <a:r>
              <a:rPr kumimoji="1" lang="en-US" altLang="zh-CN" baseline="0" dirty="0" smtClean="0"/>
              <a:t>. The left side is an English article “Anaerobic exercise” in Wikipedia, which describes a </a:t>
            </a:r>
            <a:r>
              <a:rPr lang="en-US" altLang="zh-CN" sz="1300" dirty="0"/>
              <a:t>intense exercise used by athletes in non-</a:t>
            </a:r>
            <a:r>
              <a:rPr lang="en-US" altLang="zh-CN" sz="1300" dirty="0">
                <a:hlinkClick r:id="rId3" tooltip="Endurance"/>
              </a:rPr>
              <a:t>endurance</a:t>
            </a:r>
            <a:r>
              <a:rPr lang="en-US" altLang="zh-CN" sz="1300" dirty="0"/>
              <a:t> sports to promote strength, speed and power and by body builders to build muscle mass. In the left side bars, there are several </a:t>
            </a:r>
            <a:r>
              <a:rPr lang="en-US" altLang="zh-CN" sz="1300" dirty="0" err="1"/>
              <a:t>crosslingual</a:t>
            </a:r>
            <a:r>
              <a:rPr lang="en-US" altLang="zh-CN" sz="1300" dirty="0"/>
              <a:t> links link to German, Japanese equivalent articles, but without links to Chinese article. However, we can find the Chinese article “</a:t>
            </a:r>
            <a:r>
              <a:rPr lang="zh-CN" altLang="en-US" sz="1300" dirty="0"/>
              <a:t>无氧运动</a:t>
            </a:r>
            <a:r>
              <a:rPr lang="en-US" altLang="zh-CN" sz="1300" dirty="0"/>
              <a:t>” in </a:t>
            </a:r>
            <a:r>
              <a:rPr lang="en-US" altLang="zh-CN" sz="1300" dirty="0" err="1"/>
              <a:t>Baidu</a:t>
            </a:r>
            <a:r>
              <a:rPr lang="en-US" altLang="zh-CN" sz="1300" dirty="0"/>
              <a:t>. This is an example of manually finding equivalent articles between Wikipedia and </a:t>
            </a:r>
            <a:r>
              <a:rPr lang="en-US" altLang="zh-CN" sz="1300" dirty="0" err="1"/>
              <a:t>Baidu</a:t>
            </a:r>
            <a:r>
              <a:rPr lang="en-US" altLang="zh-CN" sz="1300" dirty="0"/>
              <a:t>, when we build an approach to automatically find these links, there will be several challenges.</a:t>
            </a:r>
          </a:p>
          <a:p>
            <a:endParaRPr kumimoji="1" lang="en-US" altLang="zh-CN" sz="1300" dirty="0"/>
          </a:p>
          <a:p>
            <a:endParaRPr kumimoji="1" lang="en-US" altLang="zh-CN" sz="1300" dirty="0"/>
          </a:p>
          <a:p>
            <a:pPr defTabSz="990097">
              <a:defRPr/>
            </a:pPr>
            <a:r>
              <a:rPr lang="en-US" altLang="zh-CN" sz="1300" b="1" dirty="0"/>
              <a:t>anaerobic </a:t>
            </a:r>
            <a:r>
              <a:rPr lang="en-US" altLang="zh-CN" sz="1300" dirty="0"/>
              <a:t>[,</a:t>
            </a:r>
            <a:r>
              <a:rPr lang="en-US" altLang="zh-CN" sz="1300" dirty="0" err="1"/>
              <a:t>ænεə'rəubik</a:t>
            </a:r>
            <a:r>
              <a:rPr lang="en-US" altLang="zh-CN" sz="1300" dirty="0"/>
              <a:t>]</a:t>
            </a:r>
            <a:r>
              <a:rPr lang="en-US" altLang="zh-CN" sz="1300" b="1" dirty="0"/>
              <a:t> </a:t>
            </a:r>
            <a:endParaRPr lang="zh-CN" altLang="zh-CN" sz="1300" dirty="0"/>
          </a:p>
          <a:p>
            <a:endParaRPr kumimoji="1" lang="en-US" altLang="zh-CN" sz="1300" dirty="0"/>
          </a:p>
          <a:p>
            <a:endParaRPr kumimoji="1" lang="en-US" altLang="zh-CN" baseline="0" dirty="0" smtClean="0"/>
          </a:p>
          <a:p>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A3804948-14D2-43DA-B3DB-CF1972FFF4B7}" type="slidenum">
              <a:rPr lang="en-US" altLang="zh-CN" smtClean="0"/>
              <a:pPr>
                <a:defRPr/>
              </a:pPr>
              <a:t>42</a:t>
            </a:fld>
            <a:endParaRPr lang="en-US" altLang="zh-CN"/>
          </a:p>
        </p:txBody>
      </p:sp>
    </p:spTree>
    <p:extLst>
      <p:ext uri="{BB962C8B-B14F-4D97-AF65-F5344CB8AC3E}">
        <p14:creationId xmlns:p14="http://schemas.microsoft.com/office/powerpoint/2010/main" val="935318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F9AEF4-A450-420D-B973-F72FD03F275D}" type="slidenum">
              <a:rPr lang="zh-CN" altLang="en-US" smtClean="0"/>
              <a:t>43</a:t>
            </a:fld>
            <a:endParaRPr lang="zh-CN" altLang="en-US"/>
          </a:p>
        </p:txBody>
      </p:sp>
    </p:spTree>
    <p:extLst>
      <p:ext uri="{BB962C8B-B14F-4D97-AF65-F5344CB8AC3E}">
        <p14:creationId xmlns:p14="http://schemas.microsoft.com/office/powerpoint/2010/main" val="3928405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TextEdit="1"/>
          </p:cNvSpPr>
          <p:nvPr>
            <p:ph type="sldImg"/>
          </p:nvPr>
        </p:nvSpPr>
        <p:spPr>
          <a:ln/>
        </p:spPr>
      </p:sp>
      <p:sp>
        <p:nvSpPr>
          <p:cNvPr id="66563" name="Rectangle 3"/>
          <p:cNvSpPr>
            <a:spLocks noGrp="1"/>
          </p:cNvSpPr>
          <p:nvPr>
            <p:ph type="body" idx="1"/>
          </p:nvPr>
        </p:nvSpPr>
        <p:spPr>
          <a:noFill/>
          <a:ln/>
        </p:spPr>
        <p:txBody>
          <a:bodyPr/>
          <a:lstStyle/>
          <a:p>
            <a:pPr eaLnBrk="1" hangingPunct="1">
              <a:spcBef>
                <a:spcPct val="0"/>
              </a:spcBef>
            </a:pPr>
            <a:endParaRPr lang="zh-CN" altLang="en-US" dirty="0"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2AED256B-D2C5-4367-863D-A027DA51FC41}" type="slidenum">
              <a:rPr lang="en-US" altLang="zh-CN" smtClean="0"/>
              <a:pPr>
                <a:defRPr/>
              </a:pPr>
              <a:t>46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xfrm>
            <a:off x="779463" y="766763"/>
            <a:ext cx="5543550" cy="3838575"/>
          </a:xfrm>
          <a:ln/>
        </p:spPr>
      </p:sp>
      <p:sp>
        <p:nvSpPr>
          <p:cNvPr id="67587" name="备注占位符 2"/>
          <p:cNvSpPr>
            <a:spLocks noGrp="1"/>
          </p:cNvSpPr>
          <p:nvPr>
            <p:ph type="body" idx="1"/>
          </p:nvPr>
        </p:nvSpPr>
        <p:spPr>
          <a:noFill/>
          <a:ln/>
        </p:spPr>
        <p:txBody>
          <a:bodyPr/>
          <a:lstStyle/>
          <a:p>
            <a:endParaRPr lang="zh-CN" altLang="en-US" dirty="0" smtClean="0">
              <a:ea typeface="宋体" charset="-122"/>
            </a:endParaRPr>
          </a:p>
        </p:txBody>
      </p:sp>
      <p:sp>
        <p:nvSpPr>
          <p:cNvPr id="67588" name="灯片编号占位符 3"/>
          <p:cNvSpPr>
            <a:spLocks noGrp="1"/>
          </p:cNvSpPr>
          <p:nvPr>
            <p:ph type="sldNum" sz="quarter" idx="5"/>
          </p:nvPr>
        </p:nvSpPr>
        <p:spPr>
          <a:noFill/>
        </p:spPr>
        <p:txBody>
          <a:bodyPr/>
          <a:lstStyle/>
          <a:p>
            <a:fld id="{B79F4799-975D-4FDE-89F4-D5ADEF4A368F}" type="slidenum">
              <a:rPr lang="en-US" altLang="zh-CN" smtClean="0">
                <a:ea typeface="宋体" charset="-122"/>
              </a:rPr>
              <a:pPr/>
              <a:t>47</a:t>
            </a:fld>
            <a:endParaRPr lang="en-US" altLang="zh-CN" smtClean="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xfrm>
            <a:off x="779463" y="766763"/>
            <a:ext cx="5543550" cy="3838575"/>
          </a:xfrm>
          <a:ln/>
        </p:spPr>
      </p:sp>
      <p:sp>
        <p:nvSpPr>
          <p:cNvPr id="67587" name="备注占位符 2"/>
          <p:cNvSpPr>
            <a:spLocks noGrp="1"/>
          </p:cNvSpPr>
          <p:nvPr>
            <p:ph type="body" idx="1"/>
          </p:nvPr>
        </p:nvSpPr>
        <p:spPr>
          <a:noFill/>
          <a:ln/>
        </p:spPr>
        <p:txBody>
          <a:bodyPr/>
          <a:lstStyle/>
          <a:p>
            <a:r>
              <a:rPr lang="zh-CN" altLang="en-US" smtClean="0">
                <a:ea typeface="宋体" charset="-122"/>
              </a:rPr>
              <a:t>截止目前，</a:t>
            </a:r>
            <a:r>
              <a:rPr lang="en-US" altLang="zh-CN" smtClean="0">
                <a:ea typeface="宋体" charset="-122"/>
              </a:rPr>
              <a:t>Arnetminer</a:t>
            </a:r>
            <a:r>
              <a:rPr lang="zh-CN" altLang="en-US" smtClean="0">
                <a:ea typeface="宋体" charset="-122"/>
              </a:rPr>
              <a:t>系统已有来自</a:t>
            </a:r>
            <a:r>
              <a:rPr lang="en-US" altLang="zh-CN" smtClean="0">
                <a:ea typeface="宋体" charset="-122"/>
              </a:rPr>
              <a:t>200</a:t>
            </a:r>
            <a:r>
              <a:rPr lang="zh-CN" altLang="en-US" smtClean="0">
                <a:ea typeface="宋体" charset="-122"/>
              </a:rPr>
              <a:t>个国家和地区</a:t>
            </a:r>
            <a:r>
              <a:rPr lang="en-US" altLang="zh-CN" smtClean="0">
                <a:ea typeface="宋体" charset="-122"/>
              </a:rPr>
              <a:t>277</a:t>
            </a:r>
            <a:r>
              <a:rPr lang="zh-CN" altLang="en-US" smtClean="0">
                <a:ea typeface="宋体" charset="-122"/>
              </a:rPr>
              <a:t>万独立</a:t>
            </a:r>
            <a:r>
              <a:rPr lang="en-US" altLang="zh-CN" smtClean="0">
                <a:ea typeface="宋体" charset="-122"/>
              </a:rPr>
              <a:t>IP</a:t>
            </a:r>
            <a:r>
              <a:rPr lang="zh-CN" altLang="en-US" smtClean="0">
                <a:ea typeface="宋体" charset="-122"/>
              </a:rPr>
              <a:t>的访问，</a:t>
            </a:r>
            <a:r>
              <a:rPr lang="zh-CN" altLang="zh-CN" smtClean="0">
                <a:ea typeface="宋体" charset="-122"/>
              </a:rPr>
              <a:t>这里列出了访问量前</a:t>
            </a:r>
            <a:r>
              <a:rPr lang="en-US" altLang="zh-CN" smtClean="0">
                <a:ea typeface="宋体" charset="-122"/>
              </a:rPr>
              <a:t>10</a:t>
            </a:r>
            <a:r>
              <a:rPr lang="zh-CN" altLang="zh-CN" smtClean="0">
                <a:ea typeface="宋体" charset="-122"/>
              </a:rPr>
              <a:t>的国家</a:t>
            </a:r>
            <a:r>
              <a:rPr lang="zh-CN" altLang="en-US" smtClean="0">
                <a:ea typeface="宋体" charset="-122"/>
              </a:rPr>
              <a:t>。</a:t>
            </a:r>
          </a:p>
        </p:txBody>
      </p:sp>
      <p:sp>
        <p:nvSpPr>
          <p:cNvPr id="67588" name="灯片编号占位符 3"/>
          <p:cNvSpPr>
            <a:spLocks noGrp="1"/>
          </p:cNvSpPr>
          <p:nvPr>
            <p:ph type="sldNum" sz="quarter" idx="5"/>
          </p:nvPr>
        </p:nvSpPr>
        <p:spPr>
          <a:noFill/>
        </p:spPr>
        <p:txBody>
          <a:bodyPr/>
          <a:lstStyle/>
          <a:p>
            <a:fld id="{B79F4799-975D-4FDE-89F4-D5ADEF4A368F}" type="slidenum">
              <a:rPr lang="en-US" altLang="zh-CN" smtClean="0">
                <a:ea typeface="宋体" charset="-122"/>
              </a:rPr>
              <a:pPr/>
              <a:t>48</a:t>
            </a:fld>
            <a:endParaRPr lang="en-US" altLang="zh-CN" smtClean="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for a specific company, the system analyze</a:t>
            </a:r>
            <a:r>
              <a:rPr lang="en-US" baseline="0" dirty="0" smtClean="0"/>
              <a:t>s its patent trend, that is, in a year like 2010, how many patents the company issued. Analysis results of hot terms trends, and top inventors trends also shows here [click]. Additionally, we mine the competitive relationships between companies in this work. For example, here is a list of Microsoft’s competitors generated by the system. We see that IBM and Apple are on the list. We also give a comparison between competitors. [40]</a:t>
            </a:r>
            <a:endParaRPr lang="en-US" dirty="0"/>
          </a:p>
        </p:txBody>
      </p:sp>
      <p:sp>
        <p:nvSpPr>
          <p:cNvPr id="4" name="Slide Number Placeholder 3"/>
          <p:cNvSpPr>
            <a:spLocks noGrp="1"/>
          </p:cNvSpPr>
          <p:nvPr>
            <p:ph type="sldNum" sz="quarter" idx="10"/>
          </p:nvPr>
        </p:nvSpPr>
        <p:spPr/>
        <p:txBody>
          <a:bodyPr/>
          <a:lstStyle/>
          <a:p>
            <a:fld id="{7156C27F-2F8A-7E45-84B3-AF3D17E02C13}" type="slidenum">
              <a:rPr lang="en-US" smtClean="0"/>
              <a:t>56</a:t>
            </a:fld>
            <a:endParaRPr lang="en-US"/>
          </a:p>
        </p:txBody>
      </p:sp>
    </p:spTree>
    <p:extLst>
      <p:ext uri="{BB962C8B-B14F-4D97-AF65-F5344CB8AC3E}">
        <p14:creationId xmlns:p14="http://schemas.microsoft.com/office/powerpoint/2010/main" val="3479512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xfrm>
            <a:off x="779463" y="766763"/>
            <a:ext cx="5543550" cy="3838575"/>
          </a:xfrm>
          <a:ln/>
        </p:spPr>
      </p:sp>
      <p:sp>
        <p:nvSpPr>
          <p:cNvPr id="54275" name="备注占位符 2"/>
          <p:cNvSpPr>
            <a:spLocks noGrp="1"/>
          </p:cNvSpPr>
          <p:nvPr>
            <p:ph type="body" idx="1"/>
          </p:nvPr>
        </p:nvSpPr>
        <p:spPr>
          <a:noFill/>
          <a:ln/>
        </p:spPr>
        <p:txBody>
          <a:bodyPr/>
          <a:lstStyle/>
          <a:p>
            <a:endParaRPr lang="zh-CN" altLang="en-US" smtClean="0"/>
          </a:p>
        </p:txBody>
      </p:sp>
      <p:sp>
        <p:nvSpPr>
          <p:cNvPr id="54276" name="灯片编号占位符 3"/>
          <p:cNvSpPr>
            <a:spLocks noGrp="1"/>
          </p:cNvSpPr>
          <p:nvPr>
            <p:ph type="sldNum" sz="quarter" idx="5"/>
          </p:nvPr>
        </p:nvSpPr>
        <p:spPr>
          <a:noFill/>
        </p:spPr>
        <p:txBody>
          <a:bodyPr/>
          <a:lstStyle/>
          <a:p>
            <a:fld id="{45DD9DFD-2950-42BC-B1F5-2B0705D0D725}" type="slidenum">
              <a:rPr lang="en-US" altLang="zh-CN" smtClean="0"/>
              <a:pPr/>
              <a:t>7</a:t>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9463" y="766763"/>
            <a:ext cx="5543550" cy="3838575"/>
          </a:xfrm>
        </p:spPr>
      </p:sp>
      <p:sp>
        <p:nvSpPr>
          <p:cNvPr id="3" name="备注占位符 2"/>
          <p:cNvSpPr>
            <a:spLocks noGrp="1"/>
          </p:cNvSpPr>
          <p:nvPr>
            <p:ph type="body" idx="1"/>
          </p:nvPr>
        </p:nvSpPr>
        <p:spPr/>
        <p:txBody>
          <a:bodyPr>
            <a:normAutofit/>
          </a:bodyPr>
          <a:lstStyle/>
          <a:p>
            <a:endParaRPr lang="en-US" altLang="zh-CN" baseline="0" dirty="0" smtClean="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61</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xfrm>
            <a:off x="779463" y="766763"/>
            <a:ext cx="5543550" cy="3838575"/>
          </a:xfrm>
          <a:ln/>
        </p:spPr>
      </p:sp>
      <p:sp>
        <p:nvSpPr>
          <p:cNvPr id="54275" name="备注占位符 2"/>
          <p:cNvSpPr>
            <a:spLocks noGrp="1"/>
          </p:cNvSpPr>
          <p:nvPr>
            <p:ph type="body" idx="1"/>
          </p:nvPr>
        </p:nvSpPr>
        <p:spPr>
          <a:noFill/>
          <a:ln/>
        </p:spPr>
        <p:txBody>
          <a:bodyPr/>
          <a:lstStyle/>
          <a:p>
            <a:endParaRPr lang="zh-CN" altLang="en-US" smtClean="0"/>
          </a:p>
        </p:txBody>
      </p:sp>
      <p:sp>
        <p:nvSpPr>
          <p:cNvPr id="54276" name="灯片编号占位符 3"/>
          <p:cNvSpPr>
            <a:spLocks noGrp="1"/>
          </p:cNvSpPr>
          <p:nvPr>
            <p:ph type="sldNum" sz="quarter" idx="5"/>
          </p:nvPr>
        </p:nvSpPr>
        <p:spPr>
          <a:noFill/>
        </p:spPr>
        <p:txBody>
          <a:bodyPr/>
          <a:lstStyle/>
          <a:p>
            <a:fld id="{45DD9DFD-2950-42BC-B1F5-2B0705D0D725}" type="slidenum">
              <a:rPr lang="en-US" altLang="zh-CN" smtClean="0"/>
              <a:pPr/>
              <a:t>8</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r>
              <a:rPr lang="en-US" dirty="0" smtClean="0"/>
              <a:t>Obama has done just that. From social networking to his blog to his Fight the Smears campaign, Obama has made his Web 2.0 presence known. He has over 1.5 million friends on MySpace and Facebook, and he currently has over 28,000,000 followers on Twitter. This personal activity in social networks allows him to quickly get the word out across multiple platforms.</a:t>
            </a: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a:t>
            </a:fld>
            <a:endParaRPr lang="en-US" altLang="zh-CN"/>
          </a:p>
        </p:txBody>
      </p:sp>
    </p:spTree>
    <p:extLst>
      <p:ext uri="{BB962C8B-B14F-4D97-AF65-F5344CB8AC3E}">
        <p14:creationId xmlns:p14="http://schemas.microsoft.com/office/powerpoint/2010/main" val="2026587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4D4D7DF-780D-451F-9FB2-D69B10C3EEF0}" type="slidenum">
              <a:rPr lang="en-US" altLang="zh-CN"/>
              <a:pPr/>
              <a:t>10</a:t>
            </a:fld>
            <a:endParaRPr lang="en-US" altLang="zh-CN"/>
          </a:p>
        </p:txBody>
      </p:sp>
      <p:sp>
        <p:nvSpPr>
          <p:cNvPr id="39939" name="Rectangle 2"/>
          <p:cNvSpPr>
            <a:spLocks noGrp="1" noRot="1" noChangeAspect="1" noChangeArrowheads="1" noTextEdit="1"/>
          </p:cNvSpPr>
          <p:nvPr>
            <p:ph type="sldImg"/>
          </p:nvPr>
        </p:nvSpPr>
        <p:spPr>
          <a:xfrm>
            <a:off x="777875" y="766763"/>
            <a:ext cx="5543550" cy="3838575"/>
          </a:xfrm>
          <a:ln/>
        </p:spPr>
      </p:sp>
      <p:sp>
        <p:nvSpPr>
          <p:cNvPr id="39940" name="Rectangle 3"/>
          <p:cNvSpPr>
            <a:spLocks noGrp="1" noChangeArrowheads="1"/>
          </p:cNvSpPr>
          <p:nvPr>
            <p:ph type="body" idx="1"/>
          </p:nvPr>
        </p:nvSpPr>
        <p:spPr>
          <a:noFill/>
          <a:ln/>
        </p:spPr>
        <p:txBody>
          <a:bodyPr/>
          <a:lstStyle/>
          <a:p>
            <a:pPr eaLnBrk="1" hangingPunct="1"/>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4D4D7DF-780D-451F-9FB2-D69B10C3EEF0}" type="slidenum">
              <a:rPr lang="en-US" altLang="zh-CN"/>
              <a:pPr/>
              <a:t>11</a:t>
            </a:fld>
            <a:endParaRPr lang="en-US" altLang="zh-CN"/>
          </a:p>
        </p:txBody>
      </p:sp>
      <p:sp>
        <p:nvSpPr>
          <p:cNvPr id="39939" name="Rectangle 2"/>
          <p:cNvSpPr>
            <a:spLocks noGrp="1" noRot="1" noChangeAspect="1" noChangeArrowheads="1" noTextEdit="1"/>
          </p:cNvSpPr>
          <p:nvPr>
            <p:ph type="sldImg"/>
          </p:nvPr>
        </p:nvSpPr>
        <p:spPr>
          <a:xfrm>
            <a:off x="777875" y="766763"/>
            <a:ext cx="5543550" cy="3838575"/>
          </a:xfrm>
          <a:ln/>
        </p:spPr>
      </p:sp>
      <p:sp>
        <p:nvSpPr>
          <p:cNvPr id="39940" name="Rectangle 3"/>
          <p:cNvSpPr>
            <a:spLocks noGrp="1" noChangeArrowheads="1"/>
          </p:cNvSpPr>
          <p:nvPr>
            <p:ph type="body" idx="1"/>
          </p:nvPr>
        </p:nvSpPr>
        <p:spPr>
          <a:noFill/>
          <a:ln/>
        </p:spPr>
        <p:txBody>
          <a:bodyPr/>
          <a:lstStyle/>
          <a:p>
            <a:pPr eaLnBrk="1" hangingPunct="1"/>
            <a:endParaRPr lang="zh-CN"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9463" y="766763"/>
            <a:ext cx="5543550" cy="3838575"/>
          </a:xfrm>
        </p:spPr>
      </p:sp>
      <p:sp>
        <p:nvSpPr>
          <p:cNvPr id="3" name="备注占位符 2"/>
          <p:cNvSpPr>
            <a:spLocks noGrp="1"/>
          </p:cNvSpPr>
          <p:nvPr>
            <p:ph type="body" idx="1"/>
          </p:nvPr>
        </p:nvSpPr>
        <p:spPr/>
        <p:txBody>
          <a:bodyPr>
            <a:normAutofit/>
          </a:bodyPr>
          <a:lstStyle/>
          <a:p>
            <a:r>
              <a:rPr lang="zh-CN" altLang="en-US" dirty="0" smtClean="0"/>
              <a:t>目标函数</a:t>
            </a:r>
            <a:r>
              <a:rPr lang="en-US" altLang="zh-CN" dirty="0" smtClean="0"/>
              <a:t>P</a:t>
            </a:r>
            <a:r>
              <a:rPr lang="zh-CN" altLang="en-US" dirty="0" smtClean="0"/>
              <a:t>描述了隐变量</a:t>
            </a:r>
            <a:r>
              <a:rPr lang="en-US" altLang="zh-CN" dirty="0" err="1" smtClean="0"/>
              <a:t>y_i</a:t>
            </a:r>
            <a:r>
              <a:rPr lang="zh-CN" altLang="en-US" dirty="0" smtClean="0"/>
              <a:t>取任意一组值时的联合概率分布</a:t>
            </a:r>
            <a:endParaRPr lang="zh-CN" altLang="en-US" dirty="0"/>
          </a:p>
        </p:txBody>
      </p:sp>
      <p:sp>
        <p:nvSpPr>
          <p:cNvPr id="4" name="灯片编号占位符 3"/>
          <p:cNvSpPr>
            <a:spLocks noGrp="1"/>
          </p:cNvSpPr>
          <p:nvPr>
            <p:ph type="sldNum" sz="quarter" idx="10"/>
          </p:nvPr>
        </p:nvSpPr>
        <p:spPr/>
        <p:txBody>
          <a:bodyPr/>
          <a:lstStyle/>
          <a:p>
            <a:pPr>
              <a:defRPr/>
            </a:pPr>
            <a:fld id="{823C223E-CCB7-4870-8182-220EE686AE89}" type="slidenum">
              <a:rPr lang="en-US" altLang="zh-CN" smtClean="0"/>
              <a:pPr>
                <a:defRPr/>
              </a:pPr>
              <a:t>13</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15</a:t>
            </a:fld>
            <a:endParaRPr lang="en-US"/>
          </a:p>
        </p:txBody>
      </p:sp>
    </p:spTree>
    <p:extLst>
      <p:ext uri="{BB962C8B-B14F-4D97-AF65-F5344CB8AC3E}">
        <p14:creationId xmlns:p14="http://schemas.microsoft.com/office/powerpoint/2010/main" val="3870727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8" descr="Picture2"/>
          <p:cNvPicPr>
            <a:picLocks noChangeAspect="1" noChangeArrowheads="1"/>
          </p:cNvPicPr>
          <p:nvPr/>
        </p:nvPicPr>
        <p:blipFill>
          <a:blip r:embed="rId2" cstate="print"/>
          <a:srcRect/>
          <a:stretch>
            <a:fillRect/>
          </a:stretch>
        </p:blipFill>
        <p:spPr bwMode="auto">
          <a:xfrm>
            <a:off x="0" y="6499250"/>
            <a:ext cx="9906000" cy="358775"/>
          </a:xfrm>
          <a:prstGeom prst="rect">
            <a:avLst/>
          </a:prstGeom>
          <a:noFill/>
          <a:ln w="9525">
            <a:noFill/>
            <a:miter lim="800000"/>
            <a:headEnd/>
            <a:tailEnd/>
          </a:ln>
        </p:spPr>
      </p:pic>
      <p:sp>
        <p:nvSpPr>
          <p:cNvPr id="5" name="Rectangle 5"/>
          <p:cNvSpPr>
            <a:spLocks noChangeArrowheads="1"/>
          </p:cNvSpPr>
          <p:nvPr/>
        </p:nvSpPr>
        <p:spPr bwMode="auto">
          <a:xfrm>
            <a:off x="0" y="25"/>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pic>
        <p:nvPicPr>
          <p:cNvPr id="6" name="Picture 27" descr="Picture1"/>
          <p:cNvPicPr>
            <a:picLocks noChangeAspect="1" noChangeArrowheads="1"/>
          </p:cNvPicPr>
          <p:nvPr/>
        </p:nvPicPr>
        <p:blipFill>
          <a:blip r:embed="rId3" cstate="print"/>
          <a:srcRect/>
          <a:stretch>
            <a:fillRect/>
          </a:stretch>
        </p:blipFill>
        <p:spPr bwMode="auto">
          <a:xfrm>
            <a:off x="0" y="0"/>
            <a:ext cx="9906000" cy="1905000"/>
          </a:xfrm>
          <a:prstGeom prst="rect">
            <a:avLst/>
          </a:prstGeom>
          <a:noFill/>
          <a:ln w="9525">
            <a:noFill/>
            <a:miter lim="800000"/>
            <a:headEnd/>
            <a:tailEnd/>
          </a:ln>
        </p:spPr>
      </p:pic>
      <p:sp>
        <p:nvSpPr>
          <p:cNvPr id="7" name="Rectangle 7"/>
          <p:cNvSpPr>
            <a:spLocks noChangeArrowheads="1"/>
          </p:cNvSpPr>
          <p:nvPr/>
        </p:nvSpPr>
        <p:spPr bwMode="auto">
          <a:xfrm>
            <a:off x="200029"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877019A4-F52B-4785-B83C-A974FFFB65AE}"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grpSp>
        <p:nvGrpSpPr>
          <p:cNvPr id="2" name="Group 13"/>
          <p:cNvGrpSpPr>
            <a:grpSpLocks/>
          </p:cNvGrpSpPr>
          <p:nvPr/>
        </p:nvGrpSpPr>
        <p:grpSpPr bwMode="auto">
          <a:xfrm>
            <a:off x="-39682" y="-26988"/>
            <a:ext cx="1443038" cy="995363"/>
            <a:chOff x="0" y="0"/>
            <a:chExt cx="5557" cy="4150"/>
          </a:xfrm>
        </p:grpSpPr>
        <p:pic>
          <p:nvPicPr>
            <p:cNvPr id="9" name="Picture 14" descr="リング_2_0924"/>
            <p:cNvPicPr>
              <a:picLocks noChangeAspect="1" noChangeArrowheads="1"/>
            </p:cNvPicPr>
            <p:nvPr userDrawn="1"/>
          </p:nvPicPr>
          <p:blipFill>
            <a:blip r:embed="rId4" cstate="print"/>
            <a:srcRect t="9818"/>
            <a:stretch>
              <a:fillRect/>
            </a:stretch>
          </p:blipFill>
          <p:spPr bwMode="auto">
            <a:xfrm>
              <a:off x="249" y="0"/>
              <a:ext cx="3991" cy="3590"/>
            </a:xfrm>
            <a:prstGeom prst="rect">
              <a:avLst/>
            </a:prstGeom>
            <a:noFill/>
            <a:ln w="9525">
              <a:noFill/>
              <a:miter lim="800000"/>
              <a:headEnd/>
              <a:tailEnd/>
            </a:ln>
          </p:spPr>
        </p:pic>
        <p:pic>
          <p:nvPicPr>
            <p:cNvPr id="10" name="Picture 15" descr="リング_2_0924"/>
            <p:cNvPicPr>
              <a:picLocks noChangeAspect="1" noChangeArrowheads="1"/>
            </p:cNvPicPr>
            <p:nvPr userDrawn="1"/>
          </p:nvPicPr>
          <p:blipFill>
            <a:blip r:embed="rId4" cstate="print"/>
            <a:srcRect/>
            <a:stretch>
              <a:fillRect/>
            </a:stretch>
          </p:blipFill>
          <p:spPr bwMode="auto">
            <a:xfrm>
              <a:off x="4332" y="122"/>
              <a:ext cx="1225" cy="1222"/>
            </a:xfrm>
            <a:prstGeom prst="rect">
              <a:avLst/>
            </a:prstGeom>
            <a:noFill/>
            <a:ln w="9525">
              <a:noFill/>
              <a:miter lim="800000"/>
              <a:headEnd/>
              <a:tailEnd/>
            </a:ln>
          </p:spPr>
        </p:pic>
        <p:pic>
          <p:nvPicPr>
            <p:cNvPr id="11" name="Picture 16" descr="リング_2_0924"/>
            <p:cNvPicPr>
              <a:picLocks noChangeAspect="1" noChangeArrowheads="1"/>
            </p:cNvPicPr>
            <p:nvPr userDrawn="1"/>
          </p:nvPicPr>
          <p:blipFill>
            <a:blip r:embed="rId4" cstate="print"/>
            <a:srcRect l="15576"/>
            <a:stretch>
              <a:fillRect/>
            </a:stretch>
          </p:blipFill>
          <p:spPr bwMode="auto">
            <a:xfrm>
              <a:off x="0" y="1389"/>
              <a:ext cx="2336" cy="2761"/>
            </a:xfrm>
            <a:prstGeom prst="rect">
              <a:avLst/>
            </a:prstGeom>
            <a:noFill/>
            <a:ln w="9525">
              <a:noFill/>
              <a:miter lim="800000"/>
              <a:headEnd/>
              <a:tailEnd/>
            </a:ln>
          </p:spPr>
        </p:pic>
      </p:grpSp>
      <p:grpSp>
        <p:nvGrpSpPr>
          <p:cNvPr id="3" name="Group 20"/>
          <p:cNvGrpSpPr>
            <a:grpSpLocks/>
          </p:cNvGrpSpPr>
          <p:nvPr/>
        </p:nvGrpSpPr>
        <p:grpSpPr bwMode="auto">
          <a:xfrm>
            <a:off x="-39682" y="-26988"/>
            <a:ext cx="1443038" cy="995363"/>
            <a:chOff x="0" y="0"/>
            <a:chExt cx="5557" cy="4150"/>
          </a:xfrm>
        </p:grpSpPr>
        <p:pic>
          <p:nvPicPr>
            <p:cNvPr id="13" name="Picture 21" descr="リング_2_0924"/>
            <p:cNvPicPr>
              <a:picLocks noChangeAspect="1" noChangeArrowheads="1"/>
            </p:cNvPicPr>
            <p:nvPr userDrawn="1"/>
          </p:nvPicPr>
          <p:blipFill>
            <a:blip r:embed="rId4" cstate="print"/>
            <a:srcRect t="9818"/>
            <a:stretch>
              <a:fillRect/>
            </a:stretch>
          </p:blipFill>
          <p:spPr bwMode="auto">
            <a:xfrm>
              <a:off x="249" y="0"/>
              <a:ext cx="3991" cy="3590"/>
            </a:xfrm>
            <a:prstGeom prst="rect">
              <a:avLst/>
            </a:prstGeom>
            <a:noFill/>
            <a:ln w="9525">
              <a:noFill/>
              <a:miter lim="800000"/>
              <a:headEnd/>
              <a:tailEnd/>
            </a:ln>
          </p:spPr>
        </p:pic>
        <p:pic>
          <p:nvPicPr>
            <p:cNvPr id="14" name="Picture 22" descr="リング_2_0924"/>
            <p:cNvPicPr>
              <a:picLocks noChangeAspect="1" noChangeArrowheads="1"/>
            </p:cNvPicPr>
            <p:nvPr userDrawn="1"/>
          </p:nvPicPr>
          <p:blipFill>
            <a:blip r:embed="rId4" cstate="print"/>
            <a:srcRect/>
            <a:stretch>
              <a:fillRect/>
            </a:stretch>
          </p:blipFill>
          <p:spPr bwMode="auto">
            <a:xfrm>
              <a:off x="4332" y="122"/>
              <a:ext cx="1225" cy="1222"/>
            </a:xfrm>
            <a:prstGeom prst="rect">
              <a:avLst/>
            </a:prstGeom>
            <a:noFill/>
            <a:ln w="9525">
              <a:noFill/>
              <a:miter lim="800000"/>
              <a:headEnd/>
              <a:tailEnd/>
            </a:ln>
          </p:spPr>
        </p:pic>
        <p:pic>
          <p:nvPicPr>
            <p:cNvPr id="15" name="Picture 23" descr="リング_2_0924"/>
            <p:cNvPicPr>
              <a:picLocks noChangeAspect="1" noChangeArrowheads="1"/>
            </p:cNvPicPr>
            <p:nvPr userDrawn="1"/>
          </p:nvPicPr>
          <p:blipFill>
            <a:blip r:embed="rId4" cstate="print"/>
            <a:srcRect l="15576"/>
            <a:stretch>
              <a:fillRect/>
            </a:stretch>
          </p:blipFill>
          <p:spPr bwMode="auto">
            <a:xfrm>
              <a:off x="0" y="1389"/>
              <a:ext cx="2336" cy="2761"/>
            </a:xfrm>
            <a:prstGeom prst="rect">
              <a:avLst/>
            </a:prstGeom>
            <a:noFill/>
            <a:ln w="9525">
              <a:noFill/>
              <a:miter lim="800000"/>
              <a:headEnd/>
              <a:tailEnd/>
            </a:ln>
          </p:spPr>
        </p:pic>
      </p:grpSp>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zh-CN" altLang="en-US" smtClean="0"/>
              <a:t>单击此处编辑母版副标题样式</a:t>
            </a:r>
            <a:endParaRPr lang="en-US" altLang="zh-CN"/>
          </a:p>
        </p:txBody>
      </p:sp>
      <p:sp>
        <p:nvSpPr>
          <p:cNvPr id="124934" name="Rectangle 6"/>
          <p:cNvSpPr>
            <a:spLocks noGrp="1" noChangeArrowheads="1"/>
          </p:cNvSpPr>
          <p:nvPr>
            <p:ph type="ctrTitle"/>
          </p:nvPr>
        </p:nvSpPr>
        <p:spPr>
          <a:xfrm>
            <a:off x="742950" y="2130476"/>
            <a:ext cx="8420100" cy="1470025"/>
          </a:xfrm>
        </p:spPr>
        <p:txBody>
          <a:bodyPr/>
          <a:lstStyle>
            <a:lvl1pPr>
              <a:defRPr/>
            </a:lvl1pPr>
          </a:lstStyle>
          <a:p>
            <a:r>
              <a:rPr lang="zh-CN" altLang="en-US" smtClean="0"/>
              <a:t>单击此处编辑母版标题样式</a:t>
            </a:r>
            <a:endParaRPr lang="en-US" altLang="zh-CN"/>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591" y="188913"/>
            <a:ext cx="2339975" cy="5937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71472" y="188913"/>
            <a:ext cx="6870700" cy="5937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76" y="188913"/>
            <a:ext cx="9363076" cy="7921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50866" y="1196976"/>
            <a:ext cx="9139237" cy="4929188"/>
          </a:xfrm>
        </p:spPr>
        <p:txBody>
          <a:bodyPr/>
          <a:lstStyle/>
          <a:p>
            <a:pPr lvl="0"/>
            <a:r>
              <a:rPr lang="zh-CN" altLang="en-US" noProof="0" smtClean="0"/>
              <a:t>单击图标添加表格</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50"/>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22"/>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50841" y="1196976"/>
            <a:ext cx="4492626"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95872" y="1196976"/>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13" y="1535113"/>
            <a:ext cx="43767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13" y="2174875"/>
            <a:ext cx="43767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404"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404"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9"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3" y="273101"/>
            <a:ext cx="553720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9" y="1435104"/>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4" y="4800601"/>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4"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941514" y="5367339"/>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5" descr="Picture2"/>
          <p:cNvPicPr>
            <a:picLocks noChangeAspect="1" noChangeArrowheads="1"/>
          </p:cNvPicPr>
          <p:nvPr/>
        </p:nvPicPr>
        <p:blipFill>
          <a:blip r:embed="rId14" cstate="print"/>
          <a:srcRect/>
          <a:stretch>
            <a:fillRect/>
          </a:stretch>
        </p:blipFill>
        <p:spPr bwMode="auto">
          <a:xfrm>
            <a:off x="0" y="6499250"/>
            <a:ext cx="9906000" cy="358775"/>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350852" y="1196976"/>
            <a:ext cx="9139237"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35" name="Rectangle 11"/>
          <p:cNvSpPr>
            <a:spLocks noChangeArrowheads="1"/>
          </p:cNvSpPr>
          <p:nvPr/>
        </p:nvSpPr>
        <p:spPr bwMode="auto">
          <a:xfrm>
            <a:off x="0" y="25"/>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sp>
        <p:nvSpPr>
          <p:cNvPr id="1029" name="Rectangle 2"/>
          <p:cNvSpPr>
            <a:spLocks noGrp="1" noChangeArrowheads="1"/>
          </p:cNvSpPr>
          <p:nvPr>
            <p:ph type="title"/>
          </p:nvPr>
        </p:nvSpPr>
        <p:spPr bwMode="auto">
          <a:xfrm>
            <a:off x="271464" y="188913"/>
            <a:ext cx="9363076"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36" name="Rectangle 12"/>
          <p:cNvSpPr>
            <a:spLocks noChangeArrowheads="1"/>
          </p:cNvSpPr>
          <p:nvPr/>
        </p:nvSpPr>
        <p:spPr bwMode="auto">
          <a:xfrm>
            <a:off x="200029"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A668977A-3572-4392-907F-8F125AD2A05E}"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Lst>
  <p:transition xmlns:p14="http://schemas.microsoft.com/office/powerpoint/2010/main"/>
  <p:timing>
    <p:tnLst>
      <p:par>
        <p:cTn xmlns:p14="http://schemas.microsoft.com/office/powerpoint/2010/main" id="1" dur="indefinite" restart="never" nodeType="tmRoot"/>
      </p:par>
    </p:tnLst>
  </p:timing>
  <p:hf sldNum="0" hdr="0" ftr="0" dt="0"/>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Arial" charset="0"/>
          <a:ea typeface="宋体" pitchFamily="2" charset="-122"/>
        </a:defRPr>
      </a:lvl2pPr>
      <a:lvl3pPr algn="ctr" rtl="0" eaLnBrk="1" fontAlgn="base" hangingPunct="1">
        <a:spcBef>
          <a:spcPct val="0"/>
        </a:spcBef>
        <a:spcAft>
          <a:spcPct val="0"/>
        </a:spcAft>
        <a:defRPr sz="4000">
          <a:solidFill>
            <a:schemeClr val="tx2"/>
          </a:solidFill>
          <a:latin typeface="Arial" charset="0"/>
          <a:ea typeface="宋体" pitchFamily="2" charset="-122"/>
        </a:defRPr>
      </a:lvl3pPr>
      <a:lvl4pPr algn="ctr" rtl="0" eaLnBrk="1" fontAlgn="base" hangingPunct="1">
        <a:spcBef>
          <a:spcPct val="0"/>
        </a:spcBef>
        <a:spcAft>
          <a:spcPct val="0"/>
        </a:spcAft>
        <a:defRPr sz="4000">
          <a:solidFill>
            <a:schemeClr val="tx2"/>
          </a:solidFill>
          <a:latin typeface="Arial" charset="0"/>
          <a:ea typeface="宋体" pitchFamily="2" charset="-122"/>
        </a:defRPr>
      </a:lvl4pPr>
      <a:lvl5pPr algn="ctr" rtl="0" eaLnBrk="1" fontAlgn="base" hangingPunct="1">
        <a:spcBef>
          <a:spcPct val="0"/>
        </a:spcBef>
        <a:spcAft>
          <a:spcPct val="0"/>
        </a:spcAft>
        <a:defRPr sz="4000">
          <a:solidFill>
            <a:schemeClr val="tx2"/>
          </a:solidFill>
          <a:latin typeface="Arial" charset="0"/>
          <a:ea typeface="宋体" pitchFamily="2" charset="-122"/>
        </a:defRPr>
      </a:lvl5pPr>
      <a:lvl6pPr marL="457200" algn="ctr" rtl="0" eaLnBrk="1" fontAlgn="base" hangingPunct="1">
        <a:spcBef>
          <a:spcPct val="0"/>
        </a:spcBef>
        <a:spcAft>
          <a:spcPct val="0"/>
        </a:spcAft>
        <a:defRPr sz="4000">
          <a:solidFill>
            <a:schemeClr val="tx2"/>
          </a:solidFill>
          <a:latin typeface="Arial" charset="0"/>
          <a:ea typeface="宋体" pitchFamily="2" charset="-122"/>
        </a:defRPr>
      </a:lvl6pPr>
      <a:lvl7pPr marL="914400" algn="ctr" rtl="0" eaLnBrk="1" fontAlgn="base" hangingPunct="1">
        <a:spcBef>
          <a:spcPct val="0"/>
        </a:spcBef>
        <a:spcAft>
          <a:spcPct val="0"/>
        </a:spcAft>
        <a:defRPr sz="4000">
          <a:solidFill>
            <a:schemeClr val="tx2"/>
          </a:solidFill>
          <a:latin typeface="Arial" charset="0"/>
          <a:ea typeface="宋体" pitchFamily="2" charset="-122"/>
        </a:defRPr>
      </a:lvl7pPr>
      <a:lvl8pPr marL="1371600" algn="ctr" rtl="0" eaLnBrk="1" fontAlgn="base" hangingPunct="1">
        <a:spcBef>
          <a:spcPct val="0"/>
        </a:spcBef>
        <a:spcAft>
          <a:spcPct val="0"/>
        </a:spcAft>
        <a:defRPr sz="4000">
          <a:solidFill>
            <a:schemeClr val="tx2"/>
          </a:solidFill>
          <a:latin typeface="Arial" charset="0"/>
          <a:ea typeface="宋体" pitchFamily="2" charset="-122"/>
        </a:defRPr>
      </a:lvl8pPr>
      <a:lvl9pPr marL="1828800" algn="ctr"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emf"/></Relationships>
</file>

<file path=ppt/slides/_rels/slide1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3.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oleObject" Target="../embeddings/oleObject1.bin"/><Relationship Id="rId5" Type="http://schemas.openxmlformats.org/officeDocument/2006/relationships/image" Target="../media/image24.wmf"/><Relationship Id="rId6" Type="http://schemas.openxmlformats.org/officeDocument/2006/relationships/oleObject" Target="../embeddings/oleObject2.bin"/><Relationship Id="rId7" Type="http://schemas.openxmlformats.org/officeDocument/2006/relationships/image" Target="../media/image25.wmf"/><Relationship Id="rId1" Type="http://schemas.openxmlformats.org/officeDocument/2006/relationships/vmlDrawing" Target="../drawings/vmlDrawing1.vml"/><Relationship Id="rId2" Type="http://schemas.openxmlformats.org/officeDocument/2006/relationships/tags" Target="../tags/tag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image" Target="../media/image3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emf"/><Relationship Id="rId6"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21.xml"/><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60.pn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73.png"/><Relationship Id="rId1" Type="http://schemas.openxmlformats.org/officeDocument/2006/relationships/tags" Target="../tags/tag13.x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73.png"/><Relationship Id="rId1" Type="http://schemas.openxmlformats.org/officeDocument/2006/relationships/tags" Target="../tags/tag14.x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tags" Target="../tags/tag15.xml"/><Relationship Id="rId2"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82.png"/><Relationship Id="rId1" Type="http://schemas.microsoft.com/office/2007/relationships/media" Target="../media/media1.mov"/><Relationship Id="rId2" Type="http://schemas.openxmlformats.org/officeDocument/2006/relationships/video" Target="../media/media1.mov"/></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emf"/><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emf"/><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jpeg"/><Relationship Id="rId4" Type="http://schemas.openxmlformats.org/officeDocument/2006/relationships/image" Target="../media/image94.png"/><Relationship Id="rId5" Type="http://schemas.openxmlformats.org/officeDocument/2006/relationships/image" Target="../media/image95.jpeg"/><Relationship Id="rId1" Type="http://schemas.openxmlformats.org/officeDocument/2006/relationships/slideLayout" Target="../slideLayouts/slideLayout2.xml"/><Relationship Id="rId2" Type="http://schemas.openxmlformats.org/officeDocument/2006/relationships/image" Target="../media/image92.jpe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jpe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4" Type="http://schemas.openxmlformats.org/officeDocument/2006/relationships/hyperlink" Target="http://arnetminer.org/download" TargetMode="External"/><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527050" y="2286000"/>
            <a:ext cx="8997950" cy="1828800"/>
          </a:xfrm>
        </p:spPr>
        <p:txBody>
          <a:bodyPr>
            <a:noAutofit/>
          </a:bodyPr>
          <a:lstStyle/>
          <a:p>
            <a:r>
              <a:rPr lang="en-US" altLang="zh-CN" b="1" dirty="0" smtClean="0">
                <a:solidFill>
                  <a:schemeClr val="tx1"/>
                </a:solidFill>
                <a:latin typeface="微软雅黑" pitchFamily="34" charset="-122"/>
                <a:ea typeface="微软雅黑" pitchFamily="34" charset="-122"/>
              </a:rPr>
              <a:t>Computational Models for </a:t>
            </a:r>
            <a:br>
              <a:rPr lang="en-US" altLang="zh-CN" b="1" dirty="0" smtClean="0">
                <a:solidFill>
                  <a:schemeClr val="tx1"/>
                </a:solidFill>
                <a:latin typeface="微软雅黑" pitchFamily="34" charset="-122"/>
                <a:ea typeface="微软雅黑" pitchFamily="34" charset="-122"/>
              </a:rPr>
            </a:br>
            <a:r>
              <a:rPr lang="en-US" altLang="zh-CN" b="1" dirty="0" smtClean="0">
                <a:solidFill>
                  <a:schemeClr val="tx1"/>
                </a:solidFill>
                <a:latin typeface="微软雅黑" pitchFamily="34" charset="-122"/>
                <a:ea typeface="微软雅黑" pitchFamily="34" charset="-122"/>
              </a:rPr>
              <a:t>Micro-level Social Network Analysis</a:t>
            </a:r>
          </a:p>
        </p:txBody>
      </p:sp>
      <p:pic>
        <p:nvPicPr>
          <p:cNvPr id="2" name="Picture 2" descr="E:\learning\research\Social_Action_Tracking\presentation\000-1-清华大学校徽_p1.png"/>
          <p:cNvPicPr>
            <a:picLocks noChangeAspect="1" noChangeArrowheads="1"/>
          </p:cNvPicPr>
          <p:nvPr/>
        </p:nvPicPr>
        <p:blipFill>
          <a:blip r:embed="rId3" cstate="print"/>
          <a:srcRect/>
          <a:stretch>
            <a:fillRect/>
          </a:stretch>
        </p:blipFill>
        <p:spPr bwMode="auto">
          <a:xfrm>
            <a:off x="8590669" y="0"/>
            <a:ext cx="1315343" cy="1219200"/>
          </a:xfrm>
          <a:prstGeom prst="rect">
            <a:avLst/>
          </a:prstGeom>
          <a:noFill/>
        </p:spPr>
      </p:pic>
      <p:sp>
        <p:nvSpPr>
          <p:cNvPr id="7" name="Rectangle 3"/>
          <p:cNvSpPr>
            <a:spLocks noGrp="1" noChangeArrowheads="1"/>
          </p:cNvSpPr>
          <p:nvPr>
            <p:ph type="subTitle" idx="1"/>
          </p:nvPr>
        </p:nvSpPr>
        <p:spPr>
          <a:xfrm>
            <a:off x="0" y="4495800"/>
            <a:ext cx="9906000" cy="1981200"/>
          </a:xfrm>
        </p:spPr>
        <p:txBody>
          <a:bodyPr>
            <a:normAutofit/>
          </a:bodyPr>
          <a:lstStyle/>
          <a:p>
            <a:pPr>
              <a:spcAft>
                <a:spcPts val="1200"/>
              </a:spcAft>
            </a:pPr>
            <a:r>
              <a:rPr lang="en-US" altLang="zh-CN" sz="3600" dirty="0" smtClean="0">
                <a:solidFill>
                  <a:srgbClr val="0000CC"/>
                </a:solidFill>
                <a:latin typeface="+mj-lt"/>
                <a:ea typeface="微软雅黑" pitchFamily="34" charset="-122"/>
                <a:cs typeface="Times New Roman" pitchFamily="18" charset="0"/>
              </a:rPr>
              <a:t>Jie Tang</a:t>
            </a:r>
          </a:p>
          <a:p>
            <a:pPr algn="ctr" eaLnBrk="1" hangingPunct="1"/>
            <a:r>
              <a:rPr lang="en-US" altLang="zh-CN" sz="2800" dirty="0" smtClean="0">
                <a:latin typeface="+mj-lt"/>
                <a:ea typeface="微软雅黑" pitchFamily="34" charset="-122"/>
                <a:cs typeface="Times New Roman" pitchFamily="18" charset="0"/>
              </a:rPr>
              <a:t>Tsinghua University, China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188913"/>
            <a:ext cx="9906000" cy="792162"/>
          </a:xfrm>
        </p:spPr>
        <p:txBody>
          <a:bodyPr/>
          <a:lstStyle/>
          <a:p>
            <a:pPr eaLnBrk="1" hangingPunct="1"/>
            <a:r>
              <a:rPr lang="en-US" altLang="zh-CN" sz="4000" dirty="0" smtClean="0"/>
              <a:t>Social Influence Analysis </a:t>
            </a:r>
            <a:endParaRPr lang="zh-CN" altLang="en-US" sz="4000" dirty="0" smtClean="0"/>
          </a:p>
        </p:txBody>
      </p:sp>
      <p:sp>
        <p:nvSpPr>
          <p:cNvPr id="7" name="Content Placeholder 5"/>
          <p:cNvSpPr>
            <a:spLocks noGrp="1"/>
          </p:cNvSpPr>
          <p:nvPr>
            <p:ph idx="1"/>
          </p:nvPr>
        </p:nvSpPr>
        <p:spPr>
          <a:xfrm>
            <a:off x="292505" y="1219201"/>
            <a:ext cx="9308695" cy="5048082"/>
          </a:xfrm>
        </p:spPr>
        <p:txBody>
          <a:bodyPr/>
          <a:lstStyle/>
          <a:p>
            <a:r>
              <a:rPr lang="en-US" sz="2400" dirty="0" smtClean="0"/>
              <a:t>Influence analysis</a:t>
            </a:r>
          </a:p>
          <a:p>
            <a:pPr lvl="1"/>
            <a:r>
              <a:rPr lang="en-US" sz="2000" dirty="0" smtClean="0">
                <a:solidFill>
                  <a:srgbClr val="FF0000"/>
                </a:solidFill>
              </a:rPr>
              <a:t>Topic-based influence measure </a:t>
            </a:r>
            <a:r>
              <a:rPr lang="en-US" sz="2000" dirty="0" smtClean="0"/>
              <a:t>[Tang-Sun-Wang-Yang 2009] </a:t>
            </a:r>
          </a:p>
          <a:p>
            <a:pPr lvl="1"/>
            <a:r>
              <a:rPr lang="en-US" sz="2000" dirty="0" smtClean="0">
                <a:solidFill>
                  <a:srgbClr val="FF0000"/>
                </a:solidFill>
              </a:rPr>
              <a:t>Learning </a:t>
            </a:r>
            <a:r>
              <a:rPr lang="en-US" sz="2000" dirty="0">
                <a:solidFill>
                  <a:srgbClr val="FF0000"/>
                </a:solidFill>
              </a:rPr>
              <a:t>influence </a:t>
            </a:r>
            <a:r>
              <a:rPr lang="en-US" sz="2000" dirty="0" smtClean="0">
                <a:solidFill>
                  <a:srgbClr val="FF0000"/>
                </a:solidFill>
              </a:rPr>
              <a:t>distribution </a:t>
            </a:r>
            <a:r>
              <a:rPr lang="en-US" sz="2000" dirty="0" smtClean="0"/>
              <a:t>[Liu-Tang-Han-Yang 2010&amp;2012]</a:t>
            </a:r>
          </a:p>
          <a:p>
            <a:pPr lvl="1"/>
            <a:r>
              <a:rPr lang="en-US" sz="2000" dirty="0" smtClean="0">
                <a:solidFill>
                  <a:srgbClr val="FF0000"/>
                </a:solidFill>
              </a:rPr>
              <a:t>Conformity influence</a:t>
            </a:r>
            <a:r>
              <a:rPr lang="en-US" sz="2000" dirty="0" smtClean="0"/>
              <a:t> [Tang-Wu-Sun 2013]</a:t>
            </a:r>
          </a:p>
          <a:p>
            <a:r>
              <a:rPr lang="en-US" sz="2400" dirty="0" smtClean="0"/>
              <a:t>Social influence and behavior prediction</a:t>
            </a:r>
          </a:p>
          <a:p>
            <a:pPr lvl="1"/>
            <a:r>
              <a:rPr lang="en-US" sz="2000" dirty="0" smtClean="0">
                <a:solidFill>
                  <a:srgbClr val="FF0000"/>
                </a:solidFill>
              </a:rPr>
              <a:t>Social action tracking </a:t>
            </a:r>
            <a:r>
              <a:rPr lang="en-US" sz="2000" dirty="0" smtClean="0"/>
              <a:t>[Tan-Tang-Sun-Lin-Wang 2010]</a:t>
            </a:r>
          </a:p>
          <a:p>
            <a:pPr lvl="1"/>
            <a:r>
              <a:rPr lang="en-US" sz="2000" dirty="0" smtClean="0">
                <a:solidFill>
                  <a:srgbClr val="FF0000"/>
                </a:solidFill>
              </a:rPr>
              <a:t>User</a:t>
            </a:r>
            <a:r>
              <a:rPr lang="en-US" sz="2000" dirty="0">
                <a:solidFill>
                  <a:srgbClr val="FF0000"/>
                </a:solidFill>
              </a:rPr>
              <a:t>-level sentiment in social </a:t>
            </a:r>
            <a:r>
              <a:rPr lang="en-US" sz="2000" dirty="0" smtClean="0">
                <a:solidFill>
                  <a:srgbClr val="FF0000"/>
                </a:solidFill>
              </a:rPr>
              <a:t>networks </a:t>
            </a:r>
            <a:r>
              <a:rPr lang="en-US" sz="2000" dirty="0" smtClean="0"/>
              <a:t>[Tan-et-al 2011]</a:t>
            </a:r>
          </a:p>
          <a:p>
            <a:pPr lvl="1"/>
            <a:r>
              <a:rPr lang="en-US" sz="2000" dirty="0">
                <a:solidFill>
                  <a:srgbClr val="FF0000"/>
                </a:solidFill>
              </a:rPr>
              <a:t>Emotion prediction in mobile network </a:t>
            </a:r>
            <a:r>
              <a:rPr lang="en-US" sz="2000" dirty="0"/>
              <a:t>[Tang-et-al 2012, </a:t>
            </a:r>
            <a:r>
              <a:rPr lang="en-US" sz="2000" i="1" dirty="0"/>
              <a:t>spotlight paper</a:t>
            </a:r>
            <a:r>
              <a:rPr lang="en-US" sz="2000" dirty="0"/>
              <a:t>]</a:t>
            </a:r>
          </a:p>
          <a:p>
            <a:pPr lvl="1"/>
            <a:r>
              <a:rPr lang="en-US" sz="2000" dirty="0">
                <a:solidFill>
                  <a:srgbClr val="FF0000"/>
                </a:solidFill>
              </a:rPr>
              <a:t>Inferring affects from images </a:t>
            </a:r>
            <a:r>
              <a:rPr lang="en-US" sz="2000" dirty="0"/>
              <a:t>[</a:t>
            </a:r>
            <a:r>
              <a:rPr lang="en-US" sz="2000" dirty="0" err="1"/>
              <a:t>Jia</a:t>
            </a:r>
            <a:r>
              <a:rPr lang="en-US" sz="2000" dirty="0"/>
              <a:t>-et-al 2012, </a:t>
            </a:r>
            <a:r>
              <a:rPr lang="en-US" sz="2000" i="1" dirty="0"/>
              <a:t>Grand Challenge 2nd Prize</a:t>
            </a:r>
            <a:r>
              <a:rPr lang="en-US" sz="2000" dirty="0"/>
              <a:t>]</a:t>
            </a:r>
          </a:p>
          <a:p>
            <a:pPr lvl="1"/>
            <a:endParaRPr lang="en-US" sz="2000" dirty="0"/>
          </a:p>
        </p:txBody>
      </p:sp>
    </p:spTree>
    <p:extLst>
      <p:ext uri="{BB962C8B-B14F-4D97-AF65-F5344CB8AC3E}">
        <p14:creationId xmlns:p14="http://schemas.microsoft.com/office/powerpoint/2010/main" val="3840369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188913"/>
            <a:ext cx="9906000" cy="792162"/>
          </a:xfrm>
        </p:spPr>
        <p:txBody>
          <a:bodyPr/>
          <a:lstStyle/>
          <a:p>
            <a:pPr eaLnBrk="1" hangingPunct="1"/>
            <a:r>
              <a:rPr lang="en-US" altLang="zh-CN" sz="4000" dirty="0" smtClean="0"/>
              <a:t>Topic-based Social Influence Analysis </a:t>
            </a:r>
            <a:endParaRPr lang="zh-CN" altLang="en-US" sz="4000" dirty="0" smtClean="0"/>
          </a:p>
        </p:txBody>
      </p:sp>
      <p:sp>
        <p:nvSpPr>
          <p:cNvPr id="18435" name="Rectangle 3"/>
          <p:cNvSpPr>
            <a:spLocks noGrp="1" noChangeArrowheads="1"/>
          </p:cNvSpPr>
          <p:nvPr>
            <p:ph type="body" idx="1"/>
          </p:nvPr>
        </p:nvSpPr>
        <p:spPr>
          <a:xfrm>
            <a:off x="247650" y="1219201"/>
            <a:ext cx="9328150" cy="5427693"/>
          </a:xfrm>
        </p:spPr>
        <p:txBody>
          <a:bodyPr/>
          <a:lstStyle/>
          <a:p>
            <a:pPr eaLnBrk="1" hangingPunct="1"/>
            <a:r>
              <a:rPr lang="en-US" altLang="zh-CN" dirty="0" smtClean="0"/>
              <a:t>Social network -&gt; Topical influence network</a:t>
            </a:r>
            <a:endParaRPr lang="zh-CN" altLang="en-US" dirty="0" smtClean="0"/>
          </a:p>
        </p:txBody>
      </p:sp>
      <p:pic>
        <p:nvPicPr>
          <p:cNvPr id="2051" name="Picture 3" descr="C:\JieTang\Privacy\Paper\Topic Model\social influence analysis\pic\example2.emf"/>
          <p:cNvPicPr>
            <a:picLocks noChangeAspect="1" noChangeArrowheads="1"/>
          </p:cNvPicPr>
          <p:nvPr/>
        </p:nvPicPr>
        <p:blipFill>
          <a:blip r:embed="rId3" cstate="print"/>
          <a:srcRect/>
          <a:stretch>
            <a:fillRect/>
          </a:stretch>
        </p:blipFill>
        <p:spPr bwMode="auto">
          <a:xfrm>
            <a:off x="488511" y="2057401"/>
            <a:ext cx="9042574" cy="4284476"/>
          </a:xfrm>
          <a:prstGeom prst="rect">
            <a:avLst/>
          </a:prstGeom>
          <a:noFill/>
        </p:spPr>
      </p:pic>
      <p:sp>
        <p:nvSpPr>
          <p:cNvPr id="5"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smtClean="0">
                <a:latin typeface="+mn-lt"/>
                <a:ea typeface="+mn-ea"/>
              </a:rPr>
              <a:t>[1] J. </a:t>
            </a:r>
            <a:r>
              <a:rPr lang="en-US" altLang="zh-CN" sz="1400" kern="0" dirty="0">
                <a:latin typeface="+mn-lt"/>
                <a:ea typeface="+mn-ea"/>
              </a:rPr>
              <a:t>Tang, </a:t>
            </a:r>
            <a:r>
              <a:rPr lang="en-US" altLang="zh-CN" sz="1400" kern="0" dirty="0" smtClean="0">
                <a:latin typeface="+mn-lt"/>
                <a:ea typeface="+mn-ea"/>
              </a:rPr>
              <a:t>J. Sun</a:t>
            </a:r>
            <a:r>
              <a:rPr lang="en-US" altLang="zh-CN" sz="1400" kern="0" dirty="0">
                <a:latin typeface="+mn-lt"/>
                <a:ea typeface="+mn-ea"/>
              </a:rPr>
              <a:t>, </a:t>
            </a:r>
            <a:r>
              <a:rPr lang="en-US" altLang="zh-CN" sz="1400" kern="0" dirty="0" smtClean="0">
                <a:latin typeface="+mn-lt"/>
                <a:ea typeface="+mn-ea"/>
              </a:rPr>
              <a:t>C. </a:t>
            </a:r>
            <a:r>
              <a:rPr lang="en-US" altLang="zh-CN" sz="1400" kern="0" dirty="0">
                <a:latin typeface="+mn-lt"/>
                <a:ea typeface="+mn-ea"/>
              </a:rPr>
              <a:t>Wang, and </a:t>
            </a:r>
            <a:r>
              <a:rPr lang="en-US" altLang="zh-CN" sz="1400" kern="0" dirty="0" smtClean="0">
                <a:latin typeface="+mn-lt"/>
                <a:ea typeface="+mn-ea"/>
              </a:rPr>
              <a:t>Z. </a:t>
            </a:r>
            <a:r>
              <a:rPr lang="en-US" altLang="zh-CN" sz="1400" kern="0" dirty="0">
                <a:latin typeface="+mn-lt"/>
                <a:ea typeface="+mn-ea"/>
              </a:rPr>
              <a:t>Yang. Social Influence Analysis in Large-scale Networks. </a:t>
            </a:r>
            <a:r>
              <a:rPr lang="en-US" altLang="zh-CN" sz="1400" kern="0" dirty="0" smtClean="0">
                <a:latin typeface="+mn-lt"/>
                <a:ea typeface="+mn-ea"/>
              </a:rPr>
              <a:t>In KDD’09, pages </a:t>
            </a:r>
            <a:r>
              <a:rPr lang="en-US" altLang="zh-CN" sz="1400" kern="0" dirty="0">
                <a:latin typeface="+mn-lt"/>
                <a:ea typeface="+mn-ea"/>
              </a:rPr>
              <a:t>807-</a:t>
            </a:r>
            <a:r>
              <a:rPr lang="en-US" altLang="zh-CN" sz="1400" kern="0" dirty="0" smtClean="0">
                <a:latin typeface="+mn-lt"/>
                <a:ea typeface="+mn-ea"/>
              </a:rPr>
              <a:t>816. </a:t>
            </a:r>
            <a:endParaRPr lang="en-US" altLang="zh-CN" sz="1400" kern="0" dirty="0">
              <a:latin typeface="+mn-lt"/>
              <a:ea typeface="+mn-ea"/>
            </a:endParaRPr>
          </a:p>
        </p:txBody>
      </p:sp>
    </p:spTree>
    <p:extLst>
      <p:ext uri="{BB962C8B-B14F-4D97-AF65-F5344CB8AC3E}">
        <p14:creationId xmlns:p14="http://schemas.microsoft.com/office/powerpoint/2010/main" val="38966153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4" y="76200"/>
            <a:ext cx="9363076" cy="792162"/>
          </a:xfrm>
        </p:spPr>
        <p:txBody>
          <a:bodyPr/>
          <a:lstStyle/>
          <a:p>
            <a:r>
              <a:rPr lang="en-US" altLang="zh-CN" dirty="0"/>
              <a:t>Topic-based Social Influence Analysis </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858994" y="1116045"/>
            <a:ext cx="6038850" cy="4686300"/>
          </a:xfrm>
          <a:prstGeom prst="rect">
            <a:avLst/>
          </a:prstGeom>
          <a:noFill/>
          <a:ln w="9525">
            <a:noFill/>
            <a:miter lim="800000"/>
            <a:headEnd/>
            <a:tailEnd/>
          </a:ln>
        </p:spPr>
      </p:pic>
      <p:sp>
        <p:nvSpPr>
          <p:cNvPr id="5" name="Oval 4"/>
          <p:cNvSpPr/>
          <p:nvPr/>
        </p:nvSpPr>
        <p:spPr>
          <a:xfrm>
            <a:off x="3662282" y="4840396"/>
            <a:ext cx="474669" cy="4746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4" idx="3"/>
            <a:endCxn id="12" idx="2"/>
          </p:cNvCxnSpPr>
          <p:nvPr/>
        </p:nvCxnSpPr>
        <p:spPr>
          <a:xfrm flipV="1">
            <a:off x="2785967" y="2594823"/>
            <a:ext cx="876312" cy="308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61968" y="4451364"/>
            <a:ext cx="1716112" cy="58420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Node/user</a:t>
            </a:r>
            <a:endParaRPr lang="en-US" dirty="0">
              <a:solidFill>
                <a:schemeClr val="tx1"/>
              </a:solidFill>
            </a:endParaRPr>
          </a:p>
        </p:txBody>
      </p:sp>
      <p:sp>
        <p:nvSpPr>
          <p:cNvPr id="12" name="Oval 11"/>
          <p:cNvSpPr/>
          <p:nvPr/>
        </p:nvSpPr>
        <p:spPr>
          <a:xfrm>
            <a:off x="3662282" y="2357512"/>
            <a:ext cx="474669" cy="4746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5394" y="2078019"/>
            <a:ext cx="2360578" cy="10953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rPr>
              <a:t>Nodes that have the highest influence on the current node</a:t>
            </a:r>
            <a:endParaRPr lang="en-US" dirty="0">
              <a:solidFill>
                <a:schemeClr val="tx1"/>
              </a:solidFill>
            </a:endParaRPr>
          </a:p>
        </p:txBody>
      </p:sp>
      <p:cxnSp>
        <p:nvCxnSpPr>
          <p:cNvPr id="19" name="Straight Arrow Connector 18"/>
          <p:cNvCxnSpPr>
            <a:stCxn id="9" idx="3"/>
            <a:endCxn id="5" idx="2"/>
          </p:cNvCxnSpPr>
          <p:nvPr/>
        </p:nvCxnSpPr>
        <p:spPr>
          <a:xfrm>
            <a:off x="3078070" y="4743469"/>
            <a:ext cx="584208" cy="33423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98428" y="5410220"/>
            <a:ext cx="9151995" cy="7635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00CC"/>
                </a:solidFill>
              </a:rPr>
              <a:t>The problem is cast as</a:t>
            </a:r>
            <a:r>
              <a:rPr lang="en-US" dirty="0" smtClean="0">
                <a:solidFill>
                  <a:srgbClr val="0000CC"/>
                </a:solidFill>
              </a:rPr>
              <a:t> identifying which node has the </a:t>
            </a:r>
            <a:r>
              <a:rPr lang="en-US" b="1" dirty="0" smtClean="0">
                <a:solidFill>
                  <a:srgbClr val="0000CC"/>
                </a:solidFill>
              </a:rPr>
              <a:t>highest probability </a:t>
            </a:r>
            <a:r>
              <a:rPr lang="en-US" dirty="0" smtClean="0">
                <a:solidFill>
                  <a:srgbClr val="0000CC"/>
                </a:solidFill>
              </a:rPr>
              <a:t>to </a:t>
            </a:r>
            <a:r>
              <a:rPr lang="en-US" b="1" dirty="0" smtClean="0">
                <a:solidFill>
                  <a:srgbClr val="0000CC"/>
                </a:solidFill>
              </a:rPr>
              <a:t>influence</a:t>
            </a:r>
            <a:r>
              <a:rPr lang="en-US" dirty="0" smtClean="0">
                <a:solidFill>
                  <a:srgbClr val="0000CC"/>
                </a:solidFill>
              </a:rPr>
              <a:t> another node on a </a:t>
            </a:r>
            <a:r>
              <a:rPr lang="en-US" b="1" dirty="0" smtClean="0">
                <a:solidFill>
                  <a:srgbClr val="0000CC"/>
                </a:solidFill>
              </a:rPr>
              <a:t>specific topic </a:t>
            </a:r>
            <a:r>
              <a:rPr lang="en-US" dirty="0" smtClean="0">
                <a:solidFill>
                  <a:srgbClr val="0000CC"/>
                </a:solidFill>
              </a:rPr>
              <a:t>along with the edge.</a:t>
            </a:r>
            <a:endParaRPr lang="en-US" dirty="0">
              <a:solidFill>
                <a:srgbClr val="0000CC"/>
              </a:solidFill>
            </a:endParaRPr>
          </a:p>
        </p:txBody>
      </p:sp>
      <p:cxnSp>
        <p:nvCxnSpPr>
          <p:cNvPr id="26" name="Straight Arrow Connector 25"/>
          <p:cNvCxnSpPr>
            <a:stCxn id="29" idx="3"/>
          </p:cNvCxnSpPr>
          <p:nvPr/>
        </p:nvCxnSpPr>
        <p:spPr>
          <a:xfrm>
            <a:off x="3017812" y="1566842"/>
            <a:ext cx="1424007" cy="69374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301701" y="1274733"/>
            <a:ext cx="1716112" cy="58420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Social link</a:t>
            </a:r>
            <a:endParaRPr lang="en-US" dirty="0">
              <a:solidFill>
                <a:schemeClr val="tx1"/>
              </a:solidFill>
            </a:endParaRPr>
          </a:p>
        </p:txBody>
      </p:sp>
      <p:sp>
        <p:nvSpPr>
          <p:cNvPr id="13" name="Rectangle 12"/>
          <p:cNvSpPr/>
          <p:nvPr/>
        </p:nvSpPr>
        <p:spPr>
          <a:xfrm>
            <a:off x="7239008" y="838200"/>
            <a:ext cx="2209800" cy="58420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Global constraint</a:t>
            </a:r>
            <a:endParaRPr lang="en-US" dirty="0">
              <a:solidFill>
                <a:schemeClr val="tx1"/>
              </a:solidFill>
            </a:endParaRPr>
          </a:p>
        </p:txBody>
      </p:sp>
      <p:cxnSp>
        <p:nvCxnSpPr>
          <p:cNvPr id="15" name="Straight Arrow Connector 14"/>
          <p:cNvCxnSpPr>
            <a:stCxn id="13" idx="2"/>
          </p:cNvCxnSpPr>
          <p:nvPr/>
        </p:nvCxnSpPr>
        <p:spPr>
          <a:xfrm flipH="1">
            <a:off x="7543800" y="1422408"/>
            <a:ext cx="800100" cy="1777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smtClean="0">
                <a:latin typeface="+mn-lt"/>
                <a:ea typeface="+mn-ea"/>
              </a:rPr>
              <a:t>[1] J. </a:t>
            </a:r>
            <a:r>
              <a:rPr lang="en-US" altLang="zh-CN" sz="1400" kern="0" dirty="0">
                <a:latin typeface="+mn-lt"/>
                <a:ea typeface="+mn-ea"/>
              </a:rPr>
              <a:t>Tang, </a:t>
            </a:r>
            <a:r>
              <a:rPr lang="en-US" altLang="zh-CN" sz="1400" kern="0" dirty="0" smtClean="0">
                <a:latin typeface="+mn-lt"/>
                <a:ea typeface="+mn-ea"/>
              </a:rPr>
              <a:t>J. </a:t>
            </a:r>
            <a:r>
              <a:rPr lang="en-US" altLang="zh-CN" sz="1400" kern="0" dirty="0">
                <a:latin typeface="+mn-lt"/>
                <a:ea typeface="+mn-ea"/>
              </a:rPr>
              <a:t>Sun, </a:t>
            </a:r>
            <a:r>
              <a:rPr lang="en-US" altLang="zh-CN" sz="1400" kern="0" dirty="0" smtClean="0">
                <a:latin typeface="+mn-lt"/>
                <a:ea typeface="+mn-ea"/>
              </a:rPr>
              <a:t>C. </a:t>
            </a:r>
            <a:r>
              <a:rPr lang="en-US" altLang="zh-CN" sz="1400" kern="0" dirty="0">
                <a:latin typeface="+mn-lt"/>
                <a:ea typeface="+mn-ea"/>
              </a:rPr>
              <a:t>Wang, and </a:t>
            </a:r>
            <a:r>
              <a:rPr lang="en-US" altLang="zh-CN" sz="1400" kern="0" dirty="0" smtClean="0">
                <a:latin typeface="+mn-lt"/>
                <a:ea typeface="+mn-ea"/>
              </a:rPr>
              <a:t>Z. </a:t>
            </a:r>
            <a:r>
              <a:rPr lang="en-US" altLang="zh-CN" sz="1400" kern="0" dirty="0">
                <a:latin typeface="+mn-lt"/>
                <a:ea typeface="+mn-ea"/>
              </a:rPr>
              <a:t>Yang. Social Influence Analysis in Large-scale Networks. </a:t>
            </a:r>
            <a:r>
              <a:rPr lang="en-US" altLang="zh-CN" sz="1400" kern="0" dirty="0" smtClean="0">
                <a:latin typeface="+mn-lt"/>
                <a:ea typeface="+mn-ea"/>
              </a:rPr>
              <a:t>In KDD’09, pages </a:t>
            </a:r>
            <a:r>
              <a:rPr lang="en-US" altLang="zh-CN" sz="1400" kern="0" dirty="0">
                <a:latin typeface="+mn-lt"/>
                <a:ea typeface="+mn-ea"/>
              </a:rPr>
              <a:t>807-</a:t>
            </a:r>
            <a:r>
              <a:rPr lang="en-US" altLang="zh-CN" sz="1400" kern="0" dirty="0" smtClean="0">
                <a:latin typeface="+mn-lt"/>
                <a:ea typeface="+mn-ea"/>
              </a:rPr>
              <a:t>816</a:t>
            </a:r>
            <a:r>
              <a:rPr lang="en-US" altLang="zh-CN" sz="1400" kern="0" dirty="0">
                <a:latin typeface="+mn-lt"/>
                <a:ea typeface="+mn-ea"/>
              </a:rPr>
              <a:t>.</a:t>
            </a:r>
            <a:r>
              <a:rPr lang="en-US" altLang="zh-CN" sz="1400" kern="0" dirty="0" smtClean="0">
                <a:latin typeface="+mn-lt"/>
                <a:ea typeface="+mn-ea"/>
              </a:rPr>
              <a:t> </a:t>
            </a:r>
            <a:endParaRPr lang="en-US" altLang="zh-CN" sz="1400" kern="0" dirty="0">
              <a:latin typeface="+mn-lt"/>
              <a:ea typeface="+mn-ea"/>
            </a:endParaRPr>
          </a:p>
        </p:txBody>
      </p:sp>
    </p:spTree>
    <p:custDataLst>
      <p:tags r:id="rId1"/>
    </p:custDataLst>
    <p:extLst>
      <p:ext uri="{BB962C8B-B14F-4D97-AF65-F5344CB8AC3E}">
        <p14:creationId xmlns:p14="http://schemas.microsoft.com/office/powerpoint/2010/main" val="28058194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500"/>
                                        <p:tgtEl>
                                          <p:spTgt spid="2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P spid="14" grpId="0" animBg="1"/>
      <p:bldP spid="25" grpId="0" animBg="1"/>
      <p:bldP spid="29"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350860" y="1197000"/>
            <a:ext cx="9139237" cy="4422805"/>
          </a:xfrm>
        </p:spPr>
        <p:txBody>
          <a:bodyPr/>
          <a:lstStyle/>
          <a:p>
            <a:endParaRPr lang="en-US" dirty="0" smtClean="0">
              <a:solidFill>
                <a:srgbClr val="0000CC"/>
              </a:solidFill>
            </a:endParaRPr>
          </a:p>
          <a:p>
            <a:endParaRPr lang="en-US" dirty="0" smtClean="0">
              <a:solidFill>
                <a:srgbClr val="0000CC"/>
              </a:solidFill>
            </a:endParaRPr>
          </a:p>
          <a:p>
            <a:pPr>
              <a:buFontTx/>
              <a:buNone/>
            </a:pPr>
            <a:endParaRPr lang="en-US" i="1" dirty="0" smtClean="0">
              <a:solidFill>
                <a:srgbClr val="0000CC"/>
              </a:solidFill>
            </a:endParaRPr>
          </a:p>
          <a:p>
            <a:pPr>
              <a:buFontTx/>
              <a:buNone/>
            </a:pPr>
            <a:endParaRPr lang="en-US" i="1" dirty="0" smtClean="0">
              <a:solidFill>
                <a:srgbClr val="0000CC"/>
              </a:solidFill>
            </a:endParaRPr>
          </a:p>
          <a:p>
            <a:pPr>
              <a:buFontTx/>
              <a:buNone/>
            </a:pPr>
            <a:endParaRPr lang="en-US" sz="2800" i="1" dirty="0" smtClean="0">
              <a:solidFill>
                <a:srgbClr val="0000CC"/>
              </a:solidFill>
            </a:endParaRPr>
          </a:p>
          <a:p>
            <a:pPr>
              <a:buFontTx/>
              <a:buNone/>
            </a:pPr>
            <a:endParaRPr lang="en-US" sz="2800" i="1" dirty="0" smtClean="0">
              <a:solidFill>
                <a:srgbClr val="0000CC"/>
              </a:solidFill>
            </a:endParaRPr>
          </a:p>
          <a:p>
            <a:r>
              <a:rPr lang="en-US" altLang="zh-CN" dirty="0" smtClean="0">
                <a:solidFill>
                  <a:srgbClr val="0000CC"/>
                </a:solidFill>
              </a:rPr>
              <a:t>The learning task is to find a configuration for all </a:t>
            </a:r>
            <a:r>
              <a:rPr lang="en-US" altLang="zh-CN" dirty="0" smtClean="0">
                <a:solidFill>
                  <a:srgbClr val="FF0000"/>
                </a:solidFill>
              </a:rPr>
              <a:t>{</a:t>
            </a:r>
            <a:r>
              <a:rPr lang="en-US" altLang="zh-CN" dirty="0" err="1" smtClean="0">
                <a:solidFill>
                  <a:srgbClr val="FF0000"/>
                </a:solidFill>
              </a:rPr>
              <a:t>y</a:t>
            </a:r>
            <a:r>
              <a:rPr lang="en-US" altLang="zh-CN" baseline="-25000" dirty="0" err="1" smtClean="0">
                <a:solidFill>
                  <a:srgbClr val="FF0000"/>
                </a:solidFill>
              </a:rPr>
              <a:t>i</a:t>
            </a:r>
            <a:r>
              <a:rPr lang="en-US" altLang="zh-CN" dirty="0" smtClean="0">
                <a:solidFill>
                  <a:srgbClr val="FF0000"/>
                </a:solidFill>
              </a:rPr>
              <a:t>} </a:t>
            </a:r>
            <a:r>
              <a:rPr lang="en-US" altLang="zh-CN" dirty="0" smtClean="0">
                <a:solidFill>
                  <a:srgbClr val="0000CC"/>
                </a:solidFill>
              </a:rPr>
              <a:t>to maximize the joint probability.</a:t>
            </a:r>
          </a:p>
        </p:txBody>
      </p:sp>
      <p:sp>
        <p:nvSpPr>
          <p:cNvPr id="14341" name="Title 7"/>
          <p:cNvSpPr>
            <a:spLocks noGrp="1"/>
          </p:cNvSpPr>
          <p:nvPr>
            <p:ph type="title"/>
          </p:nvPr>
        </p:nvSpPr>
        <p:spPr>
          <a:xfrm>
            <a:off x="498415" y="69804"/>
            <a:ext cx="8915400" cy="1143000"/>
          </a:xfrm>
        </p:spPr>
        <p:txBody>
          <a:bodyPr/>
          <a:lstStyle/>
          <a:p>
            <a:r>
              <a:rPr lang="en-US" altLang="zh-CN" dirty="0" smtClean="0"/>
              <a:t>Topical Factor Graph (TFG)</a:t>
            </a:r>
            <a:endParaRPr lang="en-US" sz="3200" dirty="0" smtClean="0"/>
          </a:p>
        </p:txBody>
      </p:sp>
      <p:pic>
        <p:nvPicPr>
          <p:cNvPr id="111619" name="Picture 3"/>
          <p:cNvPicPr>
            <a:picLocks noChangeAspect="1" noChangeArrowheads="1"/>
          </p:cNvPicPr>
          <p:nvPr/>
        </p:nvPicPr>
        <p:blipFill>
          <a:blip r:embed="rId4" cstate="print">
            <a:duotone>
              <a:prstClr val="black"/>
              <a:schemeClr val="accent2">
                <a:tint val="45000"/>
                <a:satMod val="400000"/>
              </a:schemeClr>
            </a:duotone>
            <a:lum bright="6000" contrast="6000"/>
          </a:blip>
          <a:srcRect/>
          <a:stretch>
            <a:fillRect/>
          </a:stretch>
        </p:blipFill>
        <p:spPr bwMode="auto">
          <a:xfrm>
            <a:off x="1265192" y="2202030"/>
            <a:ext cx="5549976" cy="2103307"/>
          </a:xfrm>
          <a:prstGeom prst="rect">
            <a:avLst/>
          </a:prstGeom>
          <a:solidFill>
            <a:srgbClr val="FFFFCC"/>
          </a:solidFill>
          <a:ln w="9525">
            <a:noFill/>
            <a:miter lim="800000"/>
            <a:headEnd/>
            <a:tailEnd/>
          </a:ln>
          <a:effectLst/>
        </p:spPr>
      </p:pic>
      <p:sp>
        <p:nvSpPr>
          <p:cNvPr id="5" name="Rectangle 4"/>
          <p:cNvSpPr/>
          <p:nvPr/>
        </p:nvSpPr>
        <p:spPr>
          <a:xfrm>
            <a:off x="388887" y="1530324"/>
            <a:ext cx="3979919" cy="58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0000CC"/>
                </a:solidFill>
              </a:rPr>
              <a:t>Objective function:</a:t>
            </a:r>
            <a:endParaRPr lang="en-US" sz="3200" dirty="0">
              <a:solidFill>
                <a:srgbClr val="0000CC"/>
              </a:solidFill>
            </a:endParaRPr>
          </a:p>
        </p:txBody>
      </p:sp>
      <p:sp>
        <p:nvSpPr>
          <p:cNvPr id="6" name="Rectangle 5"/>
          <p:cNvSpPr/>
          <p:nvPr/>
        </p:nvSpPr>
        <p:spPr>
          <a:xfrm>
            <a:off x="7326350" y="2676674"/>
            <a:ext cx="2178012" cy="58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rgbClr val="FF0000"/>
                </a:solidFill>
              </a:rPr>
              <a:t>1. Feature Functions</a:t>
            </a:r>
            <a:endParaRPr lang="en-US" dirty="0">
              <a:solidFill>
                <a:srgbClr val="FF0000"/>
              </a:solidFill>
            </a:endParaRPr>
          </a:p>
        </p:txBody>
      </p:sp>
      <p:sp>
        <p:nvSpPr>
          <p:cNvPr id="7" name="Rectangle 6"/>
          <p:cNvSpPr/>
          <p:nvPr/>
        </p:nvSpPr>
        <p:spPr>
          <a:xfrm>
            <a:off x="4113210" y="2384570"/>
            <a:ext cx="2665450" cy="584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Rectangle 7"/>
          <p:cNvSpPr/>
          <p:nvPr/>
        </p:nvSpPr>
        <p:spPr>
          <a:xfrm>
            <a:off x="5099053" y="3443447"/>
            <a:ext cx="1606574" cy="584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p:cNvSpPr/>
          <p:nvPr/>
        </p:nvSpPr>
        <p:spPr>
          <a:xfrm>
            <a:off x="2324072" y="3406934"/>
            <a:ext cx="1606574" cy="584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1" name="Straight Arrow Connector 10"/>
          <p:cNvCxnSpPr>
            <a:stCxn id="6" idx="1"/>
            <a:endCxn id="7" idx="3"/>
          </p:cNvCxnSpPr>
          <p:nvPr/>
        </p:nvCxnSpPr>
        <p:spPr>
          <a:xfrm rot="10800000">
            <a:off x="6778666" y="2676674"/>
            <a:ext cx="547695" cy="292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1"/>
            <a:endCxn id="8" idx="3"/>
          </p:cNvCxnSpPr>
          <p:nvPr/>
        </p:nvCxnSpPr>
        <p:spPr>
          <a:xfrm rot="10800000" flipV="1">
            <a:off x="6705626" y="2968801"/>
            <a:ext cx="620720" cy="76677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a:endCxn id="9" idx="3"/>
          </p:cNvCxnSpPr>
          <p:nvPr/>
        </p:nvCxnSpPr>
        <p:spPr>
          <a:xfrm rot="10800000" flipV="1">
            <a:off x="3930652" y="2968778"/>
            <a:ext cx="3395709" cy="7302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750885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标题 1"/>
          <p:cNvSpPr>
            <a:spLocks noGrp="1"/>
          </p:cNvSpPr>
          <p:nvPr>
            <p:ph type="title"/>
          </p:nvPr>
        </p:nvSpPr>
        <p:spPr/>
        <p:txBody>
          <a:bodyPr/>
          <a:lstStyle/>
          <a:p>
            <a:r>
              <a:rPr lang="en-US" altLang="zh-CN" dirty="0" smtClean="0">
                <a:ea typeface="幼圆" charset="0"/>
              </a:rPr>
              <a:t>Probabilistic </a:t>
            </a:r>
            <a:r>
              <a:rPr lang="en-US" altLang="zh-CN" dirty="0">
                <a:ea typeface="幼圆" charset="0"/>
              </a:rPr>
              <a:t>Generative Model</a:t>
            </a:r>
            <a:endParaRPr lang="zh-CN" altLang="en-US" dirty="0">
              <a:ea typeface="幼圆" charset="0"/>
            </a:endParaRPr>
          </a:p>
        </p:txBody>
      </p:sp>
      <p:sp>
        <p:nvSpPr>
          <p:cNvPr id="1031" name="Rectangle 4"/>
          <p:cNvSpPr>
            <a:spLocks noChangeArrowheads="1"/>
          </p:cNvSpPr>
          <p:nvPr/>
        </p:nvSpPr>
        <p:spPr bwMode="auto">
          <a:xfrm>
            <a:off x="3200533" y="1219200"/>
            <a:ext cx="3276203" cy="4392612"/>
          </a:xfrm>
          <a:prstGeom prst="rect">
            <a:avLst/>
          </a:prstGeom>
          <a:solidFill>
            <a:schemeClr val="accent1">
              <a:alpha val="0"/>
            </a:schemeClr>
          </a:solidFill>
          <a:ln w="41275">
            <a:solidFill>
              <a:srgbClr val="3333CC"/>
            </a:solidFill>
            <a:prstDash val="sysDot"/>
            <a:miter lim="800000"/>
            <a:headEnd/>
            <a:tailEnd/>
          </a:ln>
        </p:spPr>
        <p:txBody>
          <a:bodyPr wrap="none" anchor="ctr"/>
          <a:lstStyle/>
          <a:p>
            <a:pPr algn="ctr"/>
            <a:endParaRPr lang="zh-CN" altLang="en-US" sz="2000" b="1"/>
          </a:p>
        </p:txBody>
      </p:sp>
      <p:sp>
        <p:nvSpPr>
          <p:cNvPr id="64" name="Oval 5"/>
          <p:cNvSpPr>
            <a:spLocks noChangeArrowheads="1"/>
          </p:cNvSpPr>
          <p:nvPr/>
        </p:nvSpPr>
        <p:spPr bwMode="auto">
          <a:xfrm>
            <a:off x="4058709" y="2011362"/>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x</a:t>
            </a:r>
          </a:p>
        </p:txBody>
      </p:sp>
      <p:sp>
        <p:nvSpPr>
          <p:cNvPr id="65" name="Oval 6"/>
          <p:cNvSpPr>
            <a:spLocks noChangeArrowheads="1"/>
          </p:cNvSpPr>
          <p:nvPr/>
        </p:nvSpPr>
        <p:spPr bwMode="auto">
          <a:xfrm>
            <a:off x="5618560" y="1866900"/>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x</a:t>
            </a:r>
          </a:p>
        </p:txBody>
      </p:sp>
      <p:sp>
        <p:nvSpPr>
          <p:cNvPr id="66" name="Oval 7"/>
          <p:cNvSpPr>
            <a:spLocks noChangeArrowheads="1"/>
          </p:cNvSpPr>
          <p:nvPr/>
        </p:nvSpPr>
        <p:spPr bwMode="auto">
          <a:xfrm>
            <a:off x="4760384" y="2514600"/>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x</a:t>
            </a:r>
          </a:p>
        </p:txBody>
      </p:sp>
      <p:sp>
        <p:nvSpPr>
          <p:cNvPr id="67" name="Oval 8"/>
          <p:cNvSpPr>
            <a:spLocks noChangeArrowheads="1"/>
          </p:cNvSpPr>
          <p:nvPr/>
        </p:nvSpPr>
        <p:spPr bwMode="auto">
          <a:xfrm>
            <a:off x="3745706" y="3379787"/>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z</a:t>
            </a:r>
          </a:p>
        </p:txBody>
      </p:sp>
      <p:sp>
        <p:nvSpPr>
          <p:cNvPr id="68" name="Oval 9"/>
          <p:cNvSpPr>
            <a:spLocks noChangeArrowheads="1"/>
          </p:cNvSpPr>
          <p:nvPr/>
        </p:nvSpPr>
        <p:spPr bwMode="auto">
          <a:xfrm>
            <a:off x="3745706" y="4171950"/>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w</a:t>
            </a:r>
          </a:p>
        </p:txBody>
      </p:sp>
      <p:sp>
        <p:nvSpPr>
          <p:cNvPr id="69" name="Rectangle 12"/>
          <p:cNvSpPr>
            <a:spLocks noChangeArrowheads="1"/>
          </p:cNvSpPr>
          <p:nvPr/>
        </p:nvSpPr>
        <p:spPr bwMode="auto">
          <a:xfrm>
            <a:off x="3589206" y="3235325"/>
            <a:ext cx="779065" cy="1511300"/>
          </a:xfrm>
          <a:prstGeom prst="rect">
            <a:avLst/>
          </a:prstGeom>
          <a:solidFill>
            <a:schemeClr val="accent1">
              <a:alpha val="0"/>
            </a:schemeClr>
          </a:solidFill>
          <a:ln w="28575">
            <a:solidFill>
              <a:schemeClr val="tx1"/>
            </a:solidFill>
            <a:miter lim="800000"/>
            <a:headEnd/>
            <a:tailEnd/>
          </a:ln>
        </p:spPr>
        <p:txBody>
          <a:bodyPr wrap="none" anchor="ctr"/>
          <a:lstStyle/>
          <a:p>
            <a:pPr algn="ctr"/>
            <a:endParaRPr lang="zh-CN" altLang="en-US" sz="2000" b="1">
              <a:latin typeface="Times New Roman" charset="0"/>
            </a:endParaRPr>
          </a:p>
        </p:txBody>
      </p:sp>
      <p:grpSp>
        <p:nvGrpSpPr>
          <p:cNvPr id="2" name="Group 44"/>
          <p:cNvGrpSpPr>
            <a:grpSpLocks/>
          </p:cNvGrpSpPr>
          <p:nvPr/>
        </p:nvGrpSpPr>
        <p:grpSpPr bwMode="auto">
          <a:xfrm>
            <a:off x="6554127" y="2874963"/>
            <a:ext cx="390392" cy="360363"/>
            <a:chOff x="2880" y="2115"/>
            <a:chExt cx="272" cy="272"/>
          </a:xfrm>
        </p:grpSpPr>
        <p:sp>
          <p:nvSpPr>
            <p:cNvPr id="1090" name="Oval 10"/>
            <p:cNvSpPr>
              <a:spLocks noChangeArrowheads="1"/>
            </p:cNvSpPr>
            <p:nvPr/>
          </p:nvSpPr>
          <p:spPr bwMode="auto">
            <a:xfrm>
              <a:off x="2880" y="2115"/>
              <a:ext cx="272" cy="272"/>
            </a:xfrm>
            <a:prstGeom prst="ellipse">
              <a:avLst/>
            </a:prstGeom>
            <a:solidFill>
              <a:schemeClr val="accent1">
                <a:alpha val="0"/>
              </a:schemeClr>
            </a:solidFill>
            <a:ln w="28575">
              <a:solidFill>
                <a:schemeClr val="tx1"/>
              </a:solidFill>
              <a:round/>
              <a:headEnd/>
              <a:tailEnd/>
            </a:ln>
          </p:spPr>
          <p:txBody>
            <a:bodyPr wrap="none" anchor="ctr"/>
            <a:lstStyle/>
            <a:p>
              <a:endParaRPr lang="zh-CN" altLang="en-US" sz="2000" b="1"/>
            </a:p>
          </p:txBody>
        </p:sp>
        <p:graphicFrame>
          <p:nvGraphicFramePr>
            <p:cNvPr id="1027" name="Object 26"/>
            <p:cNvGraphicFramePr>
              <a:graphicFrameLocks noChangeAspect="1"/>
            </p:cNvGraphicFramePr>
            <p:nvPr/>
          </p:nvGraphicFramePr>
          <p:xfrm>
            <a:off x="2925" y="2160"/>
            <a:ext cx="200" cy="186"/>
          </p:xfrm>
          <a:graphic>
            <a:graphicData uri="http://schemas.openxmlformats.org/presentationml/2006/ole">
              <mc:AlternateContent xmlns:mc="http://schemas.openxmlformats.org/markup-compatibility/2006">
                <mc:Choice xmlns:v="urn:schemas-microsoft-com:vml" Requires="v">
                  <p:oleObj spid="_x0000_s1223" name="Equation" r:id="rId4" imgW="177480" imgH="164880" progId="Equation.DSMT4">
                    <p:embed/>
                  </p:oleObj>
                </mc:Choice>
                <mc:Fallback>
                  <p:oleObj name="Equation" r:id="rId4" imgW="177480" imgH="164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2160"/>
                          <a:ext cx="200"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73" name="Oval 29"/>
          <p:cNvSpPr>
            <a:spLocks noChangeArrowheads="1"/>
          </p:cNvSpPr>
          <p:nvPr/>
        </p:nvSpPr>
        <p:spPr bwMode="auto">
          <a:xfrm>
            <a:off x="4760384" y="3668712"/>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z</a:t>
            </a:r>
          </a:p>
        </p:txBody>
      </p:sp>
      <p:sp>
        <p:nvSpPr>
          <p:cNvPr id="74" name="Oval 30"/>
          <p:cNvSpPr>
            <a:spLocks noChangeArrowheads="1"/>
          </p:cNvSpPr>
          <p:nvPr/>
        </p:nvSpPr>
        <p:spPr bwMode="auto">
          <a:xfrm>
            <a:off x="4760384" y="4460875"/>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w</a:t>
            </a:r>
          </a:p>
        </p:txBody>
      </p:sp>
      <p:sp>
        <p:nvSpPr>
          <p:cNvPr id="75" name="Rectangle 31"/>
          <p:cNvSpPr>
            <a:spLocks noChangeArrowheads="1"/>
          </p:cNvSpPr>
          <p:nvPr/>
        </p:nvSpPr>
        <p:spPr bwMode="auto">
          <a:xfrm>
            <a:off x="4603883" y="3522662"/>
            <a:ext cx="779065" cy="1511300"/>
          </a:xfrm>
          <a:prstGeom prst="rect">
            <a:avLst/>
          </a:prstGeom>
          <a:solidFill>
            <a:schemeClr val="accent1">
              <a:alpha val="0"/>
            </a:schemeClr>
          </a:solidFill>
          <a:ln w="28575">
            <a:solidFill>
              <a:schemeClr val="tx1"/>
            </a:solidFill>
            <a:miter lim="800000"/>
            <a:headEnd/>
            <a:tailEnd/>
          </a:ln>
        </p:spPr>
        <p:txBody>
          <a:bodyPr wrap="none" anchor="ctr"/>
          <a:lstStyle/>
          <a:p>
            <a:pPr algn="ctr"/>
            <a:endParaRPr lang="zh-CN" altLang="en-US" sz="2000" b="1">
              <a:latin typeface="Times New Roman" charset="0"/>
            </a:endParaRPr>
          </a:p>
        </p:txBody>
      </p:sp>
      <p:sp>
        <p:nvSpPr>
          <p:cNvPr id="76" name="Oval 32"/>
          <p:cNvSpPr>
            <a:spLocks noChangeArrowheads="1"/>
          </p:cNvSpPr>
          <p:nvPr/>
        </p:nvSpPr>
        <p:spPr bwMode="auto">
          <a:xfrm>
            <a:off x="5775061" y="3595687"/>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z</a:t>
            </a:r>
          </a:p>
        </p:txBody>
      </p:sp>
      <p:sp>
        <p:nvSpPr>
          <p:cNvPr id="77" name="Oval 33"/>
          <p:cNvSpPr>
            <a:spLocks noChangeArrowheads="1"/>
          </p:cNvSpPr>
          <p:nvPr/>
        </p:nvSpPr>
        <p:spPr bwMode="auto">
          <a:xfrm>
            <a:off x="5775061" y="4387850"/>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w</a:t>
            </a:r>
          </a:p>
        </p:txBody>
      </p:sp>
      <p:sp>
        <p:nvSpPr>
          <p:cNvPr id="78" name="Rectangle 34"/>
          <p:cNvSpPr>
            <a:spLocks noChangeArrowheads="1"/>
          </p:cNvSpPr>
          <p:nvPr/>
        </p:nvSpPr>
        <p:spPr bwMode="auto">
          <a:xfrm>
            <a:off x="5618561" y="3451225"/>
            <a:ext cx="779065" cy="1511300"/>
          </a:xfrm>
          <a:prstGeom prst="rect">
            <a:avLst/>
          </a:prstGeom>
          <a:solidFill>
            <a:schemeClr val="accent1">
              <a:alpha val="0"/>
            </a:schemeClr>
          </a:solidFill>
          <a:ln w="28575">
            <a:solidFill>
              <a:schemeClr val="tx1"/>
            </a:solidFill>
            <a:miter lim="800000"/>
            <a:headEnd/>
            <a:tailEnd/>
          </a:ln>
        </p:spPr>
        <p:txBody>
          <a:bodyPr wrap="none" anchor="ctr"/>
          <a:lstStyle/>
          <a:p>
            <a:pPr algn="ctr"/>
            <a:endParaRPr lang="zh-CN" altLang="en-US" sz="2000" b="1">
              <a:latin typeface="Times New Roman" charset="0"/>
            </a:endParaRPr>
          </a:p>
        </p:txBody>
      </p:sp>
      <p:sp>
        <p:nvSpPr>
          <p:cNvPr id="79" name="Oval 35"/>
          <p:cNvSpPr>
            <a:spLocks noChangeArrowheads="1"/>
          </p:cNvSpPr>
          <p:nvPr/>
        </p:nvSpPr>
        <p:spPr bwMode="auto">
          <a:xfrm>
            <a:off x="3824817" y="1579563"/>
            <a:ext cx="2495418" cy="1439863"/>
          </a:xfrm>
          <a:prstGeom prst="ellipse">
            <a:avLst/>
          </a:prstGeom>
          <a:solidFill>
            <a:schemeClr val="accent1">
              <a:alpha val="0"/>
            </a:schemeClr>
          </a:solidFill>
          <a:ln w="28575">
            <a:solidFill>
              <a:schemeClr val="tx1"/>
            </a:solidFill>
            <a:round/>
            <a:headEnd/>
            <a:tailEnd/>
          </a:ln>
        </p:spPr>
        <p:txBody>
          <a:bodyPr wrap="none" anchor="ctr"/>
          <a:lstStyle/>
          <a:p>
            <a:endParaRPr lang="zh-CN" altLang="en-US" sz="2000" b="1"/>
          </a:p>
        </p:txBody>
      </p:sp>
      <p:sp>
        <p:nvSpPr>
          <p:cNvPr id="80" name="Line 37"/>
          <p:cNvSpPr>
            <a:spLocks noChangeShapeType="1"/>
          </p:cNvSpPr>
          <p:nvPr/>
        </p:nvSpPr>
        <p:spPr bwMode="auto">
          <a:xfrm flipH="1">
            <a:off x="3979598" y="2443163"/>
            <a:ext cx="233892" cy="936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1" name="Line 38"/>
          <p:cNvSpPr>
            <a:spLocks noChangeShapeType="1"/>
          </p:cNvSpPr>
          <p:nvPr/>
        </p:nvSpPr>
        <p:spPr bwMode="auto">
          <a:xfrm>
            <a:off x="3979598" y="3811588"/>
            <a:ext cx="0" cy="3603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 name="Line 39"/>
          <p:cNvSpPr>
            <a:spLocks noChangeShapeType="1"/>
          </p:cNvSpPr>
          <p:nvPr/>
        </p:nvSpPr>
        <p:spPr bwMode="auto">
          <a:xfrm>
            <a:off x="4994275" y="2947987"/>
            <a:ext cx="0" cy="7191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 name="Line 40"/>
          <p:cNvSpPr>
            <a:spLocks noChangeShapeType="1"/>
          </p:cNvSpPr>
          <p:nvPr/>
        </p:nvSpPr>
        <p:spPr bwMode="auto">
          <a:xfrm>
            <a:off x="4994275" y="4098925"/>
            <a:ext cx="0" cy="360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4" name="Line 41"/>
          <p:cNvSpPr>
            <a:spLocks noChangeShapeType="1"/>
          </p:cNvSpPr>
          <p:nvPr/>
        </p:nvSpPr>
        <p:spPr bwMode="auto">
          <a:xfrm>
            <a:off x="5852451" y="2298701"/>
            <a:ext cx="156501" cy="12969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5" name="Line 43"/>
          <p:cNvSpPr>
            <a:spLocks noChangeShapeType="1"/>
          </p:cNvSpPr>
          <p:nvPr/>
        </p:nvSpPr>
        <p:spPr bwMode="auto">
          <a:xfrm>
            <a:off x="6008952" y="4027488"/>
            <a:ext cx="0" cy="3603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 name="Line 45"/>
          <p:cNvSpPr>
            <a:spLocks noChangeShapeType="1"/>
          </p:cNvSpPr>
          <p:nvPr/>
        </p:nvSpPr>
        <p:spPr bwMode="auto">
          <a:xfrm flipH="1">
            <a:off x="4136100" y="3090863"/>
            <a:ext cx="2340636" cy="2889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 name="Line 46"/>
          <p:cNvSpPr>
            <a:spLocks noChangeShapeType="1"/>
          </p:cNvSpPr>
          <p:nvPr/>
        </p:nvSpPr>
        <p:spPr bwMode="auto">
          <a:xfrm flipH="1">
            <a:off x="5150777" y="3090863"/>
            <a:ext cx="1325959" cy="5762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8" name="Line 47"/>
          <p:cNvSpPr>
            <a:spLocks noChangeShapeType="1"/>
          </p:cNvSpPr>
          <p:nvPr/>
        </p:nvSpPr>
        <p:spPr bwMode="auto">
          <a:xfrm flipH="1">
            <a:off x="6163734" y="3090863"/>
            <a:ext cx="313002" cy="5048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 name="Group 50"/>
          <p:cNvGrpSpPr>
            <a:grpSpLocks/>
          </p:cNvGrpSpPr>
          <p:nvPr/>
        </p:nvGrpSpPr>
        <p:grpSpPr bwMode="auto">
          <a:xfrm>
            <a:off x="4447382" y="5756275"/>
            <a:ext cx="390393" cy="431800"/>
            <a:chOff x="1292" y="3748"/>
            <a:chExt cx="272" cy="272"/>
          </a:xfrm>
        </p:grpSpPr>
        <p:sp>
          <p:nvSpPr>
            <p:cNvPr id="1089" name="Oval 11"/>
            <p:cNvSpPr>
              <a:spLocks noChangeArrowheads="1"/>
            </p:cNvSpPr>
            <p:nvPr/>
          </p:nvSpPr>
          <p:spPr bwMode="auto">
            <a:xfrm>
              <a:off x="1292" y="3748"/>
              <a:ext cx="272" cy="272"/>
            </a:xfrm>
            <a:prstGeom prst="ellipse">
              <a:avLst/>
            </a:prstGeom>
            <a:solidFill>
              <a:schemeClr val="accent1">
                <a:alpha val="0"/>
              </a:schemeClr>
            </a:solidFill>
            <a:ln w="9525">
              <a:solidFill>
                <a:schemeClr val="tx1"/>
              </a:solidFill>
              <a:round/>
              <a:headEnd/>
              <a:tailEnd/>
            </a:ln>
          </p:spPr>
          <p:txBody>
            <a:bodyPr wrap="none" anchor="ctr"/>
            <a:lstStyle/>
            <a:p>
              <a:endParaRPr lang="zh-CN" altLang="en-US" sz="2000" b="1"/>
            </a:p>
          </p:txBody>
        </p:sp>
        <p:graphicFrame>
          <p:nvGraphicFramePr>
            <p:cNvPr id="1026" name="Object 48"/>
            <p:cNvGraphicFramePr>
              <a:graphicFrameLocks noChangeAspect="1"/>
            </p:cNvGraphicFramePr>
            <p:nvPr/>
          </p:nvGraphicFramePr>
          <p:xfrm>
            <a:off x="1338" y="3793"/>
            <a:ext cx="142" cy="227"/>
          </p:xfrm>
          <a:graphic>
            <a:graphicData uri="http://schemas.openxmlformats.org/presentationml/2006/ole">
              <mc:AlternateContent xmlns:mc="http://schemas.openxmlformats.org/markup-compatibility/2006">
                <mc:Choice xmlns:v="urn:schemas-microsoft-com:vml" Requires="v">
                  <p:oleObj spid="_x0000_s1224" name="Equation" r:id="rId6" imgW="126720" imgH="203040" progId="Equation.DSMT4">
                    <p:embed/>
                  </p:oleObj>
                </mc:Choice>
                <mc:Fallback>
                  <p:oleObj name="Equation" r:id="rId6" imgW="126720" imgH="203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8" y="3793"/>
                          <a:ext cx="142"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92" name="Line 51"/>
          <p:cNvSpPr>
            <a:spLocks noChangeShapeType="1"/>
          </p:cNvSpPr>
          <p:nvPr/>
        </p:nvSpPr>
        <p:spPr bwMode="auto">
          <a:xfrm flipH="1" flipV="1">
            <a:off x="3979598" y="4603751"/>
            <a:ext cx="624285" cy="11525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 name="Line 52"/>
          <p:cNvSpPr>
            <a:spLocks noChangeShapeType="1"/>
          </p:cNvSpPr>
          <p:nvPr/>
        </p:nvSpPr>
        <p:spPr bwMode="auto">
          <a:xfrm flipV="1">
            <a:off x="4603883" y="4892675"/>
            <a:ext cx="390392" cy="863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 name="Line 53"/>
          <p:cNvSpPr>
            <a:spLocks noChangeShapeType="1"/>
          </p:cNvSpPr>
          <p:nvPr/>
        </p:nvSpPr>
        <p:spPr bwMode="auto">
          <a:xfrm flipV="1">
            <a:off x="4682993" y="4748213"/>
            <a:ext cx="1169458" cy="10080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 name="Oval 54"/>
          <p:cNvSpPr>
            <a:spLocks noChangeArrowheads="1"/>
          </p:cNvSpPr>
          <p:nvPr/>
        </p:nvSpPr>
        <p:spPr bwMode="auto">
          <a:xfrm>
            <a:off x="8113977" y="1795462"/>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x</a:t>
            </a:r>
          </a:p>
        </p:txBody>
      </p:sp>
      <p:sp>
        <p:nvSpPr>
          <p:cNvPr id="96" name="Oval 55"/>
          <p:cNvSpPr>
            <a:spLocks noChangeArrowheads="1"/>
          </p:cNvSpPr>
          <p:nvPr/>
        </p:nvSpPr>
        <p:spPr bwMode="auto">
          <a:xfrm>
            <a:off x="8738262" y="2803525"/>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s</a:t>
            </a:r>
          </a:p>
        </p:txBody>
      </p:sp>
      <p:sp>
        <p:nvSpPr>
          <p:cNvPr id="97" name="Oval 56"/>
          <p:cNvSpPr>
            <a:spLocks noChangeArrowheads="1"/>
          </p:cNvSpPr>
          <p:nvPr/>
        </p:nvSpPr>
        <p:spPr bwMode="auto">
          <a:xfrm>
            <a:off x="8193088" y="3595687"/>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z</a:t>
            </a:r>
          </a:p>
        </p:txBody>
      </p:sp>
      <p:sp>
        <p:nvSpPr>
          <p:cNvPr id="98" name="Oval 57"/>
          <p:cNvSpPr>
            <a:spLocks noChangeArrowheads="1"/>
          </p:cNvSpPr>
          <p:nvPr/>
        </p:nvSpPr>
        <p:spPr bwMode="auto">
          <a:xfrm>
            <a:off x="8193088" y="4459287"/>
            <a:ext cx="467783" cy="431800"/>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w</a:t>
            </a:r>
          </a:p>
        </p:txBody>
      </p:sp>
      <p:sp>
        <p:nvSpPr>
          <p:cNvPr id="99" name="Oval 58"/>
          <p:cNvSpPr>
            <a:spLocks noChangeArrowheads="1"/>
          </p:cNvSpPr>
          <p:nvPr/>
        </p:nvSpPr>
        <p:spPr bwMode="auto">
          <a:xfrm>
            <a:off x="7568804" y="2947987"/>
            <a:ext cx="467783" cy="433388"/>
          </a:xfrm>
          <a:prstGeom prst="ellipse">
            <a:avLst/>
          </a:prstGeom>
          <a:solidFill>
            <a:schemeClr val="accent1">
              <a:alpha val="0"/>
            </a:schemeClr>
          </a:solidFill>
          <a:ln w="28575">
            <a:solidFill>
              <a:schemeClr val="tx1"/>
            </a:solidFill>
            <a:round/>
            <a:headEnd/>
            <a:tailEnd/>
          </a:ln>
        </p:spPr>
        <p:txBody>
          <a:bodyPr wrap="none" anchor="ctr"/>
          <a:lstStyle/>
          <a:p>
            <a:pPr algn="ctr"/>
            <a:r>
              <a:rPr lang="en-US" altLang="zh-CN" sz="2000" b="1">
                <a:latin typeface="Times New Roman" charset="0"/>
              </a:rPr>
              <a:t>y</a:t>
            </a:r>
          </a:p>
        </p:txBody>
      </p:sp>
      <p:sp>
        <p:nvSpPr>
          <p:cNvPr id="100" name="Line 59"/>
          <p:cNvSpPr>
            <a:spLocks noChangeShapeType="1"/>
          </p:cNvSpPr>
          <p:nvPr/>
        </p:nvSpPr>
        <p:spPr bwMode="auto">
          <a:xfrm>
            <a:off x="8347870" y="2227263"/>
            <a:ext cx="79110" cy="1368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 name="Line 60"/>
          <p:cNvSpPr>
            <a:spLocks noChangeShapeType="1"/>
          </p:cNvSpPr>
          <p:nvPr/>
        </p:nvSpPr>
        <p:spPr bwMode="auto">
          <a:xfrm flipH="1">
            <a:off x="8504371" y="3235325"/>
            <a:ext cx="313002" cy="360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 name="Line 61"/>
          <p:cNvSpPr>
            <a:spLocks noChangeShapeType="1"/>
          </p:cNvSpPr>
          <p:nvPr/>
        </p:nvSpPr>
        <p:spPr bwMode="auto">
          <a:xfrm>
            <a:off x="8426979" y="4027487"/>
            <a:ext cx="0"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 name="Line 62"/>
          <p:cNvSpPr>
            <a:spLocks noChangeShapeType="1"/>
          </p:cNvSpPr>
          <p:nvPr/>
        </p:nvSpPr>
        <p:spPr bwMode="auto">
          <a:xfrm>
            <a:off x="6320235" y="2371725"/>
            <a:ext cx="1325959" cy="647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 name="Line 64"/>
          <p:cNvSpPr>
            <a:spLocks noChangeShapeType="1"/>
          </p:cNvSpPr>
          <p:nvPr/>
        </p:nvSpPr>
        <p:spPr bwMode="auto">
          <a:xfrm>
            <a:off x="8036587" y="3235325"/>
            <a:ext cx="311282" cy="360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 name="Rectangle 65"/>
          <p:cNvSpPr>
            <a:spLocks noChangeArrowheads="1"/>
          </p:cNvSpPr>
          <p:nvPr/>
        </p:nvSpPr>
        <p:spPr bwMode="auto">
          <a:xfrm>
            <a:off x="7412302" y="2732087"/>
            <a:ext cx="1872854" cy="2376488"/>
          </a:xfrm>
          <a:prstGeom prst="rect">
            <a:avLst/>
          </a:prstGeom>
          <a:solidFill>
            <a:schemeClr val="accent1">
              <a:alpha val="0"/>
            </a:schemeClr>
          </a:solidFill>
          <a:ln w="28575">
            <a:solidFill>
              <a:schemeClr val="tx1"/>
            </a:solidFill>
            <a:miter lim="800000"/>
            <a:headEnd/>
            <a:tailEnd/>
          </a:ln>
        </p:spPr>
        <p:txBody>
          <a:bodyPr wrap="none" anchor="ctr"/>
          <a:lstStyle/>
          <a:p>
            <a:pPr algn="ctr"/>
            <a:endParaRPr lang="zh-CN" altLang="en-US" sz="2000" b="1">
              <a:latin typeface="Times New Roman" charset="0"/>
            </a:endParaRPr>
          </a:p>
        </p:txBody>
      </p:sp>
      <p:sp>
        <p:nvSpPr>
          <p:cNvPr id="106" name="Line 66"/>
          <p:cNvSpPr>
            <a:spLocks noChangeShapeType="1"/>
          </p:cNvSpPr>
          <p:nvPr/>
        </p:nvSpPr>
        <p:spPr bwMode="auto">
          <a:xfrm flipV="1">
            <a:off x="4837775" y="4819650"/>
            <a:ext cx="3355313" cy="10080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1" name="Rectangle 67"/>
          <p:cNvSpPr>
            <a:spLocks noChangeArrowheads="1"/>
          </p:cNvSpPr>
          <p:nvPr/>
        </p:nvSpPr>
        <p:spPr bwMode="auto">
          <a:xfrm>
            <a:off x="7101021" y="1219200"/>
            <a:ext cx="2418027" cy="4392612"/>
          </a:xfrm>
          <a:prstGeom prst="rect">
            <a:avLst/>
          </a:prstGeom>
          <a:solidFill>
            <a:schemeClr val="accent1">
              <a:alpha val="0"/>
            </a:schemeClr>
          </a:solidFill>
          <a:ln w="41275">
            <a:solidFill>
              <a:srgbClr val="800000"/>
            </a:solidFill>
            <a:prstDash val="sysDot"/>
            <a:miter lim="800000"/>
            <a:headEnd/>
            <a:tailEnd/>
          </a:ln>
        </p:spPr>
        <p:txBody>
          <a:bodyPr wrap="none" anchor="ctr"/>
          <a:lstStyle/>
          <a:p>
            <a:endParaRPr lang="zh-CN" altLang="en-US" sz="2000" b="1"/>
          </a:p>
        </p:txBody>
      </p:sp>
      <p:sp>
        <p:nvSpPr>
          <p:cNvPr id="108" name="Line 68"/>
          <p:cNvSpPr>
            <a:spLocks noChangeShapeType="1"/>
          </p:cNvSpPr>
          <p:nvPr/>
        </p:nvSpPr>
        <p:spPr bwMode="auto">
          <a:xfrm>
            <a:off x="6944519" y="3163888"/>
            <a:ext cx="1248569" cy="5762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3" name="Text Box 70"/>
          <p:cNvSpPr txBox="1">
            <a:spLocks noChangeArrowheads="1"/>
          </p:cNvSpPr>
          <p:nvPr/>
        </p:nvSpPr>
        <p:spPr bwMode="auto">
          <a:xfrm>
            <a:off x="3589206" y="1219200"/>
            <a:ext cx="291160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spcBef>
                <a:spcPct val="50000"/>
              </a:spcBef>
            </a:pPr>
            <a:r>
              <a:rPr lang="en-US" altLang="zh-CN" sz="2000" b="1"/>
              <a:t>Influencing users</a:t>
            </a:r>
          </a:p>
        </p:txBody>
      </p:sp>
      <p:sp>
        <p:nvSpPr>
          <p:cNvPr id="1074" name="Text Box 71"/>
          <p:cNvSpPr txBox="1">
            <a:spLocks noChangeArrowheads="1"/>
          </p:cNvSpPr>
          <p:nvPr/>
        </p:nvSpPr>
        <p:spPr bwMode="auto">
          <a:xfrm>
            <a:off x="7119937" y="1219200"/>
            <a:ext cx="265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spcBef>
                <a:spcPct val="50000"/>
              </a:spcBef>
            </a:pPr>
            <a:r>
              <a:rPr lang="en-US" altLang="zh-CN" sz="2000" b="1"/>
              <a:t>Influenced users</a:t>
            </a:r>
          </a:p>
        </p:txBody>
      </p:sp>
      <p:sp>
        <p:nvSpPr>
          <p:cNvPr id="111" name="TextBox 110"/>
          <p:cNvSpPr txBox="1">
            <a:spLocks noChangeArrowheads="1"/>
          </p:cNvSpPr>
          <p:nvPr/>
        </p:nvSpPr>
        <p:spPr bwMode="auto">
          <a:xfrm>
            <a:off x="851298" y="1876425"/>
            <a:ext cx="7745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sz="2000" b="1">
                <a:solidFill>
                  <a:srgbClr val="3333CC"/>
                </a:solidFill>
              </a:rPr>
              <a:t>User</a:t>
            </a:r>
          </a:p>
        </p:txBody>
      </p:sp>
      <p:sp>
        <p:nvSpPr>
          <p:cNvPr id="112" name="TextBox 111"/>
          <p:cNvSpPr txBox="1">
            <a:spLocks noChangeArrowheads="1"/>
          </p:cNvSpPr>
          <p:nvPr/>
        </p:nvSpPr>
        <p:spPr bwMode="auto">
          <a:xfrm>
            <a:off x="309563" y="3519487"/>
            <a:ext cx="1920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sz="2000" b="1">
                <a:solidFill>
                  <a:srgbClr val="3333CC"/>
                </a:solidFill>
              </a:rPr>
              <a:t>selected topic</a:t>
            </a:r>
          </a:p>
        </p:txBody>
      </p:sp>
      <p:sp>
        <p:nvSpPr>
          <p:cNvPr id="113" name="TextBox 112"/>
          <p:cNvSpPr txBox="1">
            <a:spLocks noChangeArrowheads="1"/>
          </p:cNvSpPr>
          <p:nvPr/>
        </p:nvSpPr>
        <p:spPr bwMode="auto">
          <a:xfrm>
            <a:off x="541735" y="4233862"/>
            <a:ext cx="1547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sz="2000" b="1">
                <a:solidFill>
                  <a:srgbClr val="3333CC"/>
                </a:solidFill>
              </a:rPr>
              <a:t>word</a:t>
            </a:r>
          </a:p>
        </p:txBody>
      </p:sp>
      <p:sp>
        <p:nvSpPr>
          <p:cNvPr id="114" name="TextBox 113"/>
          <p:cNvSpPr txBox="1">
            <a:spLocks noChangeArrowheads="1"/>
          </p:cNvSpPr>
          <p:nvPr/>
        </p:nvSpPr>
        <p:spPr bwMode="auto">
          <a:xfrm>
            <a:off x="309563" y="2590801"/>
            <a:ext cx="18034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sz="2000" b="1">
                <a:solidFill>
                  <a:srgbClr val="3333CC"/>
                </a:solidFill>
              </a:rPr>
              <a:t>user interest </a:t>
            </a:r>
          </a:p>
          <a:p>
            <a:pPr eaLnBrk="1" hangingPunct="1"/>
            <a:r>
              <a:rPr lang="en-US" altLang="zh-CN" sz="2000" b="1">
                <a:solidFill>
                  <a:srgbClr val="3333CC"/>
                </a:solidFill>
              </a:rPr>
              <a:t>distribution</a:t>
            </a:r>
            <a:endParaRPr lang="zh-CN" altLang="en-US" sz="2000" b="1">
              <a:solidFill>
                <a:srgbClr val="3333CC"/>
              </a:solidFill>
            </a:endParaRPr>
          </a:p>
        </p:txBody>
      </p:sp>
      <p:cxnSp>
        <p:nvCxnSpPr>
          <p:cNvPr id="115" name="直接连接符 114"/>
          <p:cNvCxnSpPr/>
          <p:nvPr/>
        </p:nvCxnSpPr>
        <p:spPr>
          <a:xfrm>
            <a:off x="1547813" y="2090738"/>
            <a:ext cx="2399110" cy="142875"/>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14" idx="3"/>
            <a:endCxn id="1090" idx="2"/>
          </p:cNvCxnSpPr>
          <p:nvPr/>
        </p:nvCxnSpPr>
        <p:spPr>
          <a:xfrm>
            <a:off x="2113011" y="2944744"/>
            <a:ext cx="4441116" cy="110401"/>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12" idx="3"/>
          </p:cNvCxnSpPr>
          <p:nvPr/>
        </p:nvCxnSpPr>
        <p:spPr>
          <a:xfrm flipV="1">
            <a:off x="2230482" y="3590926"/>
            <a:ext cx="1484268" cy="128616"/>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1470423" y="4376737"/>
            <a:ext cx="2244328" cy="71438"/>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a:spLocks noChangeArrowheads="1"/>
          </p:cNvSpPr>
          <p:nvPr/>
        </p:nvSpPr>
        <p:spPr bwMode="auto">
          <a:xfrm>
            <a:off x="8512969" y="2305051"/>
            <a:ext cx="69651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a:t>s=1</a:t>
            </a:r>
            <a:endParaRPr lang="zh-CN" altLang="en-US"/>
          </a:p>
        </p:txBody>
      </p:sp>
      <p:sp>
        <p:nvSpPr>
          <p:cNvPr id="62" name="TextBox 61"/>
          <p:cNvSpPr txBox="1">
            <a:spLocks noChangeArrowheads="1"/>
          </p:cNvSpPr>
          <p:nvPr/>
        </p:nvSpPr>
        <p:spPr bwMode="auto">
          <a:xfrm>
            <a:off x="6578204" y="2233612"/>
            <a:ext cx="619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a:t>s=0</a:t>
            </a:r>
            <a:endParaRPr lang="zh-CN" altLang="en-US"/>
          </a:p>
        </p:txBody>
      </p:sp>
      <p:sp>
        <p:nvSpPr>
          <p:cNvPr id="63" name="TextBox 62"/>
          <p:cNvSpPr txBox="1">
            <a:spLocks noChangeArrowheads="1"/>
          </p:cNvSpPr>
          <p:nvPr/>
        </p:nvSpPr>
        <p:spPr bwMode="auto">
          <a:xfrm>
            <a:off x="2940844" y="3233737"/>
            <a:ext cx="1547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a:solidFill>
                  <a:srgbClr val="C00000"/>
                </a:solidFill>
              </a:rPr>
              <a:t>politics</a:t>
            </a:r>
          </a:p>
        </p:txBody>
      </p:sp>
      <p:sp>
        <p:nvSpPr>
          <p:cNvPr id="70" name="TextBox 69"/>
          <p:cNvSpPr txBox="1">
            <a:spLocks noChangeArrowheads="1"/>
          </p:cNvSpPr>
          <p:nvPr/>
        </p:nvSpPr>
        <p:spPr bwMode="auto">
          <a:xfrm>
            <a:off x="6191250" y="3590926"/>
            <a:ext cx="1547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a:solidFill>
                  <a:srgbClr val="C00000"/>
                </a:solidFill>
              </a:rPr>
              <a:t>movie</a:t>
            </a:r>
          </a:p>
        </p:txBody>
      </p:sp>
      <p:sp>
        <p:nvSpPr>
          <p:cNvPr id="71" name="TextBox 70"/>
          <p:cNvSpPr txBox="1">
            <a:spLocks noChangeArrowheads="1"/>
          </p:cNvSpPr>
          <p:nvPr/>
        </p:nvSpPr>
        <p:spPr bwMode="auto">
          <a:xfrm>
            <a:off x="6191250" y="4448176"/>
            <a:ext cx="1547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a:solidFill>
                  <a:srgbClr val="C00000"/>
                </a:solidFill>
              </a:rPr>
              <a:t>avatar</a:t>
            </a:r>
          </a:p>
        </p:txBody>
      </p:sp>
      <p:sp>
        <p:nvSpPr>
          <p:cNvPr id="72" name="TextBox 71"/>
          <p:cNvSpPr txBox="1">
            <a:spLocks noChangeArrowheads="1"/>
          </p:cNvSpPr>
          <p:nvPr/>
        </p:nvSpPr>
        <p:spPr bwMode="auto">
          <a:xfrm>
            <a:off x="2940844" y="4376737"/>
            <a:ext cx="1547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charset="0"/>
                <a:ea typeface="宋体" charset="0"/>
                <a:cs typeface="宋体" charset="0"/>
              </a:defRPr>
            </a:lvl1pPr>
            <a:lvl2pPr marL="742950" indent="-285750" eaLnBrk="0" hangingPunct="0">
              <a:defRPr>
                <a:solidFill>
                  <a:schemeClr val="tx1"/>
                </a:solidFill>
                <a:latin typeface="Comic Sans MS" charset="0"/>
                <a:ea typeface="宋体" charset="0"/>
                <a:cs typeface="宋体" charset="0"/>
              </a:defRPr>
            </a:lvl2pPr>
            <a:lvl3pPr marL="1143000" indent="-228600" eaLnBrk="0" hangingPunct="0">
              <a:defRPr>
                <a:solidFill>
                  <a:schemeClr val="tx1"/>
                </a:solidFill>
                <a:latin typeface="Comic Sans MS" charset="0"/>
                <a:ea typeface="宋体" charset="0"/>
                <a:cs typeface="宋体" charset="0"/>
              </a:defRPr>
            </a:lvl3pPr>
            <a:lvl4pPr marL="1600200" indent="-228600" eaLnBrk="0" hangingPunct="0">
              <a:defRPr>
                <a:solidFill>
                  <a:schemeClr val="tx1"/>
                </a:solidFill>
                <a:latin typeface="Comic Sans MS" charset="0"/>
                <a:ea typeface="宋体" charset="0"/>
                <a:cs typeface="宋体" charset="0"/>
              </a:defRPr>
            </a:lvl4pPr>
            <a:lvl5pPr marL="2057400" indent="-228600" eaLnBrk="0" hangingPunct="0">
              <a:defRPr>
                <a:solidFill>
                  <a:schemeClr val="tx1"/>
                </a:solidFill>
                <a:latin typeface="Comic Sans MS" charset="0"/>
                <a:ea typeface="宋体" charset="0"/>
                <a:cs typeface="宋体" charset="0"/>
              </a:defRPr>
            </a:lvl5pPr>
            <a:lvl6pPr marL="2514600" indent="-228600" eaLnBrk="0" fontAlgn="base" hangingPunct="0">
              <a:spcBef>
                <a:spcPct val="0"/>
              </a:spcBef>
              <a:spcAft>
                <a:spcPct val="0"/>
              </a:spcAft>
              <a:defRPr>
                <a:solidFill>
                  <a:schemeClr val="tx1"/>
                </a:solidFill>
                <a:latin typeface="Comic Sans MS" charset="0"/>
                <a:ea typeface="宋体" charset="0"/>
                <a:cs typeface="宋体" charset="0"/>
              </a:defRPr>
            </a:lvl6pPr>
            <a:lvl7pPr marL="2971800" indent="-228600" eaLnBrk="0" fontAlgn="base" hangingPunct="0">
              <a:spcBef>
                <a:spcPct val="0"/>
              </a:spcBef>
              <a:spcAft>
                <a:spcPct val="0"/>
              </a:spcAft>
              <a:defRPr>
                <a:solidFill>
                  <a:schemeClr val="tx1"/>
                </a:solidFill>
                <a:latin typeface="Comic Sans MS" charset="0"/>
                <a:ea typeface="宋体" charset="0"/>
                <a:cs typeface="宋体" charset="0"/>
              </a:defRPr>
            </a:lvl7pPr>
            <a:lvl8pPr marL="3429000" indent="-228600" eaLnBrk="0" fontAlgn="base" hangingPunct="0">
              <a:spcBef>
                <a:spcPct val="0"/>
              </a:spcBef>
              <a:spcAft>
                <a:spcPct val="0"/>
              </a:spcAft>
              <a:defRPr>
                <a:solidFill>
                  <a:schemeClr val="tx1"/>
                </a:solidFill>
                <a:latin typeface="Comic Sans MS" charset="0"/>
                <a:ea typeface="宋体" charset="0"/>
                <a:cs typeface="宋体" charset="0"/>
              </a:defRPr>
            </a:lvl8pPr>
            <a:lvl9pPr marL="3886200" indent="-228600" eaLnBrk="0" fontAlgn="base" hangingPunct="0">
              <a:spcBef>
                <a:spcPct val="0"/>
              </a:spcBef>
              <a:spcAft>
                <a:spcPct val="0"/>
              </a:spcAft>
              <a:defRPr>
                <a:solidFill>
                  <a:schemeClr val="tx1"/>
                </a:solidFill>
                <a:latin typeface="Comic Sans MS" charset="0"/>
                <a:ea typeface="宋体" charset="0"/>
                <a:cs typeface="宋体" charset="0"/>
              </a:defRPr>
            </a:lvl9pPr>
          </a:lstStyle>
          <a:p>
            <a:pPr eaLnBrk="1" hangingPunct="1"/>
            <a:r>
              <a:rPr lang="en-US" altLang="zh-CN">
                <a:solidFill>
                  <a:srgbClr val="C00000"/>
                </a:solidFill>
              </a:rPr>
              <a:t>Obama</a:t>
            </a:r>
          </a:p>
        </p:txBody>
      </p:sp>
      <p:sp>
        <p:nvSpPr>
          <p:cNvPr id="89"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smtClean="0">
                <a:latin typeface="+mn-lt"/>
                <a:ea typeface="+mn-ea"/>
              </a:rPr>
              <a:t>[1] L. </a:t>
            </a:r>
            <a:r>
              <a:rPr lang="en-US" altLang="zh-CN" sz="1400" kern="0" dirty="0">
                <a:latin typeface="+mn-lt"/>
                <a:ea typeface="+mn-ea"/>
              </a:rPr>
              <a:t>Liu, </a:t>
            </a:r>
            <a:r>
              <a:rPr lang="en-US" altLang="zh-CN" sz="1400" kern="0" dirty="0" smtClean="0">
                <a:latin typeface="+mn-lt"/>
                <a:ea typeface="+mn-ea"/>
              </a:rPr>
              <a:t>J. </a:t>
            </a:r>
            <a:r>
              <a:rPr lang="en-US" altLang="zh-CN" sz="1400" kern="0" dirty="0">
                <a:latin typeface="+mn-lt"/>
                <a:ea typeface="+mn-ea"/>
              </a:rPr>
              <a:t>Tang, </a:t>
            </a:r>
            <a:r>
              <a:rPr lang="en-US" altLang="zh-CN" sz="1400" kern="0" dirty="0" smtClean="0">
                <a:latin typeface="+mn-lt"/>
                <a:ea typeface="+mn-ea"/>
              </a:rPr>
              <a:t>J. </a:t>
            </a:r>
            <a:r>
              <a:rPr lang="en-US" altLang="zh-CN" sz="1400" kern="0" dirty="0">
                <a:latin typeface="+mn-lt"/>
                <a:ea typeface="+mn-ea"/>
              </a:rPr>
              <a:t>Han, and </a:t>
            </a:r>
            <a:r>
              <a:rPr lang="en-US" altLang="zh-CN" sz="1400" kern="0" dirty="0" smtClean="0">
                <a:latin typeface="+mn-lt"/>
                <a:ea typeface="+mn-ea"/>
              </a:rPr>
              <a:t>S. </a:t>
            </a:r>
            <a:r>
              <a:rPr lang="en-US" altLang="zh-CN" sz="1400" kern="0" dirty="0">
                <a:latin typeface="+mn-lt"/>
                <a:ea typeface="+mn-ea"/>
              </a:rPr>
              <a:t>Yang. Learning Influence from Heterogeneous Social Networks. In </a:t>
            </a:r>
            <a:r>
              <a:rPr lang="en-US" altLang="zh-CN" sz="1400" kern="0" dirty="0" smtClean="0">
                <a:latin typeface="+mn-lt"/>
                <a:ea typeface="+mn-ea"/>
              </a:rPr>
              <a:t>DMKD, </a:t>
            </a:r>
            <a:r>
              <a:rPr lang="en-US" altLang="zh-CN" sz="1400" kern="0" dirty="0">
                <a:latin typeface="+mn-lt"/>
                <a:ea typeface="+mn-ea"/>
              </a:rPr>
              <a:t>2012, Volume 25, Issue 3, pages 511-544.</a:t>
            </a:r>
          </a:p>
        </p:txBody>
      </p:sp>
    </p:spTree>
    <p:custDataLst>
      <p:tags r:id="rId2"/>
    </p:custDataLst>
    <p:extLst>
      <p:ext uri="{BB962C8B-B14F-4D97-AF65-F5344CB8AC3E}">
        <p14:creationId xmlns:p14="http://schemas.microsoft.com/office/powerpoint/2010/main" val="455706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80" y="188913"/>
            <a:ext cx="9341544" cy="792162"/>
          </a:xfrm>
        </p:spPr>
        <p:txBody>
          <a:bodyPr/>
          <a:lstStyle/>
          <a:p>
            <a:r>
              <a:rPr lang="en-US" dirty="0"/>
              <a:t>Confluence: Conformity Influence </a:t>
            </a:r>
          </a:p>
        </p:txBody>
      </p:sp>
      <p:sp>
        <p:nvSpPr>
          <p:cNvPr id="4" name="矩形 57"/>
          <p:cNvSpPr/>
          <p:nvPr/>
        </p:nvSpPr>
        <p:spPr>
          <a:xfrm>
            <a:off x="1779963" y="1171572"/>
            <a:ext cx="6500858" cy="428628"/>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5" name="直接连接符 4"/>
          <p:cNvCxnSpPr/>
          <p:nvPr/>
        </p:nvCxnSpPr>
        <p:spPr>
          <a:xfrm flipV="1">
            <a:off x="541705" y="2285993"/>
            <a:ext cx="386955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96487" y="4643447"/>
            <a:ext cx="371477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9"/>
          <p:cNvCxnSpPr/>
          <p:nvPr/>
        </p:nvCxnSpPr>
        <p:spPr>
          <a:xfrm rot="5400000">
            <a:off x="-552819" y="3499578"/>
            <a:ext cx="3429024" cy="1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12"/>
          <p:cNvCxnSpPr/>
          <p:nvPr/>
        </p:nvCxnSpPr>
        <p:spPr>
          <a:xfrm rot="5400000">
            <a:off x="2173751" y="3517437"/>
            <a:ext cx="3393305" cy="1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21706" y="1643050"/>
            <a:ext cx="696522" cy="584776"/>
          </a:xfrm>
          <a:prstGeom prst="rect">
            <a:avLst/>
          </a:prstGeom>
          <a:noFill/>
        </p:spPr>
        <p:txBody>
          <a:bodyPr wrap="square" rtlCol="0">
            <a:spAutoFit/>
          </a:bodyPr>
          <a:lstStyle/>
          <a:p>
            <a:r>
              <a:rPr lang="en-US" altLang="zh-CN" sz="3200" dirty="0" smtClean="0"/>
              <a:t>1’</a:t>
            </a:r>
            <a:endParaRPr lang="zh-CN" altLang="en-US" sz="3200" dirty="0"/>
          </a:p>
        </p:txBody>
      </p:sp>
      <p:sp>
        <p:nvSpPr>
          <p:cNvPr id="10" name="TextBox 9"/>
          <p:cNvSpPr txBox="1"/>
          <p:nvPr/>
        </p:nvSpPr>
        <p:spPr>
          <a:xfrm>
            <a:off x="541708" y="3211297"/>
            <a:ext cx="619129" cy="584776"/>
          </a:xfrm>
          <a:prstGeom prst="rect">
            <a:avLst/>
          </a:prstGeom>
          <a:noFill/>
        </p:spPr>
        <p:txBody>
          <a:bodyPr wrap="square" rtlCol="0">
            <a:spAutoFit/>
          </a:bodyPr>
          <a:lstStyle/>
          <a:p>
            <a:r>
              <a:rPr lang="en-US" altLang="zh-CN" sz="3200" dirty="0" smtClean="0"/>
              <a:t>1’</a:t>
            </a:r>
            <a:endParaRPr lang="zh-CN" altLang="en-US" sz="3200" dirty="0"/>
          </a:p>
        </p:txBody>
      </p:sp>
      <p:sp>
        <p:nvSpPr>
          <p:cNvPr id="11" name="椭圆 22"/>
          <p:cNvSpPr/>
          <p:nvPr/>
        </p:nvSpPr>
        <p:spPr>
          <a:xfrm>
            <a:off x="2786064" y="2643182"/>
            <a:ext cx="232175" cy="21431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2" name="椭圆 23"/>
          <p:cNvSpPr/>
          <p:nvPr/>
        </p:nvSpPr>
        <p:spPr>
          <a:xfrm>
            <a:off x="3327801" y="3286124"/>
            <a:ext cx="232175" cy="21431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椭圆 24"/>
          <p:cNvSpPr/>
          <p:nvPr/>
        </p:nvSpPr>
        <p:spPr>
          <a:xfrm>
            <a:off x="1625195" y="1857364"/>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4" name="椭圆 25"/>
          <p:cNvSpPr/>
          <p:nvPr/>
        </p:nvSpPr>
        <p:spPr>
          <a:xfrm>
            <a:off x="4024323" y="2928934"/>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5" name="椭圆 26"/>
          <p:cNvSpPr/>
          <p:nvPr/>
        </p:nvSpPr>
        <p:spPr>
          <a:xfrm>
            <a:off x="4179105" y="4286256"/>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6" name="椭圆 27"/>
          <p:cNvSpPr/>
          <p:nvPr/>
        </p:nvSpPr>
        <p:spPr>
          <a:xfrm>
            <a:off x="4024323" y="4071942"/>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7" name="椭圆 28"/>
          <p:cNvSpPr/>
          <p:nvPr/>
        </p:nvSpPr>
        <p:spPr>
          <a:xfrm>
            <a:off x="2321717" y="4857760"/>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8" name="椭圆 29"/>
          <p:cNvSpPr/>
          <p:nvPr/>
        </p:nvSpPr>
        <p:spPr>
          <a:xfrm>
            <a:off x="2166935" y="4786322"/>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9" name="椭圆 30"/>
          <p:cNvSpPr/>
          <p:nvPr/>
        </p:nvSpPr>
        <p:spPr>
          <a:xfrm>
            <a:off x="1160848" y="3143248"/>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0" name="椭圆 31"/>
          <p:cNvSpPr/>
          <p:nvPr/>
        </p:nvSpPr>
        <p:spPr>
          <a:xfrm>
            <a:off x="773894" y="2357430"/>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1" name="椭圆 32"/>
          <p:cNvSpPr/>
          <p:nvPr/>
        </p:nvSpPr>
        <p:spPr>
          <a:xfrm>
            <a:off x="3559976" y="4857760"/>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2" name="椭圆 33"/>
          <p:cNvSpPr/>
          <p:nvPr/>
        </p:nvSpPr>
        <p:spPr>
          <a:xfrm>
            <a:off x="4024323" y="1928802"/>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3" name="椭圆 34"/>
          <p:cNvSpPr/>
          <p:nvPr/>
        </p:nvSpPr>
        <p:spPr>
          <a:xfrm>
            <a:off x="2940846" y="2000240"/>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cxnSp>
        <p:nvCxnSpPr>
          <p:cNvPr id="24" name="直接连接符 36"/>
          <p:cNvCxnSpPr/>
          <p:nvPr/>
        </p:nvCxnSpPr>
        <p:spPr>
          <a:xfrm flipV="1">
            <a:off x="5417348" y="2285993"/>
            <a:ext cx="386955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37"/>
          <p:cNvCxnSpPr/>
          <p:nvPr/>
        </p:nvCxnSpPr>
        <p:spPr>
          <a:xfrm>
            <a:off x="5572129" y="4643447"/>
            <a:ext cx="371477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38"/>
          <p:cNvCxnSpPr/>
          <p:nvPr/>
        </p:nvCxnSpPr>
        <p:spPr>
          <a:xfrm rot="5400000">
            <a:off x="4322826" y="3499578"/>
            <a:ext cx="3429024" cy="1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39"/>
          <p:cNvCxnSpPr/>
          <p:nvPr/>
        </p:nvCxnSpPr>
        <p:spPr>
          <a:xfrm rot="5400000">
            <a:off x="7049393" y="3517437"/>
            <a:ext cx="3393305" cy="1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97344" y="1643050"/>
            <a:ext cx="696522" cy="584776"/>
          </a:xfrm>
          <a:prstGeom prst="rect">
            <a:avLst/>
          </a:prstGeom>
          <a:noFill/>
        </p:spPr>
        <p:txBody>
          <a:bodyPr wrap="square" rtlCol="0">
            <a:spAutoFit/>
          </a:bodyPr>
          <a:lstStyle/>
          <a:p>
            <a:r>
              <a:rPr lang="en-US" altLang="zh-CN" sz="3200" dirty="0" smtClean="0"/>
              <a:t>1’</a:t>
            </a:r>
            <a:endParaRPr lang="zh-CN" altLang="en-US" sz="3200" dirty="0"/>
          </a:p>
        </p:txBody>
      </p:sp>
      <p:sp>
        <p:nvSpPr>
          <p:cNvPr id="29" name="TextBox 28"/>
          <p:cNvSpPr txBox="1"/>
          <p:nvPr/>
        </p:nvSpPr>
        <p:spPr>
          <a:xfrm>
            <a:off x="5417347" y="3211297"/>
            <a:ext cx="619129" cy="584776"/>
          </a:xfrm>
          <a:prstGeom prst="rect">
            <a:avLst/>
          </a:prstGeom>
          <a:noFill/>
        </p:spPr>
        <p:txBody>
          <a:bodyPr wrap="square" rtlCol="0">
            <a:spAutoFit/>
          </a:bodyPr>
          <a:lstStyle/>
          <a:p>
            <a:r>
              <a:rPr lang="en-US" altLang="zh-CN" sz="3200" dirty="0" smtClean="0"/>
              <a:t>1’</a:t>
            </a:r>
            <a:endParaRPr lang="zh-CN" altLang="en-US" sz="3200" dirty="0"/>
          </a:p>
        </p:txBody>
      </p:sp>
      <p:sp>
        <p:nvSpPr>
          <p:cNvPr id="30" name="椭圆 42"/>
          <p:cNvSpPr/>
          <p:nvPr/>
        </p:nvSpPr>
        <p:spPr>
          <a:xfrm>
            <a:off x="7661706" y="2643182"/>
            <a:ext cx="232175" cy="21431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1" name="椭圆 43"/>
          <p:cNvSpPr/>
          <p:nvPr/>
        </p:nvSpPr>
        <p:spPr>
          <a:xfrm>
            <a:off x="8203446" y="3286124"/>
            <a:ext cx="232175" cy="21431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2" name="椭圆 44"/>
          <p:cNvSpPr/>
          <p:nvPr/>
        </p:nvSpPr>
        <p:spPr>
          <a:xfrm>
            <a:off x="6500840" y="1857364"/>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3" name="椭圆 45"/>
          <p:cNvSpPr/>
          <p:nvPr/>
        </p:nvSpPr>
        <p:spPr>
          <a:xfrm>
            <a:off x="8899965" y="2928934"/>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4" name="椭圆 46"/>
          <p:cNvSpPr/>
          <p:nvPr/>
        </p:nvSpPr>
        <p:spPr>
          <a:xfrm>
            <a:off x="9054747" y="4286256"/>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5" name="椭圆 47"/>
          <p:cNvSpPr/>
          <p:nvPr/>
        </p:nvSpPr>
        <p:spPr>
          <a:xfrm>
            <a:off x="8899965" y="4071942"/>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6" name="椭圆 48"/>
          <p:cNvSpPr/>
          <p:nvPr/>
        </p:nvSpPr>
        <p:spPr>
          <a:xfrm>
            <a:off x="7197359" y="4857760"/>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7" name="椭圆 49"/>
          <p:cNvSpPr/>
          <p:nvPr/>
        </p:nvSpPr>
        <p:spPr>
          <a:xfrm>
            <a:off x="7042577" y="4786322"/>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8" name="椭圆 50"/>
          <p:cNvSpPr/>
          <p:nvPr/>
        </p:nvSpPr>
        <p:spPr>
          <a:xfrm>
            <a:off x="6036493" y="3143248"/>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9" name="椭圆 51"/>
          <p:cNvSpPr/>
          <p:nvPr/>
        </p:nvSpPr>
        <p:spPr>
          <a:xfrm>
            <a:off x="5649536" y="2357430"/>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40" name="椭圆 52"/>
          <p:cNvSpPr/>
          <p:nvPr/>
        </p:nvSpPr>
        <p:spPr>
          <a:xfrm>
            <a:off x="8435618" y="4857760"/>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41" name="椭圆 53"/>
          <p:cNvSpPr/>
          <p:nvPr/>
        </p:nvSpPr>
        <p:spPr>
          <a:xfrm>
            <a:off x="8899965" y="1928802"/>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42" name="椭圆 54"/>
          <p:cNvSpPr/>
          <p:nvPr/>
        </p:nvSpPr>
        <p:spPr>
          <a:xfrm>
            <a:off x="7816489" y="2000240"/>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43" name="椭圆 55"/>
          <p:cNvSpPr/>
          <p:nvPr/>
        </p:nvSpPr>
        <p:spPr>
          <a:xfrm>
            <a:off x="7506915" y="3000372"/>
            <a:ext cx="464347" cy="428628"/>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44" name="椭圆 56"/>
          <p:cNvSpPr/>
          <p:nvPr/>
        </p:nvSpPr>
        <p:spPr>
          <a:xfrm>
            <a:off x="4179105" y="1256658"/>
            <a:ext cx="232175" cy="21431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FF0000"/>
              </a:solidFill>
            </a:endParaRPr>
          </a:p>
        </p:txBody>
      </p:sp>
      <p:sp>
        <p:nvSpPr>
          <p:cNvPr id="45" name="TextBox 44"/>
          <p:cNvSpPr txBox="1"/>
          <p:nvPr/>
        </p:nvSpPr>
        <p:spPr>
          <a:xfrm>
            <a:off x="4488654" y="1185221"/>
            <a:ext cx="1702606" cy="338554"/>
          </a:xfrm>
          <a:prstGeom prst="rect">
            <a:avLst/>
          </a:prstGeom>
          <a:noFill/>
        </p:spPr>
        <p:txBody>
          <a:bodyPr wrap="square" rtlCol="0">
            <a:spAutoFit/>
          </a:bodyPr>
          <a:lstStyle/>
          <a:p>
            <a:r>
              <a:rPr lang="en-US" altLang="zh-CN" sz="1600" dirty="0" smtClean="0"/>
              <a:t>Alice’s friend</a:t>
            </a:r>
            <a:endParaRPr lang="zh-CN" altLang="en-US" sz="1600" dirty="0"/>
          </a:p>
        </p:txBody>
      </p:sp>
      <p:sp>
        <p:nvSpPr>
          <p:cNvPr id="46" name="TextBox 45"/>
          <p:cNvSpPr txBox="1"/>
          <p:nvPr/>
        </p:nvSpPr>
        <p:spPr>
          <a:xfrm>
            <a:off x="6629500" y="1185220"/>
            <a:ext cx="2166953" cy="338554"/>
          </a:xfrm>
          <a:prstGeom prst="rect">
            <a:avLst/>
          </a:prstGeom>
          <a:noFill/>
        </p:spPr>
        <p:txBody>
          <a:bodyPr wrap="square" rtlCol="0">
            <a:spAutoFit/>
          </a:bodyPr>
          <a:lstStyle/>
          <a:p>
            <a:r>
              <a:rPr lang="en-US" altLang="zh-CN" sz="1600" dirty="0" smtClean="0"/>
              <a:t>Other users</a:t>
            </a:r>
            <a:endParaRPr lang="zh-CN" altLang="en-US" sz="1600" dirty="0"/>
          </a:p>
        </p:txBody>
      </p:sp>
      <p:sp>
        <p:nvSpPr>
          <p:cNvPr id="47" name="TextBox 46"/>
          <p:cNvSpPr txBox="1"/>
          <p:nvPr/>
        </p:nvSpPr>
        <p:spPr>
          <a:xfrm>
            <a:off x="3250398" y="1185221"/>
            <a:ext cx="851304" cy="338554"/>
          </a:xfrm>
          <a:prstGeom prst="rect">
            <a:avLst/>
          </a:prstGeom>
          <a:noFill/>
        </p:spPr>
        <p:txBody>
          <a:bodyPr wrap="square" rtlCol="0">
            <a:spAutoFit/>
          </a:bodyPr>
          <a:lstStyle/>
          <a:p>
            <a:r>
              <a:rPr lang="en-US" altLang="zh-CN" sz="1600" dirty="0" smtClean="0"/>
              <a:t>Alice</a:t>
            </a:r>
            <a:endParaRPr lang="zh-CN" altLang="en-US" sz="1600" dirty="0"/>
          </a:p>
        </p:txBody>
      </p:sp>
      <p:sp>
        <p:nvSpPr>
          <p:cNvPr id="48" name="椭圆 63"/>
          <p:cNvSpPr/>
          <p:nvPr/>
        </p:nvSpPr>
        <p:spPr>
          <a:xfrm>
            <a:off x="6397343" y="1256658"/>
            <a:ext cx="232175" cy="214314"/>
          </a:xfrm>
          <a:prstGeom prst="ellipse">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FF0000"/>
              </a:solidFill>
            </a:endParaRPr>
          </a:p>
        </p:txBody>
      </p:sp>
      <p:sp>
        <p:nvSpPr>
          <p:cNvPr id="49" name="椭圆 64"/>
          <p:cNvSpPr/>
          <p:nvPr/>
        </p:nvSpPr>
        <p:spPr>
          <a:xfrm>
            <a:off x="3018236" y="1256658"/>
            <a:ext cx="232175" cy="214314"/>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FF0000"/>
              </a:solidFill>
            </a:endParaRPr>
          </a:p>
        </p:txBody>
      </p:sp>
      <p:sp>
        <p:nvSpPr>
          <p:cNvPr id="50" name="TextBox 49"/>
          <p:cNvSpPr txBox="1"/>
          <p:nvPr/>
        </p:nvSpPr>
        <p:spPr>
          <a:xfrm>
            <a:off x="1857355" y="1171572"/>
            <a:ext cx="1083476" cy="338554"/>
          </a:xfrm>
          <a:prstGeom prst="rect">
            <a:avLst/>
          </a:prstGeom>
          <a:noFill/>
        </p:spPr>
        <p:txBody>
          <a:bodyPr wrap="square" rtlCol="0">
            <a:spAutoFit/>
          </a:bodyPr>
          <a:lstStyle/>
          <a:p>
            <a:r>
              <a:rPr lang="en-US" altLang="zh-CN" sz="1600" b="1" dirty="0" smtClean="0"/>
              <a:t>Legend</a:t>
            </a:r>
            <a:endParaRPr lang="zh-CN" altLang="en-US" sz="1600" b="1" dirty="0"/>
          </a:p>
        </p:txBody>
      </p:sp>
      <p:sp>
        <p:nvSpPr>
          <p:cNvPr id="51" name="TextBox 50"/>
          <p:cNvSpPr txBox="1"/>
          <p:nvPr/>
        </p:nvSpPr>
        <p:spPr>
          <a:xfrm>
            <a:off x="1809749" y="5410201"/>
            <a:ext cx="3219450" cy="707886"/>
          </a:xfrm>
          <a:prstGeom prst="rect">
            <a:avLst/>
          </a:prstGeom>
          <a:noFill/>
          <a:ln>
            <a:solidFill>
              <a:srgbClr val="3366FF"/>
            </a:solidFill>
          </a:ln>
        </p:spPr>
        <p:txBody>
          <a:bodyPr wrap="square" rtlCol="0">
            <a:spAutoFit/>
          </a:bodyPr>
          <a:lstStyle/>
          <a:p>
            <a:r>
              <a:rPr lang="en-US" altLang="zh-CN" sz="2000" dirty="0" smtClean="0"/>
              <a:t>If Alice’s friends check in this location at time </a:t>
            </a:r>
            <a:r>
              <a:rPr lang="en-US" altLang="zh-CN" sz="2000" i="1" dirty="0" smtClean="0"/>
              <a:t>t</a:t>
            </a:r>
            <a:endParaRPr lang="zh-CN" altLang="en-US" sz="2000" i="1" dirty="0"/>
          </a:p>
        </p:txBody>
      </p:sp>
      <p:sp>
        <p:nvSpPr>
          <p:cNvPr id="52" name="右箭头 68"/>
          <p:cNvSpPr/>
          <p:nvPr/>
        </p:nvSpPr>
        <p:spPr>
          <a:xfrm>
            <a:off x="4566045" y="2786058"/>
            <a:ext cx="773912" cy="1285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云形标注 10"/>
          <p:cNvSpPr/>
          <p:nvPr/>
        </p:nvSpPr>
        <p:spPr>
          <a:xfrm>
            <a:off x="5943610" y="5257800"/>
            <a:ext cx="3550282" cy="933636"/>
          </a:xfrm>
          <a:prstGeom prst="cloudCallout">
            <a:avLst>
              <a:gd name="adj1" fmla="val -881"/>
              <a:gd name="adj2" fmla="val -13676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smtClean="0"/>
              <a:t>Will Alice also check in nearby?</a:t>
            </a:r>
            <a:endParaRPr lang="zh-CN" altLang="en-US" sz="2000" dirty="0"/>
          </a:p>
        </p:txBody>
      </p:sp>
      <p:cxnSp>
        <p:nvCxnSpPr>
          <p:cNvPr id="54" name="直接连接符 7"/>
          <p:cNvCxnSpPr>
            <a:stCxn id="51" idx="0"/>
          </p:cNvCxnSpPr>
          <p:nvPr/>
        </p:nvCxnSpPr>
        <p:spPr>
          <a:xfrm flipV="1">
            <a:off x="3419475" y="3581428"/>
            <a:ext cx="9525" cy="1828801"/>
          </a:xfrm>
          <a:prstGeom prst="line">
            <a:avLst/>
          </a:prstGeom>
          <a:noFill/>
          <a:ln w="19050" cap="flat" cmpd="sng" algn="ctr">
            <a:solidFill>
              <a:schemeClr val="tx1"/>
            </a:solidFill>
            <a:prstDash val="solid"/>
            <a:headEnd type="none" w="med" len="med"/>
            <a:tailEnd type="arrow" w="med" len="med"/>
          </a:ln>
          <a:effectLst/>
        </p:spPr>
      </p:cxnSp>
      <p:cxnSp>
        <p:nvCxnSpPr>
          <p:cNvPr id="57" name="直接连接符 7"/>
          <p:cNvCxnSpPr>
            <a:stCxn id="51" idx="0"/>
          </p:cNvCxnSpPr>
          <p:nvPr/>
        </p:nvCxnSpPr>
        <p:spPr>
          <a:xfrm flipH="1" flipV="1">
            <a:off x="2895615" y="2971807"/>
            <a:ext cx="523875" cy="2438401"/>
          </a:xfrm>
          <a:prstGeom prst="line">
            <a:avLst/>
          </a:prstGeom>
          <a:noFill/>
          <a:ln w="19050" cap="flat" cmpd="sng" algn="ctr">
            <a:solidFill>
              <a:schemeClr val="tx1"/>
            </a:solidFill>
            <a:prstDash val="solid"/>
            <a:headEnd type="none" w="med" len="med"/>
            <a:tailEnd type="arrow" w="med" len="med"/>
          </a:ln>
          <a:effectLst/>
        </p:spPr>
      </p:cxnSp>
      <p:pic>
        <p:nvPicPr>
          <p:cNvPr id="3" name="Picture 2"/>
          <p:cNvPicPr>
            <a:picLocks noChangeAspect="1"/>
          </p:cNvPicPr>
          <p:nvPr/>
        </p:nvPicPr>
        <p:blipFill>
          <a:blip r:embed="rId3"/>
          <a:stretch>
            <a:fillRect/>
          </a:stretch>
        </p:blipFill>
        <p:spPr>
          <a:xfrm>
            <a:off x="152400" y="5384800"/>
            <a:ext cx="990600" cy="990600"/>
          </a:xfrm>
          <a:prstGeom prst="rect">
            <a:avLst/>
          </a:prstGeom>
        </p:spPr>
      </p:pic>
      <p:cxnSp>
        <p:nvCxnSpPr>
          <p:cNvPr id="58" name="直接连接符 7"/>
          <p:cNvCxnSpPr/>
          <p:nvPr/>
        </p:nvCxnSpPr>
        <p:spPr>
          <a:xfrm flipV="1">
            <a:off x="7696200" y="3505228"/>
            <a:ext cx="9525" cy="1828801"/>
          </a:xfrm>
          <a:prstGeom prst="line">
            <a:avLst/>
          </a:prstGeom>
          <a:noFill/>
          <a:ln w="38100" cap="flat" cmpd="sng" algn="ctr">
            <a:solidFill>
              <a:srgbClr val="FF0000"/>
            </a:solidFill>
            <a:prstDash val="solid"/>
            <a:headEnd type="none" w="med" len="med"/>
            <a:tailEnd type="arrow" w="med" len="med"/>
          </a:ln>
          <a:effectLst/>
        </p:spPr>
      </p:cxnSp>
      <p:sp>
        <p:nvSpPr>
          <p:cNvPr id="59"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smtClean="0">
                <a:latin typeface="+mn-lt"/>
                <a:ea typeface="+mn-ea"/>
              </a:rPr>
              <a:t>[1] J. </a:t>
            </a:r>
            <a:r>
              <a:rPr lang="en-US" altLang="zh-CN" sz="1400" kern="0" dirty="0">
                <a:latin typeface="+mn-lt"/>
                <a:ea typeface="+mn-ea"/>
              </a:rPr>
              <a:t>Tang, </a:t>
            </a:r>
            <a:r>
              <a:rPr lang="en-US" altLang="zh-CN" sz="1400" kern="0" dirty="0" smtClean="0">
                <a:latin typeface="+mn-lt"/>
                <a:ea typeface="+mn-ea"/>
              </a:rPr>
              <a:t>S. </a:t>
            </a:r>
            <a:r>
              <a:rPr lang="en-US" altLang="zh-CN" sz="1400" kern="0" dirty="0">
                <a:latin typeface="+mn-lt"/>
                <a:ea typeface="+mn-ea"/>
              </a:rPr>
              <a:t>Wu, and </a:t>
            </a:r>
            <a:r>
              <a:rPr lang="en-US" altLang="zh-CN" sz="1400" kern="0" dirty="0" smtClean="0">
                <a:latin typeface="+mn-lt"/>
                <a:ea typeface="+mn-ea"/>
              </a:rPr>
              <a:t>J. </a:t>
            </a:r>
            <a:r>
              <a:rPr lang="en-US" altLang="zh-CN" sz="1400" kern="0" dirty="0">
                <a:latin typeface="+mn-lt"/>
                <a:ea typeface="+mn-ea"/>
              </a:rPr>
              <a:t>Sun. Confluence: Conformity Influence in Large Social Networks. </a:t>
            </a:r>
            <a:r>
              <a:rPr lang="en-US" altLang="zh-CN" sz="1400" kern="0" dirty="0" smtClean="0">
                <a:latin typeface="+mn-lt"/>
                <a:ea typeface="+mn-ea"/>
              </a:rPr>
              <a:t>In KDD’13, pages 347-355. </a:t>
            </a:r>
            <a:endParaRPr lang="en-US" altLang="zh-CN" sz="1400" kern="0" dirty="0">
              <a:latin typeface="+mn-lt"/>
              <a:ea typeface="+mn-ea"/>
            </a:endParaRPr>
          </a:p>
        </p:txBody>
      </p:sp>
    </p:spTree>
    <p:extLst>
      <p:ext uri="{BB962C8B-B14F-4D97-AF65-F5344CB8AC3E}">
        <p14:creationId xmlns:p14="http://schemas.microsoft.com/office/powerpoint/2010/main" val="34668641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par>
                                <p:cTn id="12" presetID="3" presetClass="entr" presetSubtype="10"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blinds(horizontal)">
                                      <p:cBhvr>
                                        <p:cTn id="14" dur="500"/>
                                        <p:tgtEl>
                                          <p:spTgt spid="54"/>
                                        </p:tgtEl>
                                      </p:cBhvr>
                                    </p:animEffect>
                                  </p:childTnLst>
                                </p:cTn>
                              </p:par>
                              <p:par>
                                <p:cTn id="15" presetID="3" presetClass="entr" presetSubtype="1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linds(horizontal)">
                                      <p:cBhvr>
                                        <p:cTn id="17" dur="500"/>
                                        <p:tgtEl>
                                          <p:spTgt spid="57"/>
                                        </p:tgtEl>
                                      </p:cBhvr>
                                    </p:animEffect>
                                  </p:childTnLst>
                                </p:cTn>
                              </p:par>
                            </p:childTnLst>
                          </p:cTn>
                        </p:par>
                        <p:par>
                          <p:cTn id="18" fill="hold">
                            <p:stCondLst>
                              <p:cond delay="1000"/>
                            </p:stCondLst>
                            <p:childTnLst>
                              <p:par>
                                <p:cTn id="19" presetID="3" presetClass="entr" presetSubtype="1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linds(horizontal)">
                                      <p:cBhvr>
                                        <p:cTn id="21" dur="500"/>
                                        <p:tgtEl>
                                          <p:spTgt spid="51"/>
                                        </p:tgtEl>
                                      </p:cBhvr>
                                    </p:animEffect>
                                  </p:childTnLst>
                                </p:cTn>
                              </p:par>
                            </p:childTnLst>
                          </p:cTn>
                        </p:par>
                        <p:par>
                          <p:cTn id="22" fill="hold">
                            <p:stCondLst>
                              <p:cond delay="1500"/>
                            </p:stCondLst>
                            <p:childTnLst>
                              <p:par>
                                <p:cTn id="23" presetID="3" presetClass="entr" presetSubtype="1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linds(horizontal)">
                                      <p:cBhvr>
                                        <p:cTn id="25" dur="500"/>
                                        <p:tgtEl>
                                          <p:spTgt spid="43"/>
                                        </p:tgtEl>
                                      </p:cBhvr>
                                    </p:animEffect>
                                  </p:childTnLst>
                                </p:cTn>
                              </p:par>
                            </p:childTnLst>
                          </p:cTn>
                        </p:par>
                        <p:par>
                          <p:cTn id="26" fill="hold">
                            <p:stCondLst>
                              <p:cond delay="2000"/>
                            </p:stCondLst>
                            <p:childTnLst>
                              <p:par>
                                <p:cTn id="27" presetID="3" presetClass="entr" presetSubtype="10" fill="hold"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blinds(horizontal)">
                                      <p:cBhvr>
                                        <p:cTn id="29" dur="500"/>
                                        <p:tgtEl>
                                          <p:spTgt spid="58"/>
                                        </p:tgtEl>
                                      </p:cBhvr>
                                    </p:animEffect>
                                  </p:childTnLst>
                                </p:cTn>
                              </p:par>
                            </p:childTnLst>
                          </p:cTn>
                        </p:par>
                        <p:par>
                          <p:cTn id="30" fill="hold">
                            <p:stCondLst>
                              <p:cond delay="2500"/>
                            </p:stCondLst>
                            <p:childTnLst>
                              <p:par>
                                <p:cTn id="31" presetID="3" presetClass="entr" presetSubtype="10"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blinds(horizontal)">
                                      <p:cBhvr>
                                        <p:cTn id="3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3" grpId="0" animBg="1"/>
      <p:bldP spid="51"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组合 57"/>
          <p:cNvGrpSpPr>
            <a:grpSpLocks/>
          </p:cNvGrpSpPr>
          <p:nvPr/>
        </p:nvGrpSpPr>
        <p:grpSpPr bwMode="auto">
          <a:xfrm>
            <a:off x="330200" y="2362200"/>
            <a:ext cx="2806700" cy="2687638"/>
            <a:chOff x="304800" y="2362200"/>
            <a:chExt cx="2590800" cy="2687638"/>
          </a:xfrm>
        </p:grpSpPr>
        <p:grpSp>
          <p:nvGrpSpPr>
            <p:cNvPr id="65564" name="组合 52"/>
            <p:cNvGrpSpPr>
              <a:grpSpLocks/>
            </p:cNvGrpSpPr>
            <p:nvPr/>
          </p:nvGrpSpPr>
          <p:grpSpPr bwMode="auto">
            <a:xfrm>
              <a:off x="304800" y="2362200"/>
              <a:ext cx="2590800" cy="2687638"/>
              <a:chOff x="304800" y="2265362"/>
              <a:chExt cx="2590800" cy="2687638"/>
            </a:xfrm>
          </p:grpSpPr>
          <p:pic>
            <p:nvPicPr>
              <p:cNvPr id="65566" name="Picture 4" descr="C:\Users\Julius\Desktop\temp\initial.png"/>
              <p:cNvPicPr>
                <a:picLocks noChangeAspect="1" noChangeArrowheads="1"/>
              </p:cNvPicPr>
              <p:nvPr/>
            </p:nvPicPr>
            <p:blipFill>
              <a:blip r:embed="rId3" cstate="print"/>
              <a:srcRect/>
              <a:stretch>
                <a:fillRect/>
              </a:stretch>
            </p:blipFill>
            <p:spPr bwMode="auto">
              <a:xfrm>
                <a:off x="304800" y="2265362"/>
                <a:ext cx="2590800" cy="2687638"/>
              </a:xfrm>
              <a:prstGeom prst="rect">
                <a:avLst/>
              </a:prstGeom>
              <a:noFill/>
              <a:ln w="9525">
                <a:solidFill>
                  <a:srgbClr val="C00000"/>
                </a:solidFill>
                <a:miter lim="800000"/>
                <a:headEnd/>
                <a:tailEnd/>
              </a:ln>
            </p:spPr>
          </p:pic>
          <p:sp>
            <p:nvSpPr>
              <p:cNvPr id="41" name="矩形 40"/>
              <p:cNvSpPr/>
              <p:nvPr/>
            </p:nvSpPr>
            <p:spPr>
              <a:xfrm>
                <a:off x="1219200" y="26670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chemeClr val="tx1"/>
                    </a:solidFill>
                  </a:rPr>
                  <a:t>John</a:t>
                </a:r>
                <a:endParaRPr lang="zh-CN" altLang="en-US" b="1">
                  <a:solidFill>
                    <a:schemeClr val="tx1"/>
                  </a:solidFill>
                </a:endParaRPr>
              </a:p>
            </p:txBody>
          </p:sp>
        </p:grpSp>
        <p:sp>
          <p:nvSpPr>
            <p:cNvPr id="65565" name="TextBox 47"/>
            <p:cNvSpPr txBox="1">
              <a:spLocks noChangeArrowheads="1"/>
            </p:cNvSpPr>
            <p:nvPr/>
          </p:nvSpPr>
          <p:spPr bwMode="auto">
            <a:xfrm>
              <a:off x="304800" y="2362201"/>
              <a:ext cx="1143000" cy="380999"/>
            </a:xfrm>
            <a:prstGeom prst="rect">
              <a:avLst/>
            </a:prstGeom>
            <a:noFill/>
            <a:ln w="9525">
              <a:solidFill>
                <a:srgbClr val="0000CC"/>
              </a:solidFill>
              <a:miter lim="800000"/>
              <a:headEnd/>
              <a:tailEnd/>
            </a:ln>
          </p:spPr>
          <p:txBody>
            <a:bodyPr anchor="ctr"/>
            <a:lstStyle/>
            <a:p>
              <a:r>
                <a:rPr lang="en-US" altLang="zh-CN" sz="2400"/>
                <a:t>Time </a:t>
              </a:r>
              <a:r>
                <a:rPr lang="en-US" altLang="zh-CN" sz="2400" i="1"/>
                <a:t>t</a:t>
              </a:r>
              <a:endParaRPr lang="zh-CN" altLang="en-US" sz="2400" i="1"/>
            </a:p>
          </p:txBody>
        </p:sp>
      </p:grpSp>
      <p:grpSp>
        <p:nvGrpSpPr>
          <p:cNvPr id="4" name="组合 59"/>
          <p:cNvGrpSpPr>
            <a:grpSpLocks/>
          </p:cNvGrpSpPr>
          <p:nvPr/>
        </p:nvGrpSpPr>
        <p:grpSpPr bwMode="auto">
          <a:xfrm>
            <a:off x="4953000" y="2209800"/>
            <a:ext cx="4292600" cy="3048000"/>
            <a:chOff x="4572000" y="2133600"/>
            <a:chExt cx="3962400" cy="3048000"/>
          </a:xfrm>
        </p:grpSpPr>
        <p:grpSp>
          <p:nvGrpSpPr>
            <p:cNvPr id="65560" name="组合 51"/>
            <p:cNvGrpSpPr>
              <a:grpSpLocks/>
            </p:cNvGrpSpPr>
            <p:nvPr/>
          </p:nvGrpSpPr>
          <p:grpSpPr bwMode="auto">
            <a:xfrm>
              <a:off x="4572000" y="2133600"/>
              <a:ext cx="3962400" cy="3048000"/>
              <a:chOff x="4572000" y="2133600"/>
              <a:chExt cx="3962400" cy="3048000"/>
            </a:xfrm>
          </p:grpSpPr>
          <p:pic>
            <p:nvPicPr>
              <p:cNvPr id="65562" name="Picture 3" descr="C:\Users\Julius\Desktop\temp\people.png"/>
              <p:cNvPicPr>
                <a:picLocks noChangeAspect="1" noChangeArrowheads="1"/>
              </p:cNvPicPr>
              <p:nvPr/>
            </p:nvPicPr>
            <p:blipFill>
              <a:blip r:embed="rId4" cstate="print"/>
              <a:srcRect/>
              <a:stretch>
                <a:fillRect/>
              </a:stretch>
            </p:blipFill>
            <p:spPr bwMode="auto">
              <a:xfrm>
                <a:off x="4572000" y="2133600"/>
                <a:ext cx="3962400" cy="3048000"/>
              </a:xfrm>
              <a:prstGeom prst="rect">
                <a:avLst/>
              </a:prstGeom>
              <a:noFill/>
              <a:ln w="9525">
                <a:solidFill>
                  <a:srgbClr val="C00000"/>
                </a:solidFill>
                <a:miter lim="800000"/>
                <a:headEnd/>
                <a:tailEnd/>
              </a:ln>
            </p:spPr>
          </p:pic>
          <p:sp>
            <p:nvSpPr>
              <p:cNvPr id="64" name="矩形 63"/>
              <p:cNvSpPr/>
              <p:nvPr/>
            </p:nvSpPr>
            <p:spPr>
              <a:xfrm>
                <a:off x="5257800" y="28194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chemeClr val="tx1"/>
                    </a:solidFill>
                  </a:rPr>
                  <a:t>John</a:t>
                </a:r>
                <a:endParaRPr lang="zh-CN" altLang="en-US" b="1">
                  <a:solidFill>
                    <a:schemeClr val="tx1"/>
                  </a:solidFill>
                </a:endParaRPr>
              </a:p>
            </p:txBody>
          </p:sp>
        </p:grpSp>
        <p:sp>
          <p:nvSpPr>
            <p:cNvPr id="65561" name="TextBox 61"/>
            <p:cNvSpPr txBox="1">
              <a:spLocks noChangeArrowheads="1"/>
            </p:cNvSpPr>
            <p:nvPr/>
          </p:nvSpPr>
          <p:spPr bwMode="auto">
            <a:xfrm>
              <a:off x="4572000" y="2133600"/>
              <a:ext cx="1371600" cy="381000"/>
            </a:xfrm>
            <a:prstGeom prst="rect">
              <a:avLst/>
            </a:prstGeom>
            <a:noFill/>
            <a:ln w="9525">
              <a:solidFill>
                <a:srgbClr val="0000CC"/>
              </a:solidFill>
              <a:miter lim="800000"/>
              <a:headEnd/>
              <a:tailEnd/>
            </a:ln>
          </p:spPr>
          <p:txBody>
            <a:bodyPr anchor="ctr"/>
            <a:lstStyle/>
            <a:p>
              <a:r>
                <a:rPr lang="en-US" altLang="zh-CN" sz="2400"/>
                <a:t>Time </a:t>
              </a:r>
              <a:r>
                <a:rPr lang="en-US" altLang="zh-CN" sz="2400" i="1"/>
                <a:t>t+1</a:t>
              </a:r>
              <a:endParaRPr lang="zh-CN" altLang="en-US" sz="2400" i="1"/>
            </a:p>
          </p:txBody>
        </p:sp>
      </p:grpSp>
      <p:cxnSp>
        <p:nvCxnSpPr>
          <p:cNvPr id="36" name="直接连接符 35"/>
          <p:cNvCxnSpPr/>
          <p:nvPr/>
        </p:nvCxnSpPr>
        <p:spPr>
          <a:xfrm rot="5400000">
            <a:off x="5534025" y="4606925"/>
            <a:ext cx="1066800" cy="82550"/>
          </a:xfrm>
          <a:prstGeom prst="line">
            <a:avLst/>
          </a:prstGeom>
          <a:ln/>
        </p:spPr>
        <p:style>
          <a:lnRef idx="2">
            <a:schemeClr val="accent6"/>
          </a:lnRef>
          <a:fillRef idx="1">
            <a:schemeClr val="lt1"/>
          </a:fillRef>
          <a:effectRef idx="0">
            <a:schemeClr val="accent6"/>
          </a:effectRef>
          <a:fontRef idx="minor">
            <a:schemeClr val="dk1"/>
          </a:fontRef>
        </p:style>
      </p:cxnSp>
      <p:sp>
        <p:nvSpPr>
          <p:cNvPr id="13" name="右箭头 12"/>
          <p:cNvSpPr/>
          <p:nvPr/>
        </p:nvSpPr>
        <p:spPr>
          <a:xfrm>
            <a:off x="3797300" y="2895600"/>
            <a:ext cx="4953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0" name="直接箭头连接符 39"/>
          <p:cNvCxnSpPr/>
          <p:nvPr/>
        </p:nvCxnSpPr>
        <p:spPr>
          <a:xfrm>
            <a:off x="3054350" y="2743200"/>
            <a:ext cx="2724150" cy="914400"/>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9" name="矩形 8"/>
          <p:cNvSpPr/>
          <p:nvPr/>
        </p:nvSpPr>
        <p:spPr>
          <a:xfrm>
            <a:off x="3714750" y="1143000"/>
            <a:ext cx="5943600" cy="9144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r>
              <a:rPr lang="en-US" altLang="zh-CN" sz="2000" b="1" dirty="0">
                <a:solidFill>
                  <a:srgbClr val="FFFF00"/>
                </a:solidFill>
                <a:cs typeface="Arial" pitchFamily="34" charset="0"/>
              </a:rPr>
              <a:t>Action Prediction</a:t>
            </a:r>
            <a:r>
              <a:rPr lang="zh-CN" altLang="en-US" sz="2000" b="1" dirty="0">
                <a:solidFill>
                  <a:srgbClr val="FFFF00"/>
                </a:solidFill>
                <a:cs typeface="Arial" pitchFamily="34" charset="0"/>
              </a:rPr>
              <a:t>：</a:t>
            </a:r>
            <a:endParaRPr lang="en-US" altLang="zh-CN" sz="2000" b="1" dirty="0">
              <a:solidFill>
                <a:srgbClr val="FFFF00"/>
              </a:solidFill>
              <a:cs typeface="Arial" pitchFamily="34" charset="0"/>
            </a:endParaRPr>
          </a:p>
          <a:p>
            <a:r>
              <a:rPr lang="en-US" altLang="zh-CN" sz="2000" dirty="0">
                <a:solidFill>
                  <a:srgbClr val="FFFFFF"/>
                </a:solidFill>
                <a:cs typeface="Arial" pitchFamily="34" charset="0"/>
              </a:rPr>
              <a:t>Will John post a tweet on “Haiti Earthquake”?</a:t>
            </a:r>
            <a:endParaRPr lang="zh-CN" altLang="en-US" sz="2000" dirty="0">
              <a:solidFill>
                <a:srgbClr val="FFFFFF"/>
              </a:solidFill>
              <a:cs typeface="Arial" pitchFamily="34" charset="0"/>
            </a:endParaRPr>
          </a:p>
        </p:txBody>
      </p:sp>
      <p:sp>
        <p:nvSpPr>
          <p:cNvPr id="33" name="矩形 32"/>
          <p:cNvSpPr/>
          <p:nvPr/>
        </p:nvSpPr>
        <p:spPr>
          <a:xfrm>
            <a:off x="4622800" y="5029200"/>
            <a:ext cx="5035550" cy="1219200"/>
          </a:xfrm>
          <a:prstGeom prst="rect">
            <a:avLst/>
          </a:prstGeom>
          <a:ln/>
        </p:spPr>
        <p:style>
          <a:lnRef idx="2">
            <a:schemeClr val="accent2"/>
          </a:lnRef>
          <a:fillRef idx="1">
            <a:schemeClr val="lt1"/>
          </a:fillRef>
          <a:effectRef idx="0">
            <a:schemeClr val="accent2"/>
          </a:effectRef>
          <a:fontRef idx="minor">
            <a:schemeClr val="dk1"/>
          </a:fontRef>
        </p:style>
        <p:txBody>
          <a:bodyPr anchor="ctr"/>
          <a:lstStyle/>
          <a:p>
            <a:pPr marL="342900" indent="-342900"/>
            <a:r>
              <a:rPr lang="en-US" altLang="zh-CN" sz="2000">
                <a:solidFill>
                  <a:schemeClr val="tx1"/>
                </a:solidFill>
                <a:cs typeface="Arial" pitchFamily="34" charset="0"/>
              </a:rPr>
              <a:t>Personal attributes:</a:t>
            </a:r>
          </a:p>
          <a:p>
            <a:pPr marL="342900" indent="-342900">
              <a:buFontTx/>
              <a:buAutoNum type="arabicPeriod"/>
            </a:pPr>
            <a:r>
              <a:rPr lang="en-US" altLang="zh-CN" sz="2000">
                <a:solidFill>
                  <a:schemeClr val="tx1"/>
                </a:solidFill>
                <a:cs typeface="Arial" pitchFamily="34" charset="0"/>
              </a:rPr>
              <a:t>Always watch news</a:t>
            </a:r>
          </a:p>
          <a:p>
            <a:pPr marL="342900" indent="-342900">
              <a:buFontTx/>
              <a:buAutoNum type="arabicPeriod"/>
            </a:pPr>
            <a:r>
              <a:rPr lang="en-US" altLang="zh-CN" sz="2000">
                <a:solidFill>
                  <a:schemeClr val="tx1"/>
                </a:solidFill>
                <a:cs typeface="Arial" pitchFamily="34" charset="0"/>
              </a:rPr>
              <a:t>Enjoy sports</a:t>
            </a:r>
            <a:endParaRPr lang="en-US" altLang="zh-CN" sz="2000" b="1">
              <a:solidFill>
                <a:schemeClr val="tx1"/>
              </a:solidFill>
              <a:cs typeface="Arial" pitchFamily="34" charset="0"/>
            </a:endParaRPr>
          </a:p>
          <a:p>
            <a:pPr marL="342900" indent="-342900">
              <a:buFontTx/>
              <a:buAutoNum type="arabicPeriod"/>
            </a:pPr>
            <a:r>
              <a:rPr lang="en-US" altLang="zh-CN" sz="2000">
                <a:solidFill>
                  <a:schemeClr val="tx1"/>
                </a:solidFill>
                <a:cs typeface="Arial" pitchFamily="34" charset="0"/>
              </a:rPr>
              <a:t> </a:t>
            </a:r>
            <a:r>
              <a:rPr lang="en-US" altLang="zh-CN" sz="2000" b="1">
                <a:solidFill>
                  <a:schemeClr val="tx1"/>
                </a:solidFill>
                <a:cs typeface="Arial" pitchFamily="34" charset="0"/>
              </a:rPr>
              <a:t>….</a:t>
            </a:r>
            <a:endParaRPr lang="zh-CN" altLang="en-US" sz="2000" b="1">
              <a:solidFill>
                <a:schemeClr val="tx1"/>
              </a:solidFill>
              <a:cs typeface="Arial" pitchFamily="34" charset="0"/>
            </a:endParaRPr>
          </a:p>
        </p:txBody>
      </p:sp>
      <p:grpSp>
        <p:nvGrpSpPr>
          <p:cNvPr id="6" name="组合 70"/>
          <p:cNvGrpSpPr>
            <a:grpSpLocks/>
          </p:cNvGrpSpPr>
          <p:nvPr/>
        </p:nvGrpSpPr>
        <p:grpSpPr bwMode="auto">
          <a:xfrm>
            <a:off x="495300" y="1371600"/>
            <a:ext cx="2724150" cy="685800"/>
            <a:chOff x="457200" y="1371600"/>
            <a:chExt cx="2514600" cy="685800"/>
          </a:xfrm>
        </p:grpSpPr>
        <p:sp>
          <p:nvSpPr>
            <p:cNvPr id="42" name="矩形标注 41"/>
            <p:cNvSpPr/>
            <p:nvPr/>
          </p:nvSpPr>
          <p:spPr>
            <a:xfrm>
              <a:off x="457200" y="1371600"/>
              <a:ext cx="2514600" cy="685800"/>
            </a:xfrm>
            <a:prstGeom prst="wedgeRectCallout">
              <a:avLst>
                <a:gd name="adj1" fmla="val 85432"/>
                <a:gd name="adj2" fmla="val 204620"/>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altLang="zh-CN" sz="2800" b="1">
                  <a:solidFill>
                    <a:srgbClr val="202020"/>
                  </a:solidFill>
                  <a:ea typeface="Verdana" pitchFamily="34" charset="0"/>
                  <a:cs typeface="Arial" pitchFamily="34" charset="0"/>
                </a:rPr>
                <a:t>     Influence</a:t>
              </a:r>
              <a:endParaRPr lang="zh-CN" altLang="en-US" sz="2800" b="1">
                <a:solidFill>
                  <a:srgbClr val="202020"/>
                </a:solidFill>
                <a:ea typeface="Verdana" pitchFamily="34" charset="0"/>
              </a:endParaRPr>
            </a:p>
          </p:txBody>
        </p:sp>
        <p:sp>
          <p:nvSpPr>
            <p:cNvPr id="23" name="椭圆 22"/>
            <p:cNvSpPr/>
            <p:nvPr/>
          </p:nvSpPr>
          <p:spPr>
            <a:xfrm>
              <a:off x="685800" y="1524000"/>
              <a:ext cx="381000" cy="381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0000FF"/>
                  </a:solidFill>
                  <a:cs typeface="Arial" pitchFamily="34" charset="0"/>
                </a:rPr>
                <a:t>1</a:t>
              </a:r>
              <a:endParaRPr lang="zh-CN" altLang="en-US" b="1">
                <a:solidFill>
                  <a:srgbClr val="0000FF"/>
                </a:solidFill>
                <a:cs typeface="Arial" pitchFamily="34" charset="0"/>
              </a:endParaRPr>
            </a:p>
          </p:txBody>
        </p:sp>
      </p:grpSp>
      <p:sp>
        <p:nvSpPr>
          <p:cNvPr id="47" name="矩形标注 46"/>
          <p:cNvSpPr/>
          <p:nvPr/>
        </p:nvSpPr>
        <p:spPr>
          <a:xfrm>
            <a:off x="5943600" y="4191000"/>
            <a:ext cx="2889250" cy="685800"/>
          </a:xfrm>
          <a:prstGeom prst="wedgeRectCallout">
            <a:avLst>
              <a:gd name="adj1" fmla="val -36076"/>
              <a:gd name="adj2" fmla="val -95256"/>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altLang="zh-CN" sz="2800" b="1">
                <a:solidFill>
                  <a:srgbClr val="C00000"/>
                </a:solidFill>
                <a:ea typeface="Verdana" pitchFamily="34" charset="0"/>
                <a:cs typeface="Arial" pitchFamily="34" charset="0"/>
              </a:rPr>
              <a:t>    Action bias</a:t>
            </a:r>
            <a:endParaRPr lang="zh-CN" altLang="en-US" sz="2800" b="1">
              <a:solidFill>
                <a:srgbClr val="C00000"/>
              </a:solidFill>
              <a:ea typeface="Verdana" pitchFamily="34" charset="0"/>
            </a:endParaRPr>
          </a:p>
        </p:txBody>
      </p:sp>
      <p:sp>
        <p:nvSpPr>
          <p:cNvPr id="24" name="椭圆 23"/>
          <p:cNvSpPr/>
          <p:nvPr/>
        </p:nvSpPr>
        <p:spPr>
          <a:xfrm>
            <a:off x="6048523" y="4343400"/>
            <a:ext cx="390393"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C00000"/>
                </a:solidFill>
                <a:cs typeface="Arial" pitchFamily="34" charset="0"/>
              </a:rPr>
              <a:t>4</a:t>
            </a:r>
            <a:endParaRPr lang="zh-CN" altLang="en-US" b="1">
              <a:solidFill>
                <a:srgbClr val="C00000"/>
              </a:solidFill>
              <a:cs typeface="Arial" pitchFamily="34" charset="0"/>
            </a:endParaRPr>
          </a:p>
        </p:txBody>
      </p:sp>
      <p:grpSp>
        <p:nvGrpSpPr>
          <p:cNvPr id="7" name="组合 69"/>
          <p:cNvGrpSpPr>
            <a:grpSpLocks/>
          </p:cNvGrpSpPr>
          <p:nvPr/>
        </p:nvGrpSpPr>
        <p:grpSpPr bwMode="auto">
          <a:xfrm>
            <a:off x="247650" y="5486400"/>
            <a:ext cx="3467100" cy="685800"/>
            <a:chOff x="228600" y="5486400"/>
            <a:chExt cx="3200400" cy="685800"/>
          </a:xfrm>
        </p:grpSpPr>
        <p:sp>
          <p:nvSpPr>
            <p:cNvPr id="46" name="矩形标注 45"/>
            <p:cNvSpPr/>
            <p:nvPr/>
          </p:nvSpPr>
          <p:spPr>
            <a:xfrm>
              <a:off x="228600" y="5486400"/>
              <a:ext cx="3200400" cy="685800"/>
            </a:xfrm>
            <a:prstGeom prst="wedgeRectCallout">
              <a:avLst>
                <a:gd name="adj1" fmla="val 57110"/>
                <a:gd name="adj2" fmla="val -309917"/>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altLang="zh-CN" sz="2800" b="1">
                  <a:solidFill>
                    <a:srgbClr val="202020"/>
                  </a:solidFill>
                  <a:ea typeface="Verdana" pitchFamily="34" charset="0"/>
                  <a:cs typeface="Arial" pitchFamily="34" charset="0"/>
                </a:rPr>
                <a:t>  Dependence</a:t>
              </a:r>
              <a:endParaRPr lang="zh-CN" altLang="en-US" sz="2800" b="1">
                <a:solidFill>
                  <a:srgbClr val="202020"/>
                </a:solidFill>
                <a:ea typeface="Verdana" pitchFamily="34" charset="0"/>
              </a:endParaRPr>
            </a:p>
          </p:txBody>
        </p:sp>
        <p:sp>
          <p:nvSpPr>
            <p:cNvPr id="25" name="椭圆 24"/>
            <p:cNvSpPr/>
            <p:nvPr/>
          </p:nvSpPr>
          <p:spPr>
            <a:xfrm>
              <a:off x="381000" y="5638800"/>
              <a:ext cx="381000" cy="381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0000FF"/>
                  </a:solidFill>
                  <a:cs typeface="Arial" pitchFamily="34" charset="0"/>
                </a:rPr>
                <a:t>2</a:t>
              </a:r>
              <a:endParaRPr lang="zh-CN" altLang="en-US" b="1">
                <a:solidFill>
                  <a:srgbClr val="0000FF"/>
                </a:solidFill>
                <a:cs typeface="Arial" pitchFamily="34" charset="0"/>
              </a:endParaRPr>
            </a:p>
          </p:txBody>
        </p:sp>
      </p:grpSp>
      <p:sp>
        <p:nvSpPr>
          <p:cNvPr id="65550" name="Rectangle 2"/>
          <p:cNvSpPr>
            <a:spLocks noGrp="1" noChangeArrowheads="1"/>
          </p:cNvSpPr>
          <p:nvPr>
            <p:ph type="title"/>
          </p:nvPr>
        </p:nvSpPr>
        <p:spPr>
          <a:xfrm>
            <a:off x="247650" y="0"/>
            <a:ext cx="9410700" cy="1143000"/>
          </a:xfrm>
        </p:spPr>
        <p:txBody>
          <a:bodyPr/>
          <a:lstStyle/>
          <a:p>
            <a:pPr eaLnBrk="1" hangingPunct="1"/>
            <a:r>
              <a:rPr lang="en-US" altLang="zh-CN" sz="3600" dirty="0" smtClean="0">
                <a:cs typeface="Arial" pitchFamily="34" charset="0"/>
              </a:rPr>
              <a:t>Social Influence &amp; Action Modeling</a:t>
            </a:r>
            <a:r>
              <a:rPr lang="en-US" altLang="zh-CN" sz="3600" baseline="30000" dirty="0" smtClean="0">
                <a:cs typeface="Arial" pitchFamily="34" charset="0"/>
              </a:rPr>
              <a:t>[1]</a:t>
            </a:r>
            <a:endParaRPr lang="zh-CN" altLang="en-US" sz="3600" dirty="0" smtClean="0">
              <a:cs typeface="Arial" pitchFamily="34" charset="0"/>
            </a:endParaRPr>
          </a:p>
        </p:txBody>
      </p:sp>
      <p:cxnSp>
        <p:nvCxnSpPr>
          <p:cNvPr id="38" name="直接连接符 37"/>
          <p:cNvCxnSpPr>
            <a:stCxn id="9" idx="2"/>
          </p:cNvCxnSpPr>
          <p:nvPr/>
        </p:nvCxnSpPr>
        <p:spPr>
          <a:xfrm flipH="1">
            <a:off x="6356350" y="2057400"/>
            <a:ext cx="330200" cy="1295400"/>
          </a:xfrm>
          <a:prstGeom prst="line">
            <a:avLst/>
          </a:prstGeom>
          <a:ln>
            <a:tailEnd type="triangle" w="lg" len="lg"/>
          </a:ln>
        </p:spPr>
        <p:style>
          <a:lnRef idx="2">
            <a:schemeClr val="accent6"/>
          </a:lnRef>
          <a:fillRef idx="1">
            <a:schemeClr val="lt1"/>
          </a:fillRef>
          <a:effectRef idx="0">
            <a:schemeClr val="accent6"/>
          </a:effectRef>
          <a:fontRef idx="minor">
            <a:schemeClr val="dk1"/>
          </a:fontRef>
        </p:style>
      </p:cxnSp>
      <p:cxnSp>
        <p:nvCxnSpPr>
          <p:cNvPr id="45" name="直接箭头连接符 44"/>
          <p:cNvCxnSpPr/>
          <p:nvPr/>
        </p:nvCxnSpPr>
        <p:spPr>
          <a:xfrm flipV="1">
            <a:off x="2063750" y="3657600"/>
            <a:ext cx="3714750" cy="76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矩形标注 42"/>
          <p:cNvSpPr/>
          <p:nvPr/>
        </p:nvSpPr>
        <p:spPr>
          <a:xfrm>
            <a:off x="7429500" y="1981200"/>
            <a:ext cx="2724150" cy="685800"/>
          </a:xfrm>
          <a:prstGeom prst="wedgeRectCallout">
            <a:avLst>
              <a:gd name="adj1" fmla="val -82526"/>
              <a:gd name="adj2" fmla="val 161799"/>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altLang="zh-CN" sz="2800" b="1">
                <a:solidFill>
                  <a:srgbClr val="202020"/>
                </a:solidFill>
                <a:ea typeface="Verdana" pitchFamily="34" charset="0"/>
                <a:cs typeface="Arial" pitchFamily="34" charset="0"/>
              </a:rPr>
              <a:t>    Correlation</a:t>
            </a:r>
            <a:endParaRPr lang="zh-CN" altLang="en-US" sz="2800" b="1">
              <a:solidFill>
                <a:srgbClr val="202020"/>
              </a:solidFill>
              <a:ea typeface="Verdana" pitchFamily="34" charset="0"/>
            </a:endParaRPr>
          </a:p>
        </p:txBody>
      </p:sp>
      <p:sp>
        <p:nvSpPr>
          <p:cNvPr id="26" name="椭圆 25"/>
          <p:cNvSpPr/>
          <p:nvPr/>
        </p:nvSpPr>
        <p:spPr>
          <a:xfrm>
            <a:off x="7512050" y="2133600"/>
            <a:ext cx="412750" cy="381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0000FF"/>
                </a:solidFill>
                <a:cs typeface="Arial" pitchFamily="34" charset="0"/>
              </a:rPr>
              <a:t>3</a:t>
            </a:r>
            <a:endParaRPr lang="zh-CN" altLang="en-US" b="1">
              <a:solidFill>
                <a:srgbClr val="0000FF"/>
              </a:solidFill>
              <a:cs typeface="Arial" pitchFamily="34" charset="0"/>
            </a:endParaRPr>
          </a:p>
        </p:txBody>
      </p:sp>
      <p:sp>
        <p:nvSpPr>
          <p:cNvPr id="65555" name="矩形 2"/>
          <p:cNvSpPr>
            <a:spLocks noChangeArrowheads="1"/>
          </p:cNvSpPr>
          <p:nvPr/>
        </p:nvSpPr>
        <p:spPr bwMode="auto">
          <a:xfrm>
            <a:off x="0" y="6324600"/>
            <a:ext cx="9906000" cy="533400"/>
          </a:xfrm>
          <a:prstGeom prst="rect">
            <a:avLst/>
          </a:prstGeom>
          <a:solidFill>
            <a:schemeClr val="bg1"/>
          </a:solidFill>
          <a:ln w="9525">
            <a:noFill/>
            <a:miter lim="800000"/>
            <a:headEnd/>
            <a:tailEnd/>
          </a:ln>
        </p:spPr>
        <p:txBody>
          <a:bodyPr wrap="square" lIns="180000" rIns="180000">
            <a:noAutofit/>
          </a:bodyPr>
          <a:lstStyle/>
          <a:p>
            <a:r>
              <a:rPr lang="en-US" altLang="zh-CN" sz="1400" dirty="0"/>
              <a:t>[1] C. Tan, J. Tang, J. Sun, Q. Lin, and F. Wang. Social action tracking via noise tolerant time-varying factor graphs. In </a:t>
            </a:r>
            <a:r>
              <a:rPr lang="en-US" altLang="zh-CN" sz="1400" dirty="0" smtClean="0"/>
              <a:t>KDD</a:t>
            </a:r>
            <a:r>
              <a:rPr lang="en-US" altLang="zh-CN" sz="1400" dirty="0"/>
              <a:t>’</a:t>
            </a:r>
            <a:r>
              <a:rPr lang="en-US" altLang="zh-CN" sz="1400" dirty="0" smtClean="0"/>
              <a:t>10, </a:t>
            </a:r>
            <a:r>
              <a:rPr lang="en-US" altLang="zh-CN" sz="1400" dirty="0"/>
              <a:t>pages 807–</a:t>
            </a:r>
            <a:r>
              <a:rPr lang="en-US" altLang="zh-CN" sz="1400" dirty="0" smtClean="0"/>
              <a:t>816.</a:t>
            </a:r>
            <a:endParaRPr lang="zh-CN" altLang="en-US" sz="1400" dirty="0"/>
          </a:p>
        </p:txBody>
      </p:sp>
    </p:spTree>
    <p:extLst>
      <p:ext uri="{BB962C8B-B14F-4D97-AF65-F5344CB8AC3E}">
        <p14:creationId xmlns:p14="http://schemas.microsoft.com/office/powerpoint/2010/main" val="56874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par>
                                <p:cTn id="8" presetID="4"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ox(in)">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amond(in)">
                                      <p:cBhvr>
                                        <p:cTn id="15" dur="500"/>
                                        <p:tgtEl>
                                          <p:spTgt spid="33"/>
                                        </p:tgtEl>
                                      </p:cBhvr>
                                    </p:animEffect>
                                  </p:childTnLst>
                                </p:cTn>
                              </p:par>
                              <p:par>
                                <p:cTn id="16" presetID="8" presetClass="entr" presetSubtype="16"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amond(in)">
                                      <p:cBhvr>
                                        <p:cTn id="18" dur="500"/>
                                        <p:tgtEl>
                                          <p:spTgt spid="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ox(in)">
                                      <p:cBhvr>
                                        <p:cTn id="23" dur="500"/>
                                        <p:tgtEl>
                                          <p:spTgt spid="9"/>
                                        </p:tgtEl>
                                      </p:cBhvr>
                                    </p:animEffect>
                                  </p:childTnLst>
                                </p:cTn>
                              </p:par>
                              <p:par>
                                <p:cTn id="24" presetID="4" presetClass="entr" presetSubtype="16"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ox(in)">
                                      <p:cBhvr>
                                        <p:cTn id="26" dur="500"/>
                                        <p:tgtEl>
                                          <p:spTgt spid="3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3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4" presetClass="entr" presetSubtype="16"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box(in)">
                                      <p:cBhvr>
                                        <p:cTn id="35" dur="500"/>
                                        <p:tgtEl>
                                          <p:spTgt spid="40"/>
                                        </p:tgtEl>
                                      </p:cBhvr>
                                    </p:animEffect>
                                  </p:childTnLst>
                                </p:cTn>
                              </p:par>
                              <p:par>
                                <p:cTn id="36" presetID="4" presetClass="entr" presetSubtype="16"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ox(in)">
                                      <p:cBhvr>
                                        <p:cTn id="38" dur="500"/>
                                        <p:tgtEl>
                                          <p:spTgt spid="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ox(in)">
                                      <p:cBhvr>
                                        <p:cTn id="43" dur="500"/>
                                        <p:tgtEl>
                                          <p:spTgt spid="7"/>
                                        </p:tgtEl>
                                      </p:cBhvr>
                                    </p:animEffect>
                                  </p:childTnLst>
                                </p:cTn>
                              </p:par>
                              <p:par>
                                <p:cTn id="44" presetID="4" presetClass="entr" presetSubtype="16"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box(in)">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box(in)">
                                      <p:cBhvr>
                                        <p:cTn id="51" dur="500"/>
                                        <p:tgtEl>
                                          <p:spTgt spid="43"/>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amond(in)">
                                      <p:cBhvr>
                                        <p:cTn id="54" dur="500"/>
                                        <p:tgtEl>
                                          <p:spTgt spid="2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blinds(horizontal)">
                                      <p:cBhvr>
                                        <p:cTn id="59" dur="500"/>
                                        <p:tgtEl>
                                          <p:spTgt spid="4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3" grpId="0" animBg="1"/>
      <p:bldP spid="47" grpId="0" animBg="1"/>
      <p:bldP spid="24" grpId="0" animBg="1"/>
      <p:bldP spid="43"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4" cstate="print"/>
          <a:srcRect/>
          <a:stretch>
            <a:fillRect/>
          </a:stretch>
        </p:blipFill>
        <p:spPr bwMode="auto">
          <a:xfrm>
            <a:off x="330218" y="1295400"/>
            <a:ext cx="9410701" cy="4114800"/>
          </a:xfrm>
          <a:prstGeom prst="rect">
            <a:avLst/>
          </a:prstGeom>
          <a:noFill/>
          <a:ln w="9525">
            <a:noFill/>
            <a:miter lim="800000"/>
            <a:headEnd/>
            <a:tailEnd/>
          </a:ln>
        </p:spPr>
      </p:pic>
      <p:sp>
        <p:nvSpPr>
          <p:cNvPr id="5" name="椭圆 4"/>
          <p:cNvSpPr/>
          <p:nvPr/>
        </p:nvSpPr>
        <p:spPr>
          <a:xfrm>
            <a:off x="3549650" y="3962400"/>
            <a:ext cx="495300" cy="45720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2">
                  <a:lumMod val="25000"/>
                </a:schemeClr>
              </a:solidFill>
            </a:endParaRPr>
          </a:p>
        </p:txBody>
      </p:sp>
      <p:sp>
        <p:nvSpPr>
          <p:cNvPr id="8" name="椭圆 7"/>
          <p:cNvSpPr/>
          <p:nvPr/>
        </p:nvSpPr>
        <p:spPr>
          <a:xfrm>
            <a:off x="2146300" y="3124200"/>
            <a:ext cx="1155700" cy="609600"/>
          </a:xfrm>
          <a:prstGeom prst="ellipse">
            <a:avLst/>
          </a:prstGeom>
          <a:noFill/>
          <a:ln w="38100">
            <a:solidFill>
              <a:srgbClr val="0000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椭圆 14"/>
          <p:cNvSpPr/>
          <p:nvPr/>
        </p:nvSpPr>
        <p:spPr>
          <a:xfrm>
            <a:off x="3136900" y="2514600"/>
            <a:ext cx="1155700" cy="533400"/>
          </a:xfrm>
          <a:prstGeom prst="ellipse">
            <a:avLst/>
          </a:prstGeom>
          <a:noFill/>
          <a:ln w="38100">
            <a:solidFill>
              <a:srgbClr val="0000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椭圆 15"/>
          <p:cNvSpPr/>
          <p:nvPr/>
        </p:nvSpPr>
        <p:spPr>
          <a:xfrm>
            <a:off x="4540250" y="4038600"/>
            <a:ext cx="1155700" cy="533400"/>
          </a:xfrm>
          <a:prstGeom prst="ellipse">
            <a:avLst/>
          </a:prstGeom>
          <a:noFill/>
          <a:ln w="38100">
            <a:solidFill>
              <a:srgbClr val="0000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标题 1"/>
          <p:cNvSpPr>
            <a:spLocks noGrp="1"/>
          </p:cNvSpPr>
          <p:nvPr>
            <p:ph type="title"/>
          </p:nvPr>
        </p:nvSpPr>
        <p:spPr>
          <a:xfrm>
            <a:off x="495300" y="0"/>
            <a:ext cx="8915400" cy="1143000"/>
          </a:xfrm>
        </p:spPr>
        <p:txBody>
          <a:bodyPr/>
          <a:lstStyle/>
          <a:p>
            <a:r>
              <a:rPr lang="en-US" altLang="zh-CN" dirty="0" smtClean="0">
                <a:ea typeface="Verdana" pitchFamily="34" charset="0"/>
                <a:cs typeface="Verdana" pitchFamily="34" charset="0"/>
              </a:rPr>
              <a:t>A Discriminative Model: NTT-FGM</a:t>
            </a:r>
            <a:endParaRPr lang="zh-CN" altLang="en-US" dirty="0">
              <a:cs typeface="Verdana" pitchFamily="34" charset="0"/>
            </a:endParaRPr>
          </a:p>
        </p:txBody>
      </p:sp>
      <p:sp>
        <p:nvSpPr>
          <p:cNvPr id="12" name="椭圆 11"/>
          <p:cNvSpPr/>
          <p:nvPr/>
        </p:nvSpPr>
        <p:spPr>
          <a:xfrm>
            <a:off x="3848541" y="3337034"/>
            <a:ext cx="577850" cy="533400"/>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2">
                  <a:lumMod val="25000"/>
                </a:schemeClr>
              </a:solidFill>
            </a:endParaRPr>
          </a:p>
        </p:txBody>
      </p:sp>
      <p:sp>
        <p:nvSpPr>
          <p:cNvPr id="13" name="矩形 12"/>
          <p:cNvSpPr/>
          <p:nvPr/>
        </p:nvSpPr>
        <p:spPr>
          <a:xfrm>
            <a:off x="5061012" y="4983832"/>
            <a:ext cx="3744416"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FF0000"/>
                </a:solidFill>
              </a:rPr>
              <a:t>Continuous latent action state</a:t>
            </a:r>
            <a:endParaRPr lang="zh-CN" altLang="en-US" sz="2000" dirty="0">
              <a:solidFill>
                <a:srgbClr val="FF0000"/>
              </a:solidFill>
            </a:endParaRPr>
          </a:p>
        </p:txBody>
      </p:sp>
      <p:cxnSp>
        <p:nvCxnSpPr>
          <p:cNvPr id="19" name="直接箭头连接符 18"/>
          <p:cNvCxnSpPr>
            <a:stCxn id="12" idx="5"/>
            <a:endCxn id="13" idx="0"/>
          </p:cNvCxnSpPr>
          <p:nvPr/>
        </p:nvCxnSpPr>
        <p:spPr>
          <a:xfrm rot="16200000" flipH="1">
            <a:off x="5041754" y="3092364"/>
            <a:ext cx="1191513" cy="259145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321153" y="2816932"/>
            <a:ext cx="3056136" cy="533400"/>
          </a:xfrm>
          <a:prstGeom prst="rect">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00CC"/>
                </a:solidFill>
              </a:rPr>
              <a:t>Personal</a:t>
            </a:r>
            <a:r>
              <a:rPr lang="en-US" altLang="zh-CN" sz="2000" dirty="0" smtClean="0">
                <a:solidFill>
                  <a:srgbClr val="FF0000"/>
                </a:solidFill>
              </a:rPr>
              <a:t> </a:t>
            </a:r>
            <a:r>
              <a:rPr lang="en-US" altLang="zh-CN" sz="2400" dirty="0" smtClean="0">
                <a:solidFill>
                  <a:srgbClr val="0000CC"/>
                </a:solidFill>
              </a:rPr>
              <a:t>attributes</a:t>
            </a:r>
            <a:endParaRPr lang="zh-CN" altLang="en-US" sz="2400" dirty="0" smtClean="0">
              <a:solidFill>
                <a:srgbClr val="0000CC"/>
              </a:solidFill>
            </a:endParaRPr>
          </a:p>
        </p:txBody>
      </p:sp>
      <p:cxnSp>
        <p:nvCxnSpPr>
          <p:cNvPr id="23" name="直接箭头连接符 22"/>
          <p:cNvCxnSpPr>
            <a:stCxn id="16" idx="6"/>
            <a:endCxn id="22" idx="2"/>
          </p:cNvCxnSpPr>
          <p:nvPr/>
        </p:nvCxnSpPr>
        <p:spPr>
          <a:xfrm flipV="1">
            <a:off x="5695966" y="3350332"/>
            <a:ext cx="2153271" cy="954968"/>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035550" y="1143000"/>
            <a:ext cx="3632200" cy="5334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00CC"/>
                </a:solidFill>
              </a:rPr>
              <a:t>Correlation</a:t>
            </a:r>
            <a:endParaRPr lang="zh-CN" altLang="en-US" sz="2400" dirty="0" smtClean="0">
              <a:solidFill>
                <a:srgbClr val="0000CC"/>
              </a:solidFill>
            </a:endParaRPr>
          </a:p>
        </p:txBody>
      </p:sp>
      <p:cxnSp>
        <p:nvCxnSpPr>
          <p:cNvPr id="28" name="直接箭头连接符 27"/>
          <p:cNvCxnSpPr>
            <a:endCxn id="27" idx="2"/>
          </p:cNvCxnSpPr>
          <p:nvPr/>
        </p:nvCxnSpPr>
        <p:spPr>
          <a:xfrm flipV="1">
            <a:off x="4127500" y="1676400"/>
            <a:ext cx="2724150" cy="99060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76537" y="4371764"/>
            <a:ext cx="2340260" cy="5334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00CC"/>
                </a:solidFill>
              </a:rPr>
              <a:t>Dependence</a:t>
            </a:r>
            <a:endParaRPr lang="zh-CN" altLang="en-US" sz="2400" dirty="0" smtClean="0">
              <a:solidFill>
                <a:srgbClr val="0000CC"/>
              </a:solidFill>
            </a:endParaRPr>
          </a:p>
        </p:txBody>
      </p:sp>
      <p:cxnSp>
        <p:nvCxnSpPr>
          <p:cNvPr id="33" name="直接箭头连接符 32"/>
          <p:cNvCxnSpPr>
            <a:stCxn id="8" idx="4"/>
            <a:endCxn id="32" idx="0"/>
          </p:cNvCxnSpPr>
          <p:nvPr/>
        </p:nvCxnSpPr>
        <p:spPr>
          <a:xfrm rot="5400000">
            <a:off x="2016426" y="3664041"/>
            <a:ext cx="637964" cy="777486"/>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C:\Users\Julius\Desktop\temp\eq.png"/>
          <p:cNvPicPr>
            <a:picLocks noChangeAspect="1" noChangeArrowheads="1"/>
          </p:cNvPicPr>
          <p:nvPr/>
        </p:nvPicPr>
        <p:blipFill>
          <a:blip r:embed="rId5" cstate="print"/>
          <a:srcRect/>
          <a:stretch>
            <a:fillRect/>
          </a:stretch>
        </p:blipFill>
        <p:spPr bwMode="auto">
          <a:xfrm>
            <a:off x="1712927" y="2057431"/>
            <a:ext cx="1011239" cy="447675"/>
          </a:xfrm>
          <a:prstGeom prst="rect">
            <a:avLst/>
          </a:prstGeom>
          <a:noFill/>
          <a:ln>
            <a:noFill/>
          </a:ln>
        </p:spPr>
      </p:pic>
      <p:sp>
        <p:nvSpPr>
          <p:cNvPr id="36" name="椭圆 35"/>
          <p:cNvSpPr/>
          <p:nvPr/>
        </p:nvSpPr>
        <p:spPr>
          <a:xfrm>
            <a:off x="1651000" y="2057400"/>
            <a:ext cx="1155700" cy="533400"/>
          </a:xfrm>
          <a:prstGeom prst="ellipse">
            <a:avLst/>
          </a:prstGeom>
          <a:noFill/>
          <a:ln w="38100">
            <a:solidFill>
              <a:srgbClr val="0000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247650" y="990600"/>
            <a:ext cx="3632200" cy="5334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rgbClr val="0000CC"/>
                </a:solidFill>
              </a:rPr>
              <a:t>Influence</a:t>
            </a:r>
            <a:endParaRPr lang="zh-CN" altLang="en-US" sz="2000" dirty="0">
              <a:solidFill>
                <a:srgbClr val="0000CC"/>
              </a:solidFill>
            </a:endParaRPr>
          </a:p>
        </p:txBody>
      </p:sp>
      <p:cxnSp>
        <p:nvCxnSpPr>
          <p:cNvPr id="38" name="直接箭头连接符 37"/>
          <p:cNvCxnSpPr>
            <a:stCxn id="36" idx="0"/>
            <a:endCxn id="37" idx="2"/>
          </p:cNvCxnSpPr>
          <p:nvPr/>
        </p:nvCxnSpPr>
        <p:spPr>
          <a:xfrm rot="16200000" flipV="1">
            <a:off x="1879600" y="1708150"/>
            <a:ext cx="533400" cy="16510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467100" y="4495800"/>
            <a:ext cx="577850" cy="4572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stCxn id="31" idx="0"/>
            <a:endCxn id="21" idx="2"/>
          </p:cNvCxnSpPr>
          <p:nvPr/>
        </p:nvCxnSpPr>
        <p:spPr>
          <a:xfrm rot="5400000" flipH="1" flipV="1">
            <a:off x="2870200" y="4600575"/>
            <a:ext cx="533400" cy="1238250"/>
          </a:xfrm>
          <a:prstGeom prst="straightConnector1">
            <a:avLst/>
          </a:prstGeom>
          <a:ln w="12700">
            <a:solidFill>
              <a:srgbClr val="0000CC"/>
            </a:solidFill>
            <a:tailEnd type="arrow"/>
          </a:ln>
        </p:spPr>
        <p:style>
          <a:lnRef idx="3">
            <a:schemeClr val="accent1"/>
          </a:lnRef>
          <a:fillRef idx="0">
            <a:schemeClr val="accent1"/>
          </a:fillRef>
          <a:effectRef idx="2">
            <a:schemeClr val="accent1"/>
          </a:effectRef>
          <a:fontRef idx="minor">
            <a:schemeClr val="tx1"/>
          </a:fontRef>
        </p:style>
      </p:cxnSp>
      <p:sp>
        <p:nvSpPr>
          <p:cNvPr id="31" name="矩形 30"/>
          <p:cNvSpPr/>
          <p:nvPr/>
        </p:nvSpPr>
        <p:spPr>
          <a:xfrm>
            <a:off x="1898650" y="5486400"/>
            <a:ext cx="123825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FF0000"/>
                </a:solidFill>
              </a:rPr>
              <a:t>Action</a:t>
            </a:r>
            <a:endParaRPr lang="zh-CN" altLang="en-US" sz="2000" dirty="0">
              <a:solidFill>
                <a:srgbClr val="FF0000"/>
              </a:solidFill>
            </a:endParaRPr>
          </a:p>
        </p:txBody>
      </p:sp>
      <p:sp>
        <p:nvSpPr>
          <p:cNvPr id="35" name="矩形 34"/>
          <p:cNvSpPr/>
          <p:nvPr/>
        </p:nvSpPr>
        <p:spPr>
          <a:xfrm>
            <a:off x="4292600" y="4495800"/>
            <a:ext cx="495300" cy="4572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40" idx="0"/>
            <a:endCxn id="35" idx="2"/>
          </p:cNvCxnSpPr>
          <p:nvPr/>
        </p:nvCxnSpPr>
        <p:spPr>
          <a:xfrm rot="16200000" flipV="1">
            <a:off x="4212481" y="5280798"/>
            <a:ext cx="744252" cy="88715"/>
          </a:xfrm>
          <a:prstGeom prst="straightConnector1">
            <a:avLst/>
          </a:prstGeom>
          <a:ln w="12700">
            <a:solidFill>
              <a:srgbClr val="0000CC"/>
            </a:solidFill>
            <a:tailEnd type="arrow"/>
          </a:ln>
        </p:spPr>
        <p:style>
          <a:lnRef idx="3">
            <a:schemeClr val="accent1"/>
          </a:lnRef>
          <a:fillRef idx="0">
            <a:schemeClr val="accent1"/>
          </a:fillRef>
          <a:effectRef idx="2">
            <a:schemeClr val="accent1"/>
          </a:effectRef>
          <a:fontRef idx="minor">
            <a:schemeClr val="tx1"/>
          </a:fontRef>
        </p:style>
      </p:cxnSp>
      <p:sp>
        <p:nvSpPr>
          <p:cNvPr id="40" name="矩形 39"/>
          <p:cNvSpPr/>
          <p:nvPr/>
        </p:nvSpPr>
        <p:spPr>
          <a:xfrm>
            <a:off x="3368825" y="5697252"/>
            <a:ext cx="2520280" cy="5334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Personal attributes </a:t>
            </a:r>
            <a:endParaRPr lang="zh-CN" altLang="en-US" sz="2000" dirty="0">
              <a:solidFill>
                <a:schemeClr val="tx1"/>
              </a:solidFill>
            </a:endParaRPr>
          </a:p>
        </p:txBody>
      </p:sp>
    </p:spTree>
    <p:custDataLst>
      <p:tags r:id="rId1"/>
    </p:custDataLst>
    <p:extLst>
      <p:ext uri="{BB962C8B-B14F-4D97-AF65-F5344CB8AC3E}">
        <p14:creationId xmlns:p14="http://schemas.microsoft.com/office/powerpoint/2010/main" val="26984095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500"/>
                                        <p:tgtEl>
                                          <p:spTgt spid="13"/>
                                        </p:tgtEl>
                                      </p:cBhvr>
                                    </p:animEffect>
                                  </p:childTnLst>
                                </p:cTn>
                              </p:par>
                              <p:par>
                                <p:cTn id="11" presetID="4" presetClass="entr" presetSubtype="16"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ox(i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i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box(in)">
                                      <p:cBhvr>
                                        <p:cTn id="23" dur="500"/>
                                        <p:tgtEl>
                                          <p:spTgt spid="36"/>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ox(in)">
                                      <p:cBhvr>
                                        <p:cTn id="26" dur="500"/>
                                        <p:tgtEl>
                                          <p:spTgt spid="37"/>
                                        </p:tgtEl>
                                      </p:cBhvr>
                                    </p:animEffect>
                                  </p:childTnLst>
                                </p:cTn>
                              </p:par>
                              <p:par>
                                <p:cTn id="27" presetID="4" presetClass="entr" presetSubtype="16"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ox(in)">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ox(in)">
                                      <p:cBhvr>
                                        <p:cTn id="34" dur="500"/>
                                        <p:tgtEl>
                                          <p:spTgt spid="8"/>
                                        </p:tgtEl>
                                      </p:cBhvr>
                                    </p:animEffect>
                                  </p:childTnLst>
                                </p:cTn>
                              </p:par>
                              <p:par>
                                <p:cTn id="35" presetID="4" presetClass="entr" presetSubtype="16"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ox(in)">
                                      <p:cBhvr>
                                        <p:cTn id="37" dur="500"/>
                                        <p:tgtEl>
                                          <p:spTgt spid="33"/>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ox(in)">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ox(in)">
                                      <p:cBhvr>
                                        <p:cTn id="45" dur="500"/>
                                        <p:tgtEl>
                                          <p:spTgt spid="15"/>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ox(in)">
                                      <p:cBhvr>
                                        <p:cTn id="48" dur="500"/>
                                        <p:tgtEl>
                                          <p:spTgt spid="27"/>
                                        </p:tgtEl>
                                      </p:cBhvr>
                                    </p:animEffect>
                                  </p:childTnLst>
                                </p:cTn>
                              </p:par>
                              <p:par>
                                <p:cTn id="49" presetID="4" presetClass="entr" presetSubtype="16"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ox(in)">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8" presetClass="entr" presetSubtype="16"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amond(in)">
                                      <p:cBhvr>
                                        <p:cTn id="56" dur="500"/>
                                        <p:tgtEl>
                                          <p:spTgt spid="16"/>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ox(in)">
                                      <p:cBhvr>
                                        <p:cTn id="59" dur="500"/>
                                        <p:tgtEl>
                                          <p:spTgt spid="22"/>
                                        </p:tgtEl>
                                      </p:cBhvr>
                                    </p:animEffect>
                                  </p:childTnLst>
                                </p:cTn>
                              </p:par>
                              <p:par>
                                <p:cTn id="60" presetID="4" presetClass="entr" presetSubtype="16"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ox(i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P spid="16" grpId="0" animBg="1"/>
      <p:bldP spid="12" grpId="0" animBg="1"/>
      <p:bldP spid="13" grpId="0" animBg="1"/>
      <p:bldP spid="22" grpId="0" animBg="1"/>
      <p:bldP spid="27" grpId="0" animBg="1"/>
      <p:bldP spid="32" grpId="0" animBg="1"/>
      <p:bldP spid="36" grpId="0" animBg="1"/>
      <p:bldP spid="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077" y="1507612"/>
            <a:ext cx="1343078" cy="1219200"/>
          </a:xfrm>
          <a:prstGeom prst="rect">
            <a:avLst/>
          </a:prstGeom>
        </p:spPr>
      </p:pic>
      <p:sp>
        <p:nvSpPr>
          <p:cNvPr id="2" name="Title 1"/>
          <p:cNvSpPr>
            <a:spLocks noGrp="1"/>
          </p:cNvSpPr>
          <p:nvPr>
            <p:ph type="title"/>
          </p:nvPr>
        </p:nvSpPr>
        <p:spPr/>
        <p:txBody>
          <a:bodyPr/>
          <a:lstStyle/>
          <a:p>
            <a:r>
              <a:rPr lang="en-US" dirty="0" smtClean="0"/>
              <a:t>User-level Sentiment Analysis</a:t>
            </a:r>
            <a:endParaRPr lang="en-US" dirty="0"/>
          </a:p>
        </p:txBody>
      </p:sp>
      <p:pic>
        <p:nvPicPr>
          <p:cNvPr id="4" name="Picture 3"/>
          <p:cNvPicPr>
            <a:picLocks noChangeAspect="1"/>
          </p:cNvPicPr>
          <p:nvPr/>
        </p:nvPicPr>
        <p:blipFill>
          <a:blip r:embed="rId4"/>
          <a:stretch>
            <a:fillRect/>
          </a:stretch>
        </p:blipFill>
        <p:spPr>
          <a:xfrm>
            <a:off x="825500" y="1752600"/>
            <a:ext cx="1365000" cy="1260000"/>
          </a:xfrm>
          <a:prstGeom prst="rect">
            <a:avLst/>
          </a:prstGeom>
        </p:spPr>
      </p:pic>
      <p:pic>
        <p:nvPicPr>
          <p:cNvPr id="5" name="Picture 4"/>
          <p:cNvPicPr>
            <a:picLocks noChangeAspect="1"/>
          </p:cNvPicPr>
          <p:nvPr/>
        </p:nvPicPr>
        <p:blipFill>
          <a:blip r:embed="rId5"/>
          <a:stretch>
            <a:fillRect/>
          </a:stretch>
        </p:blipFill>
        <p:spPr>
          <a:xfrm>
            <a:off x="4540250" y="4038600"/>
            <a:ext cx="1365000" cy="1260000"/>
          </a:xfrm>
          <a:prstGeom prst="rect">
            <a:avLst/>
          </a:prstGeom>
        </p:spPr>
      </p:pic>
      <p:pic>
        <p:nvPicPr>
          <p:cNvPr id="6" name="Picture 5"/>
          <p:cNvPicPr>
            <a:picLocks noChangeAspect="1"/>
          </p:cNvPicPr>
          <p:nvPr/>
        </p:nvPicPr>
        <p:blipFill>
          <a:blip r:embed="rId6"/>
          <a:stretch>
            <a:fillRect/>
          </a:stretch>
        </p:blipFill>
        <p:spPr>
          <a:xfrm>
            <a:off x="3054350" y="2590800"/>
            <a:ext cx="1365000" cy="1260000"/>
          </a:xfrm>
          <a:prstGeom prst="rect">
            <a:avLst/>
          </a:prstGeom>
        </p:spPr>
      </p:pic>
      <p:pic>
        <p:nvPicPr>
          <p:cNvPr id="7" name="Picture 6"/>
          <p:cNvPicPr>
            <a:picLocks noChangeAspect="1"/>
          </p:cNvPicPr>
          <p:nvPr/>
        </p:nvPicPr>
        <p:blipFill>
          <a:blip r:embed="rId7"/>
          <a:stretch>
            <a:fillRect/>
          </a:stretch>
        </p:blipFill>
        <p:spPr>
          <a:xfrm>
            <a:off x="1733550" y="4267200"/>
            <a:ext cx="1365000" cy="1260000"/>
          </a:xfrm>
          <a:prstGeom prst="rect">
            <a:avLst/>
          </a:prstGeom>
        </p:spPr>
      </p:pic>
      <p:pic>
        <p:nvPicPr>
          <p:cNvPr id="9" name="Picture 8"/>
          <p:cNvPicPr>
            <a:picLocks noChangeAspect="1"/>
          </p:cNvPicPr>
          <p:nvPr/>
        </p:nvPicPr>
        <p:blipFill>
          <a:blip r:embed="rId8"/>
          <a:stretch>
            <a:fillRect/>
          </a:stretch>
        </p:blipFill>
        <p:spPr>
          <a:xfrm>
            <a:off x="5530850" y="2362200"/>
            <a:ext cx="1365000" cy="1260000"/>
          </a:xfrm>
          <a:prstGeom prst="rect">
            <a:avLst/>
          </a:prstGeom>
        </p:spPr>
      </p:pic>
      <p:pic>
        <p:nvPicPr>
          <p:cNvPr id="10" name="Picture 9"/>
          <p:cNvPicPr>
            <a:picLocks noChangeAspect="1"/>
          </p:cNvPicPr>
          <p:nvPr/>
        </p:nvPicPr>
        <p:blipFill>
          <a:blip r:embed="rId9"/>
          <a:stretch>
            <a:fillRect/>
          </a:stretch>
        </p:blipFill>
        <p:spPr>
          <a:xfrm>
            <a:off x="7429500" y="3581400"/>
            <a:ext cx="1365000" cy="1260000"/>
          </a:xfrm>
          <a:prstGeom prst="rect">
            <a:avLst/>
          </a:prstGeom>
        </p:spPr>
      </p:pic>
      <p:cxnSp>
        <p:nvCxnSpPr>
          <p:cNvPr id="12" name="Straight Connector 11"/>
          <p:cNvCxnSpPr>
            <a:stCxn id="42" idx="4"/>
            <a:endCxn id="10" idx="0"/>
          </p:cNvCxnSpPr>
          <p:nvPr/>
        </p:nvCxnSpPr>
        <p:spPr>
          <a:xfrm flipH="1">
            <a:off x="8112000" y="2743200"/>
            <a:ext cx="143000" cy="8382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3"/>
          </p:cNvCxnSpPr>
          <p:nvPr/>
        </p:nvCxnSpPr>
        <p:spPr>
          <a:xfrm flipH="1">
            <a:off x="6895850" y="2514600"/>
            <a:ext cx="698750" cy="4776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5" idx="6"/>
          </p:cNvCxnSpPr>
          <p:nvPr/>
        </p:nvCxnSpPr>
        <p:spPr>
          <a:xfrm flipH="1">
            <a:off x="5943604" y="4419600"/>
            <a:ext cx="1403351" cy="3429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228854" y="2743200"/>
            <a:ext cx="742951" cy="3048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7" idx="3"/>
          </p:cNvCxnSpPr>
          <p:nvPr/>
        </p:nvCxnSpPr>
        <p:spPr>
          <a:xfrm flipH="1">
            <a:off x="5365753" y="3544094"/>
            <a:ext cx="300153" cy="570707"/>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4127504" y="3810000"/>
            <a:ext cx="495301" cy="5334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724150" y="3810000"/>
            <a:ext cx="495300" cy="4572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568450" y="3124200"/>
            <a:ext cx="577850" cy="11430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769100" y="3505200"/>
            <a:ext cx="742950" cy="3048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512050" y="1447800"/>
            <a:ext cx="14859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346950" y="3581400"/>
            <a:ext cx="14859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448300" y="2438400"/>
            <a:ext cx="14859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1914" y="1815432"/>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651000" y="4267200"/>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010904" y="2613528"/>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457700" y="4114800"/>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Callout 56"/>
          <p:cNvSpPr/>
          <p:nvPr/>
        </p:nvSpPr>
        <p:spPr>
          <a:xfrm>
            <a:off x="660400" y="1066800"/>
            <a:ext cx="2146300" cy="609600"/>
          </a:xfrm>
          <a:prstGeom prst="wedgeEllipseCallout">
            <a:avLst>
              <a:gd name="adj1" fmla="val -8687"/>
              <a:gd name="adj2" fmla="val 8004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 love Obama</a:t>
            </a:r>
            <a:endParaRPr lang="en-US" sz="1600" dirty="0">
              <a:solidFill>
                <a:schemeClr val="tx1"/>
              </a:solidFill>
            </a:endParaRPr>
          </a:p>
        </p:txBody>
      </p:sp>
      <p:sp>
        <p:nvSpPr>
          <p:cNvPr id="58" name="Oval Callout 57"/>
          <p:cNvSpPr/>
          <p:nvPr/>
        </p:nvSpPr>
        <p:spPr>
          <a:xfrm>
            <a:off x="247650" y="3657600"/>
            <a:ext cx="2146300" cy="609600"/>
          </a:xfrm>
          <a:prstGeom prst="wedgeEllipseCallout">
            <a:avLst>
              <a:gd name="adj1" fmla="val 29100"/>
              <a:gd name="adj2" fmla="val 91009"/>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Obama is great!</a:t>
            </a:r>
            <a:endParaRPr lang="en-US" sz="1600" dirty="0">
              <a:solidFill>
                <a:schemeClr val="tx1"/>
              </a:solidFill>
            </a:endParaRPr>
          </a:p>
        </p:txBody>
      </p:sp>
      <p:sp>
        <p:nvSpPr>
          <p:cNvPr id="59" name="Oval Callout 58"/>
          <p:cNvSpPr/>
          <p:nvPr/>
        </p:nvSpPr>
        <p:spPr>
          <a:xfrm>
            <a:off x="2724150" y="1828800"/>
            <a:ext cx="2146300" cy="609600"/>
          </a:xfrm>
          <a:prstGeom prst="wedgeEllipseCallout">
            <a:avLst>
              <a:gd name="adj1" fmla="val 1434"/>
              <a:gd name="adj2" fmla="val 9978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Obama is fantastic</a:t>
            </a:r>
            <a:endParaRPr lang="en-US" sz="1600" dirty="0">
              <a:solidFill>
                <a:schemeClr val="tx1"/>
              </a:solidFill>
            </a:endParaRPr>
          </a:p>
        </p:txBody>
      </p:sp>
      <p:sp>
        <p:nvSpPr>
          <p:cNvPr id="60" name="Oval Callout 59"/>
          <p:cNvSpPr/>
          <p:nvPr/>
        </p:nvSpPr>
        <p:spPr>
          <a:xfrm>
            <a:off x="5283200" y="990600"/>
            <a:ext cx="2889250" cy="685800"/>
          </a:xfrm>
          <a:prstGeom prst="wedgeEllipseCallout">
            <a:avLst>
              <a:gd name="adj1" fmla="val 29947"/>
              <a:gd name="adj2" fmla="val 9027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tx1"/>
                </a:solidFill>
              </a:rPr>
              <a:t>I hate Obama, the worst president ever</a:t>
            </a:r>
            <a:endParaRPr lang="en-US" sz="1600" dirty="0">
              <a:solidFill>
                <a:schemeClr val="tx1"/>
              </a:solidFill>
            </a:endParaRPr>
          </a:p>
        </p:txBody>
      </p:sp>
      <p:sp>
        <p:nvSpPr>
          <p:cNvPr id="61" name="Oval Callout 60"/>
          <p:cNvSpPr/>
          <p:nvPr/>
        </p:nvSpPr>
        <p:spPr>
          <a:xfrm>
            <a:off x="6686550" y="5105400"/>
            <a:ext cx="2393950" cy="685800"/>
          </a:xfrm>
          <a:prstGeom prst="wedgeEllipseCallout">
            <a:avLst>
              <a:gd name="adj1" fmla="val 7391"/>
              <a:gd name="adj2" fmla="val -9880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tx1"/>
                </a:solidFill>
              </a:rPr>
              <a:t>He cannot be the next president!</a:t>
            </a:r>
            <a:endParaRPr lang="en-US" sz="1600" dirty="0">
              <a:solidFill>
                <a:schemeClr val="tx1"/>
              </a:solidFill>
            </a:endParaRPr>
          </a:p>
        </p:txBody>
      </p:sp>
      <p:sp>
        <p:nvSpPr>
          <p:cNvPr id="62" name="Oval Callout 61"/>
          <p:cNvSpPr/>
          <p:nvPr/>
        </p:nvSpPr>
        <p:spPr>
          <a:xfrm>
            <a:off x="5613400" y="3810000"/>
            <a:ext cx="1816100" cy="685800"/>
          </a:xfrm>
          <a:prstGeom prst="wedgeEllipseCallout">
            <a:avLst>
              <a:gd name="adj1" fmla="val -10153"/>
              <a:gd name="adj2" fmla="val -8516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tx1"/>
                </a:solidFill>
              </a:rPr>
              <a:t>No Obama in 2012!</a:t>
            </a:r>
            <a:endParaRPr lang="en-US" sz="1600" dirty="0">
              <a:solidFill>
                <a:schemeClr val="tx1"/>
              </a:solidFill>
            </a:endParaRPr>
          </a:p>
        </p:txBody>
      </p:sp>
      <p:sp>
        <p:nvSpPr>
          <p:cNvPr id="63" name="Oval 62"/>
          <p:cNvSpPr/>
          <p:nvPr/>
        </p:nvSpPr>
        <p:spPr>
          <a:xfrm>
            <a:off x="2724150" y="5867400"/>
            <a:ext cx="247650" cy="228600"/>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3136900" y="5791200"/>
            <a:ext cx="1651000" cy="381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Positive</a:t>
            </a:r>
            <a:endParaRPr lang="en-US" sz="1600" dirty="0">
              <a:solidFill>
                <a:srgbClr val="000000"/>
              </a:solidFill>
            </a:endParaRPr>
          </a:p>
        </p:txBody>
      </p:sp>
      <p:sp>
        <p:nvSpPr>
          <p:cNvPr id="65" name="Oval 64"/>
          <p:cNvSpPr/>
          <p:nvPr/>
        </p:nvSpPr>
        <p:spPr>
          <a:xfrm>
            <a:off x="4375150" y="5867400"/>
            <a:ext cx="24765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787900" y="5791200"/>
            <a:ext cx="1651000" cy="381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Negative</a:t>
            </a:r>
            <a:endParaRPr lang="en-US" sz="1600" dirty="0">
              <a:solidFill>
                <a:srgbClr val="000000"/>
              </a:solidFill>
            </a:endParaRPr>
          </a:p>
        </p:txBody>
      </p:sp>
      <p:sp>
        <p:nvSpPr>
          <p:cNvPr id="36" name="矩形 2"/>
          <p:cNvSpPr>
            <a:spLocks noChangeArrowheads="1"/>
          </p:cNvSpPr>
          <p:nvPr/>
        </p:nvSpPr>
        <p:spPr bwMode="auto">
          <a:xfrm>
            <a:off x="0" y="6324600"/>
            <a:ext cx="9906000" cy="533400"/>
          </a:xfrm>
          <a:prstGeom prst="rect">
            <a:avLst/>
          </a:prstGeom>
          <a:solidFill>
            <a:schemeClr val="bg1"/>
          </a:solidFill>
          <a:ln w="9525">
            <a:noFill/>
            <a:miter lim="800000"/>
            <a:headEnd/>
            <a:tailEnd/>
          </a:ln>
        </p:spPr>
        <p:txBody>
          <a:bodyPr wrap="square" lIns="180000" rIns="180000">
            <a:noAutofit/>
          </a:bodyPr>
          <a:lstStyle/>
          <a:p>
            <a:r>
              <a:rPr lang="en-US" altLang="zh-CN" sz="1400" dirty="0"/>
              <a:t>[1] </a:t>
            </a:r>
            <a:r>
              <a:rPr lang="en-US" sz="1400" dirty="0" smtClean="0"/>
              <a:t>C. </a:t>
            </a:r>
            <a:r>
              <a:rPr lang="en-US" sz="1400" dirty="0"/>
              <a:t>Tan, </a:t>
            </a:r>
            <a:r>
              <a:rPr lang="en-US" sz="1400" dirty="0" smtClean="0"/>
              <a:t>L. </a:t>
            </a:r>
            <a:r>
              <a:rPr lang="en-US" sz="1400" dirty="0"/>
              <a:t>Lee, </a:t>
            </a:r>
            <a:r>
              <a:rPr lang="en-US" sz="1400" dirty="0" smtClean="0"/>
              <a:t>J. </a:t>
            </a:r>
            <a:r>
              <a:rPr lang="en-US" sz="1400" dirty="0"/>
              <a:t>Tang, </a:t>
            </a:r>
            <a:r>
              <a:rPr lang="en-US" sz="1400" dirty="0" smtClean="0"/>
              <a:t>L. </a:t>
            </a:r>
            <a:r>
              <a:rPr lang="en-US" sz="1400" dirty="0"/>
              <a:t>Jiang, </a:t>
            </a:r>
            <a:r>
              <a:rPr lang="en-US" sz="1400" dirty="0" smtClean="0"/>
              <a:t>M. </a:t>
            </a:r>
            <a:r>
              <a:rPr lang="en-US" sz="1400" dirty="0"/>
              <a:t>Zhou, and </a:t>
            </a:r>
            <a:r>
              <a:rPr lang="en-US" sz="1400" dirty="0" smtClean="0"/>
              <a:t>P. </a:t>
            </a:r>
            <a:r>
              <a:rPr lang="en-US" sz="1400" dirty="0"/>
              <a:t>Li. User-level sentiment analysis incorporating social networks. In KDD’11,  pages 1397–</a:t>
            </a:r>
            <a:r>
              <a:rPr lang="en-US" sz="1400" dirty="0" smtClean="0"/>
              <a:t>1405.</a:t>
            </a:r>
            <a:endParaRPr lang="en-US" sz="1400" dirty="0"/>
          </a:p>
        </p:txBody>
      </p:sp>
    </p:spTree>
    <p:extLst>
      <p:ext uri="{BB962C8B-B14F-4D97-AF65-F5344CB8AC3E}">
        <p14:creationId xmlns:p14="http://schemas.microsoft.com/office/powerpoint/2010/main" val="16658255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blinds(horizontal)">
                                      <p:cBhvr>
                                        <p:cTn id="15" dur="500"/>
                                        <p:tgtEl>
                                          <p:spTgt spid="5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blinds(horizontal)">
                                      <p:cBhvr>
                                        <p:cTn id="18" dur="500"/>
                                        <p:tgtEl>
                                          <p:spTgt spid="54"/>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linds(horizontal)">
                                      <p:cBhvr>
                                        <p:cTn id="25" dur="500"/>
                                        <p:tgtEl>
                                          <p:spTgt spid="52"/>
                                        </p:tgtEl>
                                      </p:cBhvr>
                                    </p:animEffect>
                                  </p:childTnLst>
                                </p:cTn>
                              </p:par>
                            </p:childTnLst>
                          </p:cTn>
                        </p:par>
                        <p:par>
                          <p:cTn id="26" fill="hold">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blinds(horizontal)">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linds(horizontal)">
                                      <p:cBhvr>
                                        <p:cTn id="34" dur="500"/>
                                        <p:tgtEl>
                                          <p:spTgt spid="4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blinds(horizontal)">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blinds(horizontal)">
                                      <p:cBhvr>
                                        <p:cTn id="45" dur="500"/>
                                        <p:tgtEl>
                                          <p:spTgt spid="6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blinds(horizontal)">
                                      <p:cBhvr>
                                        <p:cTn id="48" dur="500"/>
                                        <p:tgtEl>
                                          <p:spTgt spid="4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blinds(horizontal)">
                                      <p:cBhvr>
                                        <p:cTn id="5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P spid="47" grpId="0" animBg="1"/>
      <p:bldP spid="50" grpId="0" animBg="1"/>
      <p:bldP spid="52" grpId="0" animBg="1"/>
      <p:bldP spid="54" grpId="0" animBg="1"/>
      <p:bldP spid="55" grpId="0" animBg="1"/>
      <p:bldP spid="57" grpId="0" animBg="1"/>
      <p:bldP spid="58" grpId="0" animBg="1"/>
      <p:bldP spid="59" grpId="0" animBg="1"/>
      <p:bldP spid="60" grpId="0" animBg="1"/>
      <p:bldP spid="61" grpId="0"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于文婧-ms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62" y="1143000"/>
            <a:ext cx="7088427" cy="4724400"/>
          </a:xfrm>
          <a:prstGeom prst="rect">
            <a:avLst/>
          </a:prstGeom>
        </p:spPr>
      </p:pic>
      <p:sp>
        <p:nvSpPr>
          <p:cNvPr id="2" name="标题 1"/>
          <p:cNvSpPr>
            <a:spLocks noGrp="1"/>
          </p:cNvSpPr>
          <p:nvPr>
            <p:ph type="title"/>
          </p:nvPr>
        </p:nvSpPr>
        <p:spPr/>
        <p:txBody>
          <a:bodyPr/>
          <a:lstStyle/>
          <a:p>
            <a:r>
              <a:rPr lang="en-US" altLang="zh-CN" dirty="0" smtClean="0"/>
              <a:t>Happy System—case study</a:t>
            </a:r>
            <a:endParaRPr lang="zh-CN" altLang="en-US" dirty="0"/>
          </a:p>
        </p:txBody>
      </p:sp>
      <p:sp>
        <p:nvSpPr>
          <p:cNvPr id="6" name="矩形标注 5"/>
          <p:cNvSpPr/>
          <p:nvPr/>
        </p:nvSpPr>
        <p:spPr>
          <a:xfrm>
            <a:off x="524509" y="1736812"/>
            <a:ext cx="2364110" cy="698376"/>
          </a:xfrm>
          <a:prstGeom prst="wedgeRectCallout">
            <a:avLst>
              <a:gd name="adj1" fmla="val 120790"/>
              <a:gd name="adj2" fmla="val -23838"/>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800" b="1" dirty="0" smtClean="0">
                <a:ln>
                  <a:solidFill>
                    <a:srgbClr val="FF0000"/>
                  </a:solidFill>
                  <a:prstDash val="solid"/>
                </a:ln>
                <a:solidFill>
                  <a:srgbClr val="FF3300"/>
                </a:solidFill>
              </a:rPr>
              <a:t>Location</a:t>
            </a:r>
            <a:endParaRPr lang="zh-CN" altLang="en-US" sz="2800" b="1" dirty="0">
              <a:ln>
                <a:solidFill>
                  <a:srgbClr val="FF0000"/>
                </a:solidFill>
                <a:prstDash val="solid"/>
              </a:ln>
              <a:solidFill>
                <a:srgbClr val="FF3300"/>
              </a:solidFill>
            </a:endParaRPr>
          </a:p>
        </p:txBody>
      </p:sp>
      <p:sp>
        <p:nvSpPr>
          <p:cNvPr id="7" name="矩形标注 6"/>
          <p:cNvSpPr/>
          <p:nvPr/>
        </p:nvSpPr>
        <p:spPr>
          <a:xfrm>
            <a:off x="6645191" y="1592796"/>
            <a:ext cx="2880320" cy="698376"/>
          </a:xfrm>
          <a:prstGeom prst="wedgeRectCallout">
            <a:avLst>
              <a:gd name="adj1" fmla="val -71061"/>
              <a:gd name="adj2" fmla="val 246954"/>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800" b="1" dirty="0" smtClean="0">
                <a:ln>
                  <a:solidFill>
                    <a:srgbClr val="FF0000"/>
                  </a:solidFill>
                  <a:prstDash val="solid"/>
                </a:ln>
                <a:solidFill>
                  <a:srgbClr val="FF3300"/>
                </a:solidFill>
              </a:rPr>
              <a:t>SMS &amp; Calling</a:t>
            </a:r>
            <a:endParaRPr lang="zh-CN" altLang="en-US" sz="2800" b="1" dirty="0">
              <a:ln>
                <a:solidFill>
                  <a:srgbClr val="FF0000"/>
                </a:solidFill>
                <a:prstDash val="solid"/>
              </a:ln>
              <a:solidFill>
                <a:srgbClr val="FF3300"/>
              </a:solidFill>
            </a:endParaRPr>
          </a:p>
        </p:txBody>
      </p:sp>
      <p:sp>
        <p:nvSpPr>
          <p:cNvPr id="8" name="矩形标注 7"/>
          <p:cNvSpPr/>
          <p:nvPr/>
        </p:nvSpPr>
        <p:spPr>
          <a:xfrm>
            <a:off x="7541895" y="4257092"/>
            <a:ext cx="2364110" cy="698376"/>
          </a:xfrm>
          <a:prstGeom prst="wedgeRectCallout">
            <a:avLst>
              <a:gd name="adj1" fmla="val -71723"/>
              <a:gd name="adj2" fmla="val 82863"/>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800" b="1" dirty="0" smtClean="0">
                <a:ln>
                  <a:solidFill>
                    <a:srgbClr val="FF0000"/>
                  </a:solidFill>
                  <a:prstDash val="solid"/>
                </a:ln>
                <a:solidFill>
                  <a:srgbClr val="FF3300"/>
                </a:solidFill>
              </a:rPr>
              <a:t>Emotion</a:t>
            </a:r>
            <a:endParaRPr lang="zh-CN" altLang="en-US" sz="2800" b="1" dirty="0">
              <a:ln>
                <a:solidFill>
                  <a:srgbClr val="FF0000"/>
                </a:solidFill>
                <a:prstDash val="solid"/>
              </a:ln>
              <a:solidFill>
                <a:srgbClr val="FF3300"/>
              </a:solidFill>
            </a:endParaRPr>
          </a:p>
        </p:txBody>
      </p:sp>
      <p:sp>
        <p:nvSpPr>
          <p:cNvPr id="9" name="矩形标注 8"/>
          <p:cNvSpPr/>
          <p:nvPr/>
        </p:nvSpPr>
        <p:spPr>
          <a:xfrm>
            <a:off x="104621" y="4257092"/>
            <a:ext cx="2364110" cy="698376"/>
          </a:xfrm>
          <a:prstGeom prst="wedgeRectCallout">
            <a:avLst>
              <a:gd name="adj1" fmla="val 91719"/>
              <a:gd name="adj2" fmla="val 74998"/>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800" b="1" dirty="0" smtClean="0">
                <a:ln>
                  <a:solidFill>
                    <a:srgbClr val="FF0000"/>
                  </a:solidFill>
                  <a:prstDash val="solid"/>
                </a:ln>
                <a:solidFill>
                  <a:srgbClr val="FF3300"/>
                </a:solidFill>
              </a:rPr>
              <a:t>Activities</a:t>
            </a:r>
            <a:endParaRPr lang="zh-CN" altLang="en-US" sz="2800" b="1" dirty="0">
              <a:ln>
                <a:solidFill>
                  <a:srgbClr val="FF0000"/>
                </a:solidFill>
                <a:prstDash val="solid"/>
              </a:ln>
              <a:solidFill>
                <a:srgbClr val="FF3300"/>
              </a:solidFill>
            </a:endParaRPr>
          </a:p>
        </p:txBody>
      </p:sp>
      <p:sp>
        <p:nvSpPr>
          <p:cNvPr id="11" name="云形标注 10"/>
          <p:cNvSpPr/>
          <p:nvPr/>
        </p:nvSpPr>
        <p:spPr>
          <a:xfrm>
            <a:off x="2667000" y="5334000"/>
            <a:ext cx="4788532" cy="933636"/>
          </a:xfrm>
          <a:prstGeom prst="cloudCallout">
            <a:avLst>
              <a:gd name="adj1" fmla="val 4150"/>
              <a:gd name="adj2" fmla="val -9328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Can we predict users’ emotion?</a:t>
            </a:r>
            <a:endParaRPr lang="zh-CN" altLang="en-US" dirty="0"/>
          </a:p>
        </p:txBody>
      </p:sp>
      <p:sp>
        <p:nvSpPr>
          <p:cNvPr id="12" name="矩形 2"/>
          <p:cNvSpPr>
            <a:spLocks noChangeArrowheads="1"/>
          </p:cNvSpPr>
          <p:nvPr/>
        </p:nvSpPr>
        <p:spPr bwMode="auto">
          <a:xfrm>
            <a:off x="0" y="6324600"/>
            <a:ext cx="9906000" cy="533400"/>
          </a:xfrm>
          <a:prstGeom prst="rect">
            <a:avLst/>
          </a:prstGeom>
          <a:solidFill>
            <a:schemeClr val="bg1"/>
          </a:solidFill>
          <a:ln w="9525">
            <a:noFill/>
            <a:miter lim="800000"/>
            <a:headEnd/>
            <a:tailEnd/>
          </a:ln>
        </p:spPr>
        <p:txBody>
          <a:bodyPr wrap="square" lIns="180000" rIns="180000">
            <a:noAutofit/>
          </a:bodyPr>
          <a:lstStyle/>
          <a:p>
            <a:r>
              <a:rPr lang="en-US" altLang="zh-CN" sz="1400" dirty="0"/>
              <a:t>[1] </a:t>
            </a:r>
            <a:r>
              <a:rPr lang="en-US" sz="1400" dirty="0" smtClean="0"/>
              <a:t>J. </a:t>
            </a:r>
            <a:r>
              <a:rPr lang="en-US" sz="1400" dirty="0"/>
              <a:t>Tang, </a:t>
            </a:r>
            <a:r>
              <a:rPr lang="en-US" sz="1400" dirty="0" smtClean="0"/>
              <a:t>Y. </a:t>
            </a:r>
            <a:r>
              <a:rPr lang="en-US" sz="1400" dirty="0"/>
              <a:t>Zhang, </a:t>
            </a:r>
            <a:r>
              <a:rPr lang="en-US" sz="1400" dirty="0" smtClean="0"/>
              <a:t>J. </a:t>
            </a:r>
            <a:r>
              <a:rPr lang="en-US" sz="1400" dirty="0"/>
              <a:t>Sun, </a:t>
            </a:r>
            <a:r>
              <a:rPr lang="en-US" sz="1400" dirty="0" smtClean="0"/>
              <a:t>J. </a:t>
            </a:r>
            <a:r>
              <a:rPr lang="en-US" sz="1400" dirty="0" err="1"/>
              <a:t>Rao</a:t>
            </a:r>
            <a:r>
              <a:rPr lang="en-US" sz="1400" dirty="0"/>
              <a:t>, </a:t>
            </a:r>
            <a:r>
              <a:rPr lang="en-US" sz="1400" dirty="0" smtClean="0"/>
              <a:t>W. </a:t>
            </a:r>
            <a:r>
              <a:rPr lang="en-US" sz="1400" dirty="0"/>
              <a:t>Yu, </a:t>
            </a:r>
            <a:r>
              <a:rPr lang="en-US" sz="1400" dirty="0" smtClean="0"/>
              <a:t>Y. </a:t>
            </a:r>
            <a:r>
              <a:rPr lang="en-US" sz="1400" dirty="0"/>
              <a:t>Chen, and ACM Fong. Quantitative Study of Individual Emotional States in Social Networks. IEEE </a:t>
            </a:r>
            <a:r>
              <a:rPr lang="en-US" sz="1400" dirty="0" smtClean="0"/>
              <a:t>TAC, </a:t>
            </a:r>
            <a:r>
              <a:rPr lang="en-US" sz="1400" dirty="0"/>
              <a:t>2012, Volume 3, Issue 2, Pages 132-144. </a:t>
            </a:r>
            <a:r>
              <a:rPr lang="en-US" sz="1400" dirty="0" smtClean="0"/>
              <a:t>(Spotlight Paper)</a:t>
            </a:r>
            <a:endParaRPr lang="en-US" sz="1400" dirty="0"/>
          </a:p>
        </p:txBody>
      </p:sp>
    </p:spTree>
    <p:extLst>
      <p:ext uri="{BB962C8B-B14F-4D97-AF65-F5344CB8AC3E}">
        <p14:creationId xmlns:p14="http://schemas.microsoft.com/office/powerpoint/2010/main" val="1517136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do: a big picture</a:t>
            </a:r>
            <a:endParaRPr lang="en-US" dirty="0"/>
          </a:p>
        </p:txBody>
      </p:sp>
      <p:pic>
        <p:nvPicPr>
          <p:cNvPr id="5" name="Picture 4" descr="Screen Shot 2013-05-08 at 11.19.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19192"/>
            <a:ext cx="7924800" cy="5762613"/>
          </a:xfrm>
          <a:prstGeom prst="rect">
            <a:avLst/>
          </a:prstGeom>
        </p:spPr>
      </p:pic>
    </p:spTree>
    <p:extLst>
      <p:ext uri="{BB962C8B-B14F-4D97-AF65-F5344CB8AC3E}">
        <p14:creationId xmlns:p14="http://schemas.microsoft.com/office/powerpoint/2010/main" val="1839031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kumimoji="1" lang="en-US" altLang="zh-CN" dirty="0" smtClean="0">
                <a:solidFill>
                  <a:schemeClr val="tx1"/>
                </a:solidFill>
                <a:latin typeface="+mn-lt"/>
                <a:ea typeface="隶书" pitchFamily="49" charset="-122"/>
              </a:rPr>
              <a:t>Micro</a:t>
            </a:r>
            <a:r>
              <a:rPr kumimoji="1" lang="en-US" altLang="zh-CN" dirty="0">
                <a:solidFill>
                  <a:schemeClr val="tx1"/>
                </a:solidFill>
                <a:latin typeface="+mn-lt"/>
                <a:ea typeface="隶书" pitchFamily="49" charset="-122"/>
              </a:rPr>
              <a:t>-level </a:t>
            </a:r>
            <a:r>
              <a:rPr kumimoji="1" lang="en-US" altLang="zh-CN" dirty="0" smtClean="0">
                <a:solidFill>
                  <a:schemeClr val="tx1"/>
                </a:solidFill>
                <a:latin typeface="+mn-lt"/>
                <a:ea typeface="隶书" pitchFamily="49" charset="-122"/>
              </a:rPr>
              <a:t>Social Network Analysis</a:t>
            </a:r>
            <a:endParaRPr kumimoji="1" lang="zh-CN" altLang="en-US" dirty="0" smtClean="0">
              <a:solidFill>
                <a:schemeClr val="tx1"/>
              </a:solidFill>
              <a:latin typeface="+mn-lt"/>
              <a:ea typeface="隶书" pitchFamily="49" charset="-122"/>
            </a:endParaRPr>
          </a:p>
        </p:txBody>
      </p:sp>
      <p:graphicFrame>
        <p:nvGraphicFramePr>
          <p:cNvPr id="4" name="图示 3"/>
          <p:cNvGraphicFramePr>
            <a:graphicFrameLocks noChangeAspect="1"/>
          </p:cNvGraphicFramePr>
          <p:nvPr>
            <p:extLst>
              <p:ext uri="{D42A27DB-BD31-4B8C-83A1-F6EECF244321}">
                <p14:modId xmlns:p14="http://schemas.microsoft.com/office/powerpoint/2010/main" val="3717751761"/>
              </p:ext>
            </p:extLst>
          </p:nvPr>
        </p:nvGraphicFramePr>
        <p:xfrm>
          <a:off x="-249174" y="1676401"/>
          <a:ext cx="817397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下箭头 4"/>
          <p:cNvSpPr/>
          <p:nvPr/>
        </p:nvSpPr>
        <p:spPr bwMode="auto">
          <a:xfrm rot="13876724">
            <a:off x="3310565" y="2485200"/>
            <a:ext cx="37147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6" name="下箭头 5"/>
          <p:cNvSpPr/>
          <p:nvPr/>
        </p:nvSpPr>
        <p:spPr bwMode="auto">
          <a:xfrm rot="16200000">
            <a:off x="3524260" y="3320629"/>
            <a:ext cx="32702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7" name="下箭头 6"/>
          <p:cNvSpPr/>
          <p:nvPr/>
        </p:nvSpPr>
        <p:spPr bwMode="auto">
          <a:xfrm rot="18466571">
            <a:off x="3363401" y="4154885"/>
            <a:ext cx="309563" cy="63182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31" name="椭圆 30"/>
          <p:cNvSpPr/>
          <p:nvPr/>
        </p:nvSpPr>
        <p:spPr>
          <a:xfrm>
            <a:off x="4709047" y="1914615"/>
            <a:ext cx="431800" cy="395287"/>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BFBFBF"/>
                </a:solidFill>
                <a:ea typeface="黑体" pitchFamily="49" charset="-122"/>
              </a:rPr>
              <a:t>1</a:t>
            </a:r>
            <a:endParaRPr lang="zh-CN" altLang="en-US" sz="2400" b="1" dirty="0">
              <a:solidFill>
                <a:srgbClr val="BFBFBF"/>
              </a:solidFill>
              <a:ea typeface="黑体" pitchFamily="49" charset="-122"/>
            </a:endParaRPr>
          </a:p>
        </p:txBody>
      </p:sp>
      <p:sp>
        <p:nvSpPr>
          <p:cNvPr id="32" name="椭圆 31"/>
          <p:cNvSpPr/>
          <p:nvPr/>
        </p:nvSpPr>
        <p:spPr>
          <a:xfrm>
            <a:off x="5029204" y="3338512"/>
            <a:ext cx="430213" cy="395288"/>
          </a:xfrm>
          <a:prstGeom prst="ellipse">
            <a:avLst/>
          </a:prstGeom>
          <a:solidFill>
            <a:schemeClr val="accent1"/>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000000"/>
                </a:solidFill>
                <a:ea typeface="黑体" pitchFamily="49" charset="-122"/>
              </a:rPr>
              <a:t>2</a:t>
            </a:r>
            <a:endParaRPr lang="zh-CN" altLang="en-US" sz="2400" b="1" dirty="0">
              <a:solidFill>
                <a:srgbClr val="000000"/>
              </a:solidFill>
              <a:ea typeface="黑体" pitchFamily="49" charset="-122"/>
            </a:endParaRPr>
          </a:p>
        </p:txBody>
      </p:sp>
      <p:sp>
        <p:nvSpPr>
          <p:cNvPr id="33" name="椭圆 32"/>
          <p:cNvSpPr/>
          <p:nvPr/>
        </p:nvSpPr>
        <p:spPr>
          <a:xfrm>
            <a:off x="4800606" y="4710112"/>
            <a:ext cx="431800" cy="395288"/>
          </a:xfrm>
          <a:prstGeom prst="ellipse">
            <a:avLst/>
          </a:pr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bg1">
                    <a:lumMod val="65000"/>
                  </a:schemeClr>
                </a:solidFill>
                <a:ea typeface="黑体" pitchFamily="49" charset="-122"/>
              </a:rPr>
              <a:t>3</a:t>
            </a:r>
            <a:endParaRPr lang="zh-CN" altLang="en-US" sz="2400" b="1" dirty="0">
              <a:solidFill>
                <a:schemeClr val="bg1">
                  <a:lumMod val="65000"/>
                </a:schemeClr>
              </a:solidFill>
              <a:ea typeface="黑体" pitchFamily="49" charset="-122"/>
            </a:endParaRPr>
          </a:p>
        </p:txBody>
      </p:sp>
    </p:spTree>
    <p:custDataLst>
      <p:tags r:id="rId1"/>
    </p:custDataLst>
    <p:extLst>
      <p:ext uri="{BB962C8B-B14F-4D97-AF65-F5344CB8AC3E}">
        <p14:creationId xmlns:p14="http://schemas.microsoft.com/office/powerpoint/2010/main" val="2950674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descr="Misc-Buddy-Blue-icon.png"/>
          <p:cNvPicPr>
            <a:picLocks noChangeAspect="1"/>
          </p:cNvPicPr>
          <p:nvPr/>
        </p:nvPicPr>
        <p:blipFill>
          <a:blip r:embed="rId2" cstate="print"/>
          <a:stretch>
            <a:fillRect/>
          </a:stretch>
        </p:blipFill>
        <p:spPr>
          <a:xfrm>
            <a:off x="2902164" y="768568"/>
            <a:ext cx="709185" cy="709185"/>
          </a:xfrm>
          <a:prstGeom prst="rect">
            <a:avLst/>
          </a:prstGeom>
        </p:spPr>
      </p:pic>
      <p:pic>
        <p:nvPicPr>
          <p:cNvPr id="5" name="图片 6" descr="Misc-Buddy-Blue-icon.png"/>
          <p:cNvPicPr>
            <a:picLocks noChangeAspect="1"/>
          </p:cNvPicPr>
          <p:nvPr/>
        </p:nvPicPr>
        <p:blipFill>
          <a:blip r:embed="rId2" cstate="print"/>
          <a:stretch>
            <a:fillRect/>
          </a:stretch>
        </p:blipFill>
        <p:spPr>
          <a:xfrm>
            <a:off x="4426164" y="768568"/>
            <a:ext cx="709185" cy="709185"/>
          </a:xfrm>
          <a:prstGeom prst="rect">
            <a:avLst/>
          </a:prstGeom>
        </p:spPr>
      </p:pic>
      <p:cxnSp>
        <p:nvCxnSpPr>
          <p:cNvPr id="6" name="直接连接符 7"/>
          <p:cNvCxnSpPr>
            <a:stCxn id="4" idx="3"/>
            <a:endCxn id="5" idx="1"/>
          </p:cNvCxnSpPr>
          <p:nvPr/>
        </p:nvCxnSpPr>
        <p:spPr>
          <a:xfrm>
            <a:off x="3611351" y="1123157"/>
            <a:ext cx="814815" cy="0"/>
          </a:xfrm>
          <a:prstGeom prst="line">
            <a:avLst/>
          </a:prstGeom>
          <a:noFill/>
          <a:ln w="57150" cap="flat" cmpd="sng" algn="ctr">
            <a:solidFill>
              <a:schemeClr val="tx1"/>
            </a:solidFill>
            <a:prstDash val="solid"/>
          </a:ln>
          <a:effectLst/>
        </p:spPr>
      </p:cxnSp>
      <p:pic>
        <p:nvPicPr>
          <p:cNvPr id="7" name="图片 10" descr="Misc-Buddy-Blue-icon.png"/>
          <p:cNvPicPr>
            <a:picLocks noChangeAspect="1"/>
          </p:cNvPicPr>
          <p:nvPr/>
        </p:nvPicPr>
        <p:blipFill>
          <a:blip r:embed="rId2" cstate="print"/>
          <a:stretch>
            <a:fillRect/>
          </a:stretch>
        </p:blipFill>
        <p:spPr>
          <a:xfrm>
            <a:off x="6712164" y="381004"/>
            <a:ext cx="709185" cy="709185"/>
          </a:xfrm>
          <a:prstGeom prst="rect">
            <a:avLst/>
          </a:prstGeom>
        </p:spPr>
      </p:pic>
      <p:pic>
        <p:nvPicPr>
          <p:cNvPr id="8" name="图片 11" descr="Misc-Buddy-Blue-icon.png"/>
          <p:cNvPicPr>
            <a:picLocks noChangeAspect="1"/>
          </p:cNvPicPr>
          <p:nvPr/>
        </p:nvPicPr>
        <p:blipFill>
          <a:blip r:embed="rId2" cstate="print"/>
          <a:stretch>
            <a:fillRect/>
          </a:stretch>
        </p:blipFill>
        <p:spPr>
          <a:xfrm>
            <a:off x="8236165" y="381004"/>
            <a:ext cx="709185" cy="709185"/>
          </a:xfrm>
          <a:prstGeom prst="rect">
            <a:avLst/>
          </a:prstGeom>
        </p:spPr>
      </p:pic>
      <p:cxnSp>
        <p:nvCxnSpPr>
          <p:cNvPr id="9" name="直接连接符 12"/>
          <p:cNvCxnSpPr>
            <a:stCxn id="7" idx="3"/>
            <a:endCxn id="8" idx="1"/>
          </p:cNvCxnSpPr>
          <p:nvPr/>
        </p:nvCxnSpPr>
        <p:spPr>
          <a:xfrm>
            <a:off x="7421351" y="735593"/>
            <a:ext cx="814815" cy="0"/>
          </a:xfrm>
          <a:prstGeom prst="line">
            <a:avLst/>
          </a:prstGeom>
          <a:noFill/>
          <a:ln w="57150" cap="flat" cmpd="sng" algn="ctr">
            <a:solidFill>
              <a:srgbClr val="FF0000"/>
            </a:solidFill>
            <a:prstDash val="solid"/>
          </a:ln>
          <a:effectLst/>
        </p:spPr>
      </p:cxnSp>
      <p:pic>
        <p:nvPicPr>
          <p:cNvPr id="10" name="图片 13" descr="Misc-Buddy-Blue-icon.png"/>
          <p:cNvPicPr>
            <a:picLocks noChangeAspect="1"/>
          </p:cNvPicPr>
          <p:nvPr/>
        </p:nvPicPr>
        <p:blipFill>
          <a:blip r:embed="rId2" cstate="print"/>
          <a:stretch>
            <a:fillRect/>
          </a:stretch>
        </p:blipFill>
        <p:spPr>
          <a:xfrm>
            <a:off x="6705600" y="1225768"/>
            <a:ext cx="709185" cy="709185"/>
          </a:xfrm>
          <a:prstGeom prst="rect">
            <a:avLst/>
          </a:prstGeom>
        </p:spPr>
      </p:pic>
      <p:pic>
        <p:nvPicPr>
          <p:cNvPr id="11" name="图片 14" descr="Misc-Buddy-Blue-icon.png"/>
          <p:cNvPicPr>
            <a:picLocks noChangeAspect="1"/>
          </p:cNvPicPr>
          <p:nvPr/>
        </p:nvPicPr>
        <p:blipFill>
          <a:blip r:embed="rId2" cstate="print"/>
          <a:stretch>
            <a:fillRect/>
          </a:stretch>
        </p:blipFill>
        <p:spPr>
          <a:xfrm>
            <a:off x="8229600" y="1225768"/>
            <a:ext cx="709185" cy="709185"/>
          </a:xfrm>
          <a:prstGeom prst="rect">
            <a:avLst/>
          </a:prstGeom>
        </p:spPr>
      </p:pic>
      <p:cxnSp>
        <p:nvCxnSpPr>
          <p:cNvPr id="12" name="直接连接符 15"/>
          <p:cNvCxnSpPr/>
          <p:nvPr/>
        </p:nvCxnSpPr>
        <p:spPr>
          <a:xfrm>
            <a:off x="7414787" y="1504157"/>
            <a:ext cx="814815" cy="0"/>
          </a:xfrm>
          <a:prstGeom prst="line">
            <a:avLst/>
          </a:prstGeom>
          <a:noFill/>
          <a:ln w="57150" cap="flat" cmpd="sng" algn="ctr">
            <a:solidFill>
              <a:srgbClr val="0000CC"/>
            </a:solidFill>
            <a:prstDash val="solid"/>
          </a:ln>
          <a:effectLst/>
        </p:spPr>
      </p:cxnSp>
      <p:sp>
        <p:nvSpPr>
          <p:cNvPr id="13" name="右箭头 16"/>
          <p:cNvSpPr/>
          <p:nvPr/>
        </p:nvSpPr>
        <p:spPr>
          <a:xfrm>
            <a:off x="5410202" y="990600"/>
            <a:ext cx="1001486" cy="396240"/>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7"/>
          <p:cNvSpPr/>
          <p:nvPr/>
        </p:nvSpPr>
        <p:spPr>
          <a:xfrm>
            <a:off x="3623388" y="381000"/>
            <a:ext cx="643812" cy="66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smtClean="0">
                <a:solidFill>
                  <a:srgbClr val="C00000"/>
                </a:solidFill>
              </a:rPr>
              <a:t>?</a:t>
            </a:r>
            <a:endParaRPr lang="zh-CN" altLang="en-US" sz="4400" b="1">
              <a:solidFill>
                <a:srgbClr val="C00000"/>
              </a:solidFill>
            </a:endParaRPr>
          </a:p>
        </p:txBody>
      </p:sp>
      <p:sp>
        <p:nvSpPr>
          <p:cNvPr id="15" name="矩形 18"/>
          <p:cNvSpPr/>
          <p:nvPr/>
        </p:nvSpPr>
        <p:spPr>
          <a:xfrm>
            <a:off x="6934202" y="152400"/>
            <a:ext cx="1788367" cy="5283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rgbClr val="FF0000"/>
                </a:solidFill>
              </a:rPr>
              <a:t>Family</a:t>
            </a:r>
            <a:endParaRPr lang="zh-CN" altLang="en-US" b="1">
              <a:solidFill>
                <a:srgbClr val="FF0000"/>
              </a:solidFill>
            </a:endParaRPr>
          </a:p>
        </p:txBody>
      </p:sp>
      <p:sp>
        <p:nvSpPr>
          <p:cNvPr id="16" name="矩形 19"/>
          <p:cNvSpPr/>
          <p:nvPr/>
        </p:nvSpPr>
        <p:spPr>
          <a:xfrm>
            <a:off x="6934202" y="1066800"/>
            <a:ext cx="1788367" cy="5283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rgbClr val="0000CC"/>
                </a:solidFill>
              </a:rPr>
              <a:t>Friend</a:t>
            </a:r>
            <a:endParaRPr lang="zh-CN" altLang="en-US" b="1">
              <a:solidFill>
                <a:srgbClr val="0000CC"/>
              </a:solidFill>
            </a:endParaRPr>
          </a:p>
        </p:txBody>
      </p:sp>
      <p:sp>
        <p:nvSpPr>
          <p:cNvPr id="17" name="矩形 20"/>
          <p:cNvSpPr/>
          <p:nvPr/>
        </p:nvSpPr>
        <p:spPr>
          <a:xfrm>
            <a:off x="2438400" y="228600"/>
            <a:ext cx="70104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副标题 4"/>
          <p:cNvSpPr txBox="1">
            <a:spLocks/>
          </p:cNvSpPr>
          <p:nvPr/>
        </p:nvSpPr>
        <p:spPr bwMode="auto">
          <a:xfrm>
            <a:off x="0" y="6400800"/>
            <a:ext cx="9906000" cy="457200"/>
          </a:xfrm>
          <a:prstGeom prst="rect">
            <a:avLst/>
          </a:prstGeom>
          <a:solidFill>
            <a:schemeClr val="bg1"/>
          </a:solidFill>
          <a:ln w="9525">
            <a:solidFill>
              <a:schemeClr val="bg1"/>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None/>
            </a:pPr>
            <a:r>
              <a:rPr lang="en-US" altLang="zh-CN" sz="2000" b="1" dirty="0" smtClean="0"/>
              <a:t>KDD 2010, PKDD 2011 (</a:t>
            </a:r>
            <a:r>
              <a:rPr lang="en-US" altLang="zh-CN" sz="2000" b="1" i="1" dirty="0" smtClean="0">
                <a:solidFill>
                  <a:srgbClr val="0000CC"/>
                </a:solidFill>
              </a:rPr>
              <a:t>Best Paper </a:t>
            </a:r>
            <a:r>
              <a:rPr lang="en-US" altLang="zh-CN" sz="2000" b="1" i="1" dirty="0" err="1" smtClean="0">
                <a:solidFill>
                  <a:srgbClr val="0000CC"/>
                </a:solidFill>
              </a:rPr>
              <a:t>Runnerup</a:t>
            </a:r>
            <a:r>
              <a:rPr lang="en-US" altLang="zh-CN" sz="2000" b="1" dirty="0" smtClean="0"/>
              <a:t>), WSDM 2012, ACM TKDD</a:t>
            </a:r>
            <a:endParaRPr lang="zh-CN" altLang="en-US" sz="2000" b="1" dirty="0" smtClean="0"/>
          </a:p>
        </p:txBody>
      </p:sp>
      <p:cxnSp>
        <p:nvCxnSpPr>
          <p:cNvPr id="19" name="直接连接符 7"/>
          <p:cNvCxnSpPr/>
          <p:nvPr/>
        </p:nvCxnSpPr>
        <p:spPr>
          <a:xfrm>
            <a:off x="3611351" y="2875757"/>
            <a:ext cx="814815" cy="0"/>
          </a:xfrm>
          <a:prstGeom prst="line">
            <a:avLst/>
          </a:prstGeom>
          <a:noFill/>
          <a:ln w="57150" cap="flat" cmpd="sng" algn="ctr">
            <a:solidFill>
              <a:schemeClr val="tx1"/>
            </a:solidFill>
            <a:prstDash val="solid"/>
            <a:headEnd type="none" w="med" len="med"/>
            <a:tailEnd type="arrow" w="med" len="med"/>
          </a:ln>
          <a:effectLst/>
        </p:spPr>
      </p:cxnSp>
      <p:sp>
        <p:nvSpPr>
          <p:cNvPr id="20" name="矩形 20"/>
          <p:cNvSpPr/>
          <p:nvPr/>
        </p:nvSpPr>
        <p:spPr>
          <a:xfrm>
            <a:off x="2438400" y="2057400"/>
            <a:ext cx="70104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7" descr="iphone2-ryan.jpg"/>
          <p:cNvPicPr>
            <a:picLocks noChangeAspect="1"/>
          </p:cNvPicPr>
          <p:nvPr/>
        </p:nvPicPr>
        <p:blipFill>
          <a:blip r:embed="rId3" cstate="print"/>
          <a:srcRect/>
          <a:stretch>
            <a:fillRect/>
          </a:stretch>
        </p:blipFill>
        <p:spPr bwMode="auto">
          <a:xfrm>
            <a:off x="2819400" y="2397707"/>
            <a:ext cx="590035" cy="726497"/>
          </a:xfrm>
          <a:prstGeom prst="rect">
            <a:avLst/>
          </a:prstGeom>
          <a:noFill/>
          <a:ln w="9525">
            <a:noFill/>
            <a:miter lim="800000"/>
            <a:headEnd/>
            <a:tailEnd/>
          </a:ln>
        </p:spPr>
      </p:pic>
      <p:pic>
        <p:nvPicPr>
          <p:cNvPr id="22" name="Picture 2" descr="C:\Users\ThinkPad\Desktop\srawpdk72vrzndqdtpmk_reasonably_small.png"/>
          <p:cNvPicPr>
            <a:picLocks noChangeAspect="1" noChangeArrowheads="1"/>
          </p:cNvPicPr>
          <p:nvPr/>
        </p:nvPicPr>
        <p:blipFill>
          <a:blip r:embed="rId4" cstate="print"/>
          <a:srcRect/>
          <a:stretch>
            <a:fillRect/>
          </a:stretch>
        </p:blipFill>
        <p:spPr bwMode="auto">
          <a:xfrm>
            <a:off x="4419600" y="2209800"/>
            <a:ext cx="990600" cy="990600"/>
          </a:xfrm>
          <a:prstGeom prst="rect">
            <a:avLst/>
          </a:prstGeom>
          <a:noFill/>
        </p:spPr>
      </p:pic>
      <p:sp>
        <p:nvSpPr>
          <p:cNvPr id="23" name="圆角矩形 28"/>
          <p:cNvSpPr/>
          <p:nvPr/>
        </p:nvSpPr>
        <p:spPr>
          <a:xfrm>
            <a:off x="4419600" y="3205336"/>
            <a:ext cx="122413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solidFill>
                  <a:schemeClr val="tx1"/>
                </a:solidFill>
              </a:rPr>
              <a:t>Lady Gaga</a:t>
            </a:r>
            <a:endParaRPr lang="zh-CN" altLang="en-US" sz="1400">
              <a:solidFill>
                <a:schemeClr val="tx1"/>
              </a:solidFill>
            </a:endParaRPr>
          </a:p>
        </p:txBody>
      </p:sp>
      <p:sp>
        <p:nvSpPr>
          <p:cNvPr id="24" name="圆角矩形 29"/>
          <p:cNvSpPr/>
          <p:nvPr/>
        </p:nvSpPr>
        <p:spPr>
          <a:xfrm>
            <a:off x="2621632" y="3205336"/>
            <a:ext cx="959768" cy="376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solidFill>
                  <a:schemeClr val="tx1"/>
                </a:solidFill>
              </a:rPr>
              <a:t>You</a:t>
            </a:r>
            <a:endParaRPr lang="zh-CN" altLang="en-US" sz="1400">
              <a:solidFill>
                <a:schemeClr val="tx1"/>
              </a:solidFill>
            </a:endParaRPr>
          </a:p>
        </p:txBody>
      </p:sp>
      <p:sp>
        <p:nvSpPr>
          <p:cNvPr id="25" name="右箭头 16"/>
          <p:cNvSpPr/>
          <p:nvPr/>
        </p:nvSpPr>
        <p:spPr>
          <a:xfrm>
            <a:off x="5410202" y="2743200"/>
            <a:ext cx="1001486" cy="396240"/>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30"/>
          <p:cNvCxnSpPr/>
          <p:nvPr/>
        </p:nvCxnSpPr>
        <p:spPr>
          <a:xfrm>
            <a:off x="7345151" y="2951957"/>
            <a:ext cx="814815" cy="0"/>
          </a:xfrm>
          <a:prstGeom prst="line">
            <a:avLst/>
          </a:prstGeom>
          <a:noFill/>
          <a:ln w="57150" cap="flat" cmpd="sng" algn="ctr">
            <a:solidFill>
              <a:schemeClr val="tx1"/>
            </a:solidFill>
            <a:prstDash val="solid"/>
            <a:headEnd type="none" w="med" len="med"/>
            <a:tailEnd type="arrow" w="med" len="med"/>
          </a:ln>
          <a:effectLst/>
        </p:spPr>
      </p:cxnSp>
      <p:pic>
        <p:nvPicPr>
          <p:cNvPr id="27" name="图片 7" descr="iphone2-ryan.jpg"/>
          <p:cNvPicPr>
            <a:picLocks noChangeAspect="1"/>
          </p:cNvPicPr>
          <p:nvPr/>
        </p:nvPicPr>
        <p:blipFill>
          <a:blip r:embed="rId3" cstate="print"/>
          <a:srcRect/>
          <a:stretch>
            <a:fillRect/>
          </a:stretch>
        </p:blipFill>
        <p:spPr bwMode="auto">
          <a:xfrm>
            <a:off x="6553202" y="2397707"/>
            <a:ext cx="590035" cy="726497"/>
          </a:xfrm>
          <a:prstGeom prst="rect">
            <a:avLst/>
          </a:prstGeom>
          <a:noFill/>
          <a:ln w="9525">
            <a:noFill/>
            <a:miter lim="800000"/>
            <a:headEnd/>
            <a:tailEnd/>
          </a:ln>
        </p:spPr>
      </p:pic>
      <p:pic>
        <p:nvPicPr>
          <p:cNvPr id="28" name="Picture 2" descr="C:\Users\ThinkPad\Desktop\srawpdk72vrzndqdtpmk_reasonably_small.png"/>
          <p:cNvPicPr>
            <a:picLocks noChangeAspect="1" noChangeArrowheads="1"/>
          </p:cNvPicPr>
          <p:nvPr/>
        </p:nvPicPr>
        <p:blipFill>
          <a:blip r:embed="rId4" cstate="print"/>
          <a:srcRect/>
          <a:stretch>
            <a:fillRect/>
          </a:stretch>
        </p:blipFill>
        <p:spPr bwMode="auto">
          <a:xfrm>
            <a:off x="8153400" y="2209800"/>
            <a:ext cx="990600" cy="990600"/>
          </a:xfrm>
          <a:prstGeom prst="rect">
            <a:avLst/>
          </a:prstGeom>
          <a:noFill/>
        </p:spPr>
      </p:pic>
      <p:sp>
        <p:nvSpPr>
          <p:cNvPr id="29" name="圆角矩形 33"/>
          <p:cNvSpPr/>
          <p:nvPr/>
        </p:nvSpPr>
        <p:spPr>
          <a:xfrm>
            <a:off x="8153400" y="3205336"/>
            <a:ext cx="122413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solidFill>
                  <a:schemeClr val="tx1"/>
                </a:solidFill>
              </a:rPr>
              <a:t>Lady Gaga</a:t>
            </a:r>
            <a:endParaRPr lang="zh-CN" altLang="en-US" sz="1400">
              <a:solidFill>
                <a:schemeClr val="tx1"/>
              </a:solidFill>
            </a:endParaRPr>
          </a:p>
        </p:txBody>
      </p:sp>
      <p:sp>
        <p:nvSpPr>
          <p:cNvPr id="30" name="圆角矩形 34"/>
          <p:cNvSpPr/>
          <p:nvPr/>
        </p:nvSpPr>
        <p:spPr>
          <a:xfrm>
            <a:off x="6355432" y="3205336"/>
            <a:ext cx="959768" cy="376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solidFill>
                  <a:schemeClr val="tx1"/>
                </a:solidFill>
              </a:rPr>
              <a:t>You</a:t>
            </a:r>
            <a:endParaRPr lang="zh-CN" altLang="en-US" sz="1400">
              <a:solidFill>
                <a:schemeClr val="tx1"/>
              </a:solidFill>
            </a:endParaRPr>
          </a:p>
        </p:txBody>
      </p:sp>
      <p:cxnSp>
        <p:nvCxnSpPr>
          <p:cNvPr id="31" name="直接连接符 35"/>
          <p:cNvCxnSpPr/>
          <p:nvPr/>
        </p:nvCxnSpPr>
        <p:spPr>
          <a:xfrm flipH="1">
            <a:off x="7239001" y="2667000"/>
            <a:ext cx="914401" cy="0"/>
          </a:xfrm>
          <a:prstGeom prst="line">
            <a:avLst/>
          </a:prstGeom>
          <a:ln w="57150">
            <a:solidFill>
              <a:srgbClr val="C00000"/>
            </a:solidFill>
            <a:prstDash val="sys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2" name="圆角矩形 36"/>
          <p:cNvSpPr/>
          <p:nvPr/>
        </p:nvSpPr>
        <p:spPr>
          <a:xfrm>
            <a:off x="7459216" y="2234952"/>
            <a:ext cx="50405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rgbClr val="C00000"/>
                </a:solidFill>
              </a:rPr>
              <a:t>?</a:t>
            </a:r>
            <a:endParaRPr lang="zh-CN" altLang="en-US" sz="1400">
              <a:solidFill>
                <a:srgbClr val="C00000"/>
              </a:solidFill>
            </a:endParaRPr>
          </a:p>
        </p:txBody>
      </p:sp>
      <p:sp>
        <p:nvSpPr>
          <p:cNvPr id="33" name="矩形 20"/>
          <p:cNvSpPr/>
          <p:nvPr/>
        </p:nvSpPr>
        <p:spPr>
          <a:xfrm>
            <a:off x="2438400" y="3810000"/>
            <a:ext cx="7010400" cy="2417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7" descr="iphone2-ryan.jpg"/>
          <p:cNvPicPr>
            <a:picLocks noChangeAspect="1"/>
          </p:cNvPicPr>
          <p:nvPr/>
        </p:nvPicPr>
        <p:blipFill>
          <a:blip r:embed="rId3" cstate="print"/>
          <a:srcRect/>
          <a:stretch>
            <a:fillRect/>
          </a:stretch>
        </p:blipFill>
        <p:spPr bwMode="auto">
          <a:xfrm>
            <a:off x="3657600" y="3905941"/>
            <a:ext cx="590035" cy="726497"/>
          </a:xfrm>
          <a:prstGeom prst="rect">
            <a:avLst/>
          </a:prstGeom>
          <a:noFill/>
          <a:ln w="9525">
            <a:noFill/>
            <a:miter lim="800000"/>
            <a:headEnd/>
            <a:tailEnd/>
          </a:ln>
        </p:spPr>
      </p:pic>
      <p:pic>
        <p:nvPicPr>
          <p:cNvPr id="35" name="Picture 2" descr="C:\Users\ThinkPad\Desktop\srawpdk72vrzndqdtpmk_reasonably_small.png"/>
          <p:cNvPicPr>
            <a:picLocks noChangeAspect="1" noChangeArrowheads="1"/>
          </p:cNvPicPr>
          <p:nvPr/>
        </p:nvPicPr>
        <p:blipFill>
          <a:blip r:embed="rId4" cstate="print"/>
          <a:srcRect/>
          <a:stretch>
            <a:fillRect/>
          </a:stretch>
        </p:blipFill>
        <p:spPr bwMode="auto">
          <a:xfrm>
            <a:off x="2514600" y="5084440"/>
            <a:ext cx="990600" cy="914400"/>
          </a:xfrm>
          <a:prstGeom prst="rect">
            <a:avLst/>
          </a:prstGeom>
          <a:noFill/>
        </p:spPr>
      </p:pic>
      <p:sp>
        <p:nvSpPr>
          <p:cNvPr id="36" name="圆角矩形 28"/>
          <p:cNvSpPr/>
          <p:nvPr/>
        </p:nvSpPr>
        <p:spPr>
          <a:xfrm>
            <a:off x="2438400" y="5860983"/>
            <a:ext cx="122413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Lady Gaga</a:t>
            </a:r>
            <a:endParaRPr lang="zh-CN" altLang="en-US" sz="1200" dirty="0">
              <a:solidFill>
                <a:schemeClr val="tx1"/>
              </a:solidFill>
            </a:endParaRPr>
          </a:p>
        </p:txBody>
      </p:sp>
      <p:sp>
        <p:nvSpPr>
          <p:cNvPr id="37" name="圆角矩形 29"/>
          <p:cNvSpPr/>
          <p:nvPr/>
        </p:nvSpPr>
        <p:spPr>
          <a:xfrm>
            <a:off x="3505200" y="4591737"/>
            <a:ext cx="959768" cy="376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You</a:t>
            </a:r>
            <a:endParaRPr lang="zh-CN" altLang="en-US" sz="1200" dirty="0">
              <a:solidFill>
                <a:schemeClr val="tx1"/>
              </a:solidFill>
            </a:endParaRPr>
          </a:p>
        </p:txBody>
      </p:sp>
      <p:pic>
        <p:nvPicPr>
          <p:cNvPr id="38" name="图片 7" descr="iphone2-ryan.jpg"/>
          <p:cNvPicPr>
            <a:picLocks noChangeAspect="1"/>
          </p:cNvPicPr>
          <p:nvPr/>
        </p:nvPicPr>
        <p:blipFill>
          <a:blip r:embed="rId3" cstate="print"/>
          <a:srcRect/>
          <a:stretch>
            <a:fillRect/>
          </a:stretch>
        </p:blipFill>
        <p:spPr bwMode="auto">
          <a:xfrm>
            <a:off x="7467601" y="3865244"/>
            <a:ext cx="590035" cy="726497"/>
          </a:xfrm>
          <a:prstGeom prst="rect">
            <a:avLst/>
          </a:prstGeom>
          <a:noFill/>
          <a:ln w="9525">
            <a:noFill/>
            <a:miter lim="800000"/>
            <a:headEnd/>
            <a:tailEnd/>
          </a:ln>
        </p:spPr>
      </p:pic>
      <p:pic>
        <p:nvPicPr>
          <p:cNvPr id="39" name="Picture 2" descr="C:\Users\ThinkPad\Desktop\srawpdk72vrzndqdtpmk_reasonably_small.png"/>
          <p:cNvPicPr>
            <a:picLocks noChangeAspect="1" noChangeArrowheads="1"/>
          </p:cNvPicPr>
          <p:nvPr/>
        </p:nvPicPr>
        <p:blipFill>
          <a:blip r:embed="rId4" cstate="print"/>
          <a:srcRect/>
          <a:stretch>
            <a:fillRect/>
          </a:stretch>
        </p:blipFill>
        <p:spPr bwMode="auto">
          <a:xfrm>
            <a:off x="6324600" y="5048937"/>
            <a:ext cx="990600" cy="990600"/>
          </a:xfrm>
          <a:prstGeom prst="rect">
            <a:avLst/>
          </a:prstGeom>
          <a:noFill/>
        </p:spPr>
      </p:pic>
      <p:sp>
        <p:nvSpPr>
          <p:cNvPr id="40" name="圆角矩形 33"/>
          <p:cNvSpPr/>
          <p:nvPr/>
        </p:nvSpPr>
        <p:spPr>
          <a:xfrm>
            <a:off x="6248400" y="5879000"/>
            <a:ext cx="122413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Lady Gaga</a:t>
            </a:r>
            <a:endParaRPr lang="zh-CN" altLang="en-US" sz="1200" dirty="0">
              <a:solidFill>
                <a:schemeClr val="tx1"/>
              </a:solidFill>
            </a:endParaRPr>
          </a:p>
        </p:txBody>
      </p:sp>
      <p:sp>
        <p:nvSpPr>
          <p:cNvPr id="41" name="圆角矩形 34"/>
          <p:cNvSpPr/>
          <p:nvPr/>
        </p:nvSpPr>
        <p:spPr>
          <a:xfrm>
            <a:off x="7269832" y="4596673"/>
            <a:ext cx="959768" cy="376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You</a:t>
            </a:r>
            <a:endParaRPr lang="zh-CN" altLang="en-US" sz="1200" dirty="0">
              <a:solidFill>
                <a:schemeClr val="tx1"/>
              </a:solidFill>
            </a:endParaRPr>
          </a:p>
        </p:txBody>
      </p:sp>
      <p:cxnSp>
        <p:nvCxnSpPr>
          <p:cNvPr id="42" name="直接连接符 35"/>
          <p:cNvCxnSpPr/>
          <p:nvPr/>
        </p:nvCxnSpPr>
        <p:spPr>
          <a:xfrm flipH="1">
            <a:off x="7315199" y="5658537"/>
            <a:ext cx="914401" cy="0"/>
          </a:xfrm>
          <a:prstGeom prst="line">
            <a:avLst/>
          </a:prstGeom>
          <a:ln w="57150">
            <a:solidFill>
              <a:srgbClr val="FF0000"/>
            </a:solidFill>
            <a:prstDash val="sysDash"/>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43" name="圆角矩形 36"/>
          <p:cNvSpPr/>
          <p:nvPr/>
        </p:nvSpPr>
        <p:spPr>
          <a:xfrm>
            <a:off x="7535416" y="5226489"/>
            <a:ext cx="50405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0000"/>
                </a:solidFill>
              </a:rPr>
              <a:t>?</a:t>
            </a:r>
            <a:endParaRPr lang="zh-CN" altLang="en-US" sz="1400" dirty="0">
              <a:solidFill>
                <a:srgbClr val="FF0000"/>
              </a:solidFill>
            </a:endParaRPr>
          </a:p>
        </p:txBody>
      </p:sp>
      <p:pic>
        <p:nvPicPr>
          <p:cNvPr id="44" name="Picture 45" descr="dou"/>
          <p:cNvPicPr>
            <a:picLocks noChangeAspect="1" noChangeArrowheads="1"/>
          </p:cNvPicPr>
          <p:nvPr/>
        </p:nvPicPr>
        <p:blipFill>
          <a:blip r:embed="rId5" cstate="print"/>
          <a:srcRect/>
          <a:stretch>
            <a:fillRect/>
          </a:stretch>
        </p:blipFill>
        <p:spPr bwMode="auto">
          <a:xfrm>
            <a:off x="4648203" y="5236840"/>
            <a:ext cx="535781" cy="685800"/>
          </a:xfrm>
          <a:prstGeom prst="rect">
            <a:avLst/>
          </a:prstGeom>
          <a:noFill/>
          <a:ln w="9525">
            <a:noFill/>
            <a:miter lim="800000"/>
            <a:headEnd/>
            <a:tailEnd/>
          </a:ln>
        </p:spPr>
      </p:pic>
      <p:cxnSp>
        <p:nvCxnSpPr>
          <p:cNvPr id="45" name="直接连接符 7"/>
          <p:cNvCxnSpPr/>
          <p:nvPr/>
        </p:nvCxnSpPr>
        <p:spPr>
          <a:xfrm flipV="1">
            <a:off x="3124202" y="4667937"/>
            <a:ext cx="533400" cy="513558"/>
          </a:xfrm>
          <a:prstGeom prst="line">
            <a:avLst/>
          </a:prstGeom>
          <a:noFill/>
          <a:ln w="57150" cap="flat" cmpd="sng" algn="ctr">
            <a:solidFill>
              <a:srgbClr val="0000FF"/>
            </a:solidFill>
            <a:prstDash val="solid"/>
            <a:headEnd type="none" w="med" len="med"/>
            <a:tailEnd type="arrow" w="med" len="med"/>
          </a:ln>
          <a:effectLst/>
        </p:spPr>
      </p:cxnSp>
      <p:cxnSp>
        <p:nvCxnSpPr>
          <p:cNvPr id="46" name="直接连接符 7"/>
          <p:cNvCxnSpPr/>
          <p:nvPr/>
        </p:nvCxnSpPr>
        <p:spPr>
          <a:xfrm>
            <a:off x="4343400" y="4591737"/>
            <a:ext cx="457200" cy="609600"/>
          </a:xfrm>
          <a:prstGeom prst="line">
            <a:avLst/>
          </a:prstGeom>
          <a:noFill/>
          <a:ln w="57150" cap="flat" cmpd="sng" algn="ctr">
            <a:solidFill>
              <a:schemeClr val="tx1"/>
            </a:solidFill>
            <a:prstDash val="solid"/>
            <a:headEnd type="none" w="med" len="med"/>
            <a:tailEnd type="arrow" w="med" len="med"/>
          </a:ln>
          <a:effectLst/>
        </p:spPr>
      </p:cxnSp>
      <p:pic>
        <p:nvPicPr>
          <p:cNvPr id="47" name="Picture 45" descr="dou"/>
          <p:cNvPicPr>
            <a:picLocks noChangeAspect="1" noChangeArrowheads="1"/>
          </p:cNvPicPr>
          <p:nvPr/>
        </p:nvPicPr>
        <p:blipFill>
          <a:blip r:embed="rId5" cstate="print"/>
          <a:srcRect/>
          <a:stretch>
            <a:fillRect/>
          </a:stretch>
        </p:blipFill>
        <p:spPr bwMode="auto">
          <a:xfrm>
            <a:off x="8305802" y="5277537"/>
            <a:ext cx="535781" cy="685800"/>
          </a:xfrm>
          <a:prstGeom prst="rect">
            <a:avLst/>
          </a:prstGeom>
          <a:noFill/>
          <a:ln w="9525">
            <a:noFill/>
            <a:miter lim="800000"/>
            <a:headEnd/>
            <a:tailEnd/>
          </a:ln>
        </p:spPr>
      </p:pic>
      <p:cxnSp>
        <p:nvCxnSpPr>
          <p:cNvPr id="48" name="直接连接符 7"/>
          <p:cNvCxnSpPr/>
          <p:nvPr/>
        </p:nvCxnSpPr>
        <p:spPr>
          <a:xfrm flipV="1">
            <a:off x="6858002" y="4591737"/>
            <a:ext cx="533400" cy="513558"/>
          </a:xfrm>
          <a:prstGeom prst="line">
            <a:avLst/>
          </a:prstGeom>
          <a:noFill/>
          <a:ln w="57150" cap="flat" cmpd="sng" algn="ctr">
            <a:solidFill>
              <a:schemeClr val="tx1"/>
            </a:solidFill>
            <a:prstDash val="solid"/>
            <a:headEnd type="arrow" w="med" len="med"/>
            <a:tailEnd type="none" w="med" len="med"/>
          </a:ln>
          <a:effectLst/>
        </p:spPr>
      </p:cxnSp>
      <p:cxnSp>
        <p:nvCxnSpPr>
          <p:cNvPr id="49" name="直接连接符 7"/>
          <p:cNvCxnSpPr/>
          <p:nvPr/>
        </p:nvCxnSpPr>
        <p:spPr>
          <a:xfrm>
            <a:off x="8077202" y="4667937"/>
            <a:ext cx="457200" cy="609600"/>
          </a:xfrm>
          <a:prstGeom prst="line">
            <a:avLst/>
          </a:prstGeom>
          <a:noFill/>
          <a:ln w="57150" cap="flat" cmpd="sng" algn="ctr">
            <a:solidFill>
              <a:schemeClr val="tx1"/>
            </a:solidFill>
            <a:prstDash val="solid"/>
            <a:headEnd type="none" w="med" len="med"/>
            <a:tailEnd type="arrow" w="med" len="med"/>
          </a:ln>
          <a:effectLst/>
        </p:spPr>
      </p:cxnSp>
      <p:sp>
        <p:nvSpPr>
          <p:cNvPr id="50" name="Text Box 49"/>
          <p:cNvSpPr txBox="1">
            <a:spLocks noChangeArrowheads="1"/>
          </p:cNvSpPr>
          <p:nvPr/>
        </p:nvSpPr>
        <p:spPr bwMode="auto">
          <a:xfrm>
            <a:off x="4585102" y="5874245"/>
            <a:ext cx="748898" cy="276999"/>
          </a:xfrm>
          <a:prstGeom prst="rect">
            <a:avLst/>
          </a:prstGeom>
          <a:noFill/>
          <a:ln w="9525">
            <a:noFill/>
            <a:miter lim="800000"/>
            <a:headEnd/>
            <a:tailEnd/>
          </a:ln>
        </p:spPr>
        <p:txBody>
          <a:bodyPr wrap="none">
            <a:spAutoFit/>
          </a:bodyPr>
          <a:lstStyle/>
          <a:p>
            <a:r>
              <a:rPr lang="en-US" altLang="zh-CN" sz="1200" b="1" dirty="0" err="1"/>
              <a:t>Shiteng</a:t>
            </a:r>
            <a:endParaRPr lang="en-US" altLang="zh-CN" sz="1200" b="1" dirty="0"/>
          </a:p>
        </p:txBody>
      </p:sp>
      <p:sp>
        <p:nvSpPr>
          <p:cNvPr id="51" name="Text Box 49"/>
          <p:cNvSpPr txBox="1">
            <a:spLocks noChangeArrowheads="1"/>
          </p:cNvSpPr>
          <p:nvPr/>
        </p:nvSpPr>
        <p:spPr bwMode="auto">
          <a:xfrm>
            <a:off x="8229600" y="5922644"/>
            <a:ext cx="748898" cy="276999"/>
          </a:xfrm>
          <a:prstGeom prst="rect">
            <a:avLst/>
          </a:prstGeom>
          <a:noFill/>
          <a:ln w="9525">
            <a:noFill/>
            <a:miter lim="800000"/>
            <a:headEnd/>
            <a:tailEnd/>
          </a:ln>
        </p:spPr>
        <p:txBody>
          <a:bodyPr wrap="none">
            <a:spAutoFit/>
          </a:bodyPr>
          <a:lstStyle/>
          <a:p>
            <a:r>
              <a:rPr lang="en-US" altLang="zh-CN" sz="1200" b="1" dirty="0" err="1"/>
              <a:t>Shiteng</a:t>
            </a:r>
            <a:endParaRPr lang="en-US" altLang="zh-CN" sz="1200" b="1" dirty="0"/>
          </a:p>
        </p:txBody>
      </p:sp>
      <p:cxnSp>
        <p:nvCxnSpPr>
          <p:cNvPr id="52" name="直接连接符 7"/>
          <p:cNvCxnSpPr/>
          <p:nvPr/>
        </p:nvCxnSpPr>
        <p:spPr>
          <a:xfrm flipH="1">
            <a:off x="2971800" y="4515537"/>
            <a:ext cx="609600" cy="609600"/>
          </a:xfrm>
          <a:prstGeom prst="line">
            <a:avLst/>
          </a:prstGeom>
          <a:noFill/>
          <a:ln w="57150" cap="flat" cmpd="sng" algn="ctr">
            <a:solidFill>
              <a:srgbClr val="000000"/>
            </a:solidFill>
            <a:prstDash val="solid"/>
            <a:headEnd type="none" w="med" len="med"/>
            <a:tailEnd type="arrow" w="med" len="med"/>
          </a:ln>
          <a:effectLst/>
        </p:spPr>
      </p:cxnSp>
      <p:cxnSp>
        <p:nvCxnSpPr>
          <p:cNvPr id="53" name="直接连接符 7"/>
          <p:cNvCxnSpPr/>
          <p:nvPr/>
        </p:nvCxnSpPr>
        <p:spPr>
          <a:xfrm flipV="1">
            <a:off x="7010402" y="4667937"/>
            <a:ext cx="533400" cy="513558"/>
          </a:xfrm>
          <a:prstGeom prst="line">
            <a:avLst/>
          </a:prstGeom>
          <a:noFill/>
          <a:ln w="57150" cap="flat" cmpd="sng" algn="ctr">
            <a:solidFill>
              <a:srgbClr val="0000FF"/>
            </a:solidFill>
            <a:prstDash val="solid"/>
            <a:headEnd type="none" w="med" len="med"/>
            <a:tailEnd type="arrow" w="med" len="med"/>
          </a:ln>
          <a:effectLst/>
        </p:spPr>
      </p:cxnSp>
      <p:sp>
        <p:nvSpPr>
          <p:cNvPr id="54" name="右箭头 16"/>
          <p:cNvSpPr/>
          <p:nvPr/>
        </p:nvSpPr>
        <p:spPr>
          <a:xfrm>
            <a:off x="5410202" y="5277537"/>
            <a:ext cx="1001486" cy="396240"/>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54"/>
          <p:cNvSpPr/>
          <p:nvPr/>
        </p:nvSpPr>
        <p:spPr>
          <a:xfrm>
            <a:off x="76200" y="838200"/>
            <a:ext cx="2286000" cy="609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solidFill>
                  <a:schemeClr val="tx1"/>
                </a:solidFill>
              </a:rPr>
              <a:t>Inferring social ties</a:t>
            </a:r>
            <a:endParaRPr lang="en-US" sz="2000" dirty="0">
              <a:solidFill>
                <a:schemeClr val="tx1"/>
              </a:solidFill>
            </a:endParaRPr>
          </a:p>
        </p:txBody>
      </p:sp>
      <p:sp>
        <p:nvSpPr>
          <p:cNvPr id="56" name="Rectangle 55"/>
          <p:cNvSpPr/>
          <p:nvPr/>
        </p:nvSpPr>
        <p:spPr>
          <a:xfrm>
            <a:off x="76200" y="2667000"/>
            <a:ext cx="2286000" cy="609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solidFill>
                  <a:schemeClr val="tx1"/>
                </a:solidFill>
              </a:rPr>
              <a:t>Reciprocity</a:t>
            </a:r>
            <a:endParaRPr lang="en-US" sz="2000" dirty="0">
              <a:solidFill>
                <a:schemeClr val="tx1"/>
              </a:solidFill>
            </a:endParaRPr>
          </a:p>
        </p:txBody>
      </p:sp>
      <p:sp>
        <p:nvSpPr>
          <p:cNvPr id="57" name="Rectangle 56"/>
          <p:cNvSpPr/>
          <p:nvPr/>
        </p:nvSpPr>
        <p:spPr>
          <a:xfrm>
            <a:off x="76200" y="4703440"/>
            <a:ext cx="2286000" cy="609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solidFill>
                  <a:schemeClr val="tx1"/>
                </a:solidFill>
              </a:rPr>
              <a:t>Triadic Closure</a:t>
            </a:r>
            <a:endParaRPr lang="en-US" sz="2000" dirty="0">
              <a:solidFill>
                <a:schemeClr val="tx1"/>
              </a:solidFill>
            </a:endParaRPr>
          </a:p>
        </p:txBody>
      </p:sp>
    </p:spTree>
    <p:extLst>
      <p:ext uri="{BB962C8B-B14F-4D97-AF65-F5344CB8AC3E}">
        <p14:creationId xmlns:p14="http://schemas.microsoft.com/office/powerpoint/2010/main" val="3590096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188913"/>
            <a:ext cx="9906000" cy="792162"/>
          </a:xfrm>
        </p:spPr>
        <p:txBody>
          <a:bodyPr/>
          <a:lstStyle/>
          <a:p>
            <a:pPr eaLnBrk="1" hangingPunct="1"/>
            <a:r>
              <a:rPr lang="en-US" altLang="zh-CN" sz="4000" dirty="0" smtClean="0"/>
              <a:t>Social Tie Analysis </a:t>
            </a:r>
            <a:endParaRPr lang="zh-CN" altLang="en-US" sz="4000" dirty="0" smtClean="0"/>
          </a:p>
        </p:txBody>
      </p:sp>
      <p:sp>
        <p:nvSpPr>
          <p:cNvPr id="7" name="Content Placeholder 5"/>
          <p:cNvSpPr>
            <a:spLocks noGrp="1"/>
          </p:cNvSpPr>
          <p:nvPr>
            <p:ph idx="1"/>
          </p:nvPr>
        </p:nvSpPr>
        <p:spPr>
          <a:xfrm>
            <a:off x="292505" y="1219201"/>
            <a:ext cx="9308695" cy="5048082"/>
          </a:xfrm>
        </p:spPr>
        <p:txBody>
          <a:bodyPr/>
          <a:lstStyle/>
          <a:p>
            <a:r>
              <a:rPr lang="en-US" sz="2400" dirty="0" smtClean="0"/>
              <a:t>Social relationship</a:t>
            </a:r>
          </a:p>
          <a:p>
            <a:pPr lvl="1"/>
            <a:r>
              <a:rPr lang="en-US" sz="2000" dirty="0" smtClean="0">
                <a:solidFill>
                  <a:srgbClr val="FF0000"/>
                </a:solidFill>
              </a:rPr>
              <a:t>Mining advisor-advisee relationships </a:t>
            </a:r>
            <a:r>
              <a:rPr lang="en-US" sz="2000" dirty="0" smtClean="0"/>
              <a:t>[Wang-Han-et-al 2010] </a:t>
            </a:r>
          </a:p>
          <a:p>
            <a:pPr lvl="1"/>
            <a:r>
              <a:rPr lang="en-US" sz="2000" dirty="0" smtClean="0">
                <a:solidFill>
                  <a:srgbClr val="FF0000"/>
                </a:solidFill>
              </a:rPr>
              <a:t>Learning to infer social tie </a:t>
            </a:r>
            <a:r>
              <a:rPr lang="en-US" sz="2000" dirty="0" smtClean="0"/>
              <a:t>[Tang-</a:t>
            </a:r>
            <a:r>
              <a:rPr lang="en-US" sz="2000" dirty="0" err="1" smtClean="0"/>
              <a:t>Zhuang</a:t>
            </a:r>
            <a:r>
              <a:rPr lang="en-US" sz="2000" dirty="0" smtClean="0"/>
              <a:t>-Tang 2011, </a:t>
            </a:r>
            <a:r>
              <a:rPr lang="en-US" sz="2000" i="1" dirty="0" smtClean="0"/>
              <a:t>Best </a:t>
            </a:r>
            <a:r>
              <a:rPr lang="en-US" sz="2000" i="1" dirty="0" err="1" smtClean="0"/>
              <a:t>Runnerup</a:t>
            </a:r>
            <a:r>
              <a:rPr lang="en-US" sz="2000" dirty="0" smtClean="0"/>
              <a:t>]</a:t>
            </a:r>
          </a:p>
          <a:p>
            <a:pPr lvl="1"/>
            <a:r>
              <a:rPr lang="en-US" sz="2000" dirty="0" smtClean="0">
                <a:solidFill>
                  <a:srgbClr val="FF0000"/>
                </a:solidFill>
              </a:rPr>
              <a:t>Reciprocity prediction </a:t>
            </a:r>
            <a:r>
              <a:rPr lang="en-US" sz="2000" dirty="0" smtClean="0"/>
              <a:t>[</a:t>
            </a:r>
            <a:r>
              <a:rPr lang="en-US" sz="2000" dirty="0" err="1" smtClean="0"/>
              <a:t>Hopcroft</a:t>
            </a:r>
            <a:r>
              <a:rPr lang="en-US" sz="2000" dirty="0" smtClean="0"/>
              <a:t>-Lou-Tang 2011]</a:t>
            </a:r>
          </a:p>
          <a:p>
            <a:pPr lvl="1"/>
            <a:r>
              <a:rPr lang="en-US" sz="2000" dirty="0" smtClean="0">
                <a:solidFill>
                  <a:srgbClr val="FF0000"/>
                </a:solidFill>
              </a:rPr>
              <a:t>Inferring social tie across networks </a:t>
            </a:r>
            <a:r>
              <a:rPr lang="en-US" sz="2000" dirty="0" smtClean="0"/>
              <a:t>[Tang-Lou-Kleinberg 2012]</a:t>
            </a:r>
          </a:p>
          <a:p>
            <a:r>
              <a:rPr lang="en-US" sz="2400" dirty="0" smtClean="0"/>
              <a:t>Triadic closure</a:t>
            </a:r>
          </a:p>
          <a:p>
            <a:pPr lvl="1"/>
            <a:r>
              <a:rPr lang="en-US" sz="2000" dirty="0" smtClean="0">
                <a:solidFill>
                  <a:srgbClr val="FF0000"/>
                </a:solidFill>
              </a:rPr>
              <a:t>Inferring triadic closure</a:t>
            </a:r>
            <a:r>
              <a:rPr lang="en-US" sz="2000" dirty="0" smtClean="0"/>
              <a:t> [Lou-Tang-</a:t>
            </a:r>
            <a:r>
              <a:rPr lang="en-US" sz="2000" dirty="0" err="1" smtClean="0"/>
              <a:t>Hopcroft</a:t>
            </a:r>
            <a:r>
              <a:rPr lang="en-US" sz="2000" dirty="0" smtClean="0"/>
              <a:t>-Fang-Ding 2013</a:t>
            </a:r>
            <a:r>
              <a:rPr lang="en-US" sz="2000" dirty="0"/>
              <a:t>]</a:t>
            </a:r>
          </a:p>
          <a:p>
            <a:r>
              <a:rPr lang="en-US" sz="2400" dirty="0" smtClean="0"/>
              <a:t>Community</a:t>
            </a:r>
          </a:p>
          <a:p>
            <a:pPr lvl="1"/>
            <a:r>
              <a:rPr lang="en-US" sz="2000" dirty="0" smtClean="0">
                <a:solidFill>
                  <a:srgbClr val="FF0000"/>
                </a:solidFill>
              </a:rPr>
              <a:t>Kernel community </a:t>
            </a:r>
            <a:r>
              <a:rPr lang="en-US" sz="2000" dirty="0" smtClean="0"/>
              <a:t>[Wang-Lou-Tang-</a:t>
            </a:r>
            <a:r>
              <a:rPr lang="en-US" sz="2000" dirty="0" err="1" smtClean="0"/>
              <a:t>Hopcroft</a:t>
            </a:r>
            <a:r>
              <a:rPr lang="en-US" sz="2000" dirty="0" smtClean="0"/>
              <a:t> 2011]</a:t>
            </a:r>
          </a:p>
          <a:p>
            <a:pPr lvl="1"/>
            <a:r>
              <a:rPr lang="en-US" sz="2000" dirty="0" smtClean="0">
                <a:solidFill>
                  <a:srgbClr val="FF0000"/>
                </a:solidFill>
              </a:rPr>
              <a:t>Community co-evolution </a:t>
            </a:r>
            <a:r>
              <a:rPr lang="en-US" sz="2000" dirty="0" smtClean="0"/>
              <a:t>[Sun-Tang-Han-Chen-Gupta 2013]</a:t>
            </a:r>
            <a:endParaRPr lang="en-US" sz="2000" dirty="0"/>
          </a:p>
        </p:txBody>
      </p:sp>
    </p:spTree>
    <p:extLst>
      <p:ext uri="{BB962C8B-B14F-4D97-AF65-F5344CB8AC3E}">
        <p14:creationId xmlns:p14="http://schemas.microsoft.com/office/powerpoint/2010/main" val="3835395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Basic Idea</a:t>
            </a:r>
            <a:endParaRPr lang="zh-CN" altLang="en-US" dirty="0"/>
          </a:p>
        </p:txBody>
      </p:sp>
      <p:sp>
        <p:nvSpPr>
          <p:cNvPr id="63" name="椭圆 62"/>
          <p:cNvSpPr/>
          <p:nvPr/>
        </p:nvSpPr>
        <p:spPr>
          <a:xfrm>
            <a:off x="4090148" y="3724795"/>
            <a:ext cx="3651404" cy="188590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Calibri"/>
              <a:ea typeface="宋体"/>
              <a:cs typeface="+mn-cs"/>
            </a:endParaRPr>
          </a:p>
        </p:txBody>
      </p:sp>
      <p:sp>
        <p:nvSpPr>
          <p:cNvPr id="64" name="椭圆 63"/>
          <p:cNvSpPr/>
          <p:nvPr/>
        </p:nvSpPr>
        <p:spPr>
          <a:xfrm>
            <a:off x="4090148" y="1371600"/>
            <a:ext cx="3651404" cy="188590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Calibri"/>
              <a:ea typeface="宋体"/>
              <a:cs typeface="+mn-cs"/>
            </a:endParaRPr>
          </a:p>
        </p:txBody>
      </p:sp>
      <p:cxnSp>
        <p:nvCxnSpPr>
          <p:cNvPr id="65" name="直接连接符 39"/>
          <p:cNvCxnSpPr>
            <a:stCxn id="69" idx="3"/>
          </p:cNvCxnSpPr>
          <p:nvPr/>
        </p:nvCxnSpPr>
        <p:spPr>
          <a:xfrm>
            <a:off x="1812901" y="4704507"/>
            <a:ext cx="1058325" cy="65169"/>
          </a:xfrm>
          <a:prstGeom prst="line">
            <a:avLst/>
          </a:prstGeom>
          <a:noFill/>
          <a:ln w="88900" cap="flat" cmpd="sng" algn="ctr">
            <a:solidFill>
              <a:srgbClr val="006699"/>
            </a:solidFill>
            <a:prstDash val="solid"/>
          </a:ln>
          <a:effectLst/>
        </p:spPr>
      </p:cxnSp>
      <p:pic>
        <p:nvPicPr>
          <p:cNvPr id="66" name="图片 65" descr="Misc-Buddy-Blue-icon.png"/>
          <p:cNvPicPr>
            <a:picLocks noChangeAspect="1"/>
          </p:cNvPicPr>
          <p:nvPr/>
        </p:nvPicPr>
        <p:blipFill>
          <a:blip r:embed="rId3" cstate="print"/>
          <a:stretch>
            <a:fillRect/>
          </a:stretch>
        </p:blipFill>
        <p:spPr>
          <a:xfrm>
            <a:off x="2032106" y="2249380"/>
            <a:ext cx="638889" cy="589744"/>
          </a:xfrm>
          <a:prstGeom prst="rect">
            <a:avLst/>
          </a:prstGeom>
        </p:spPr>
      </p:pic>
      <p:pic>
        <p:nvPicPr>
          <p:cNvPr id="67" name="图片 66" descr="Misc-Buddy-Blue-icon.png"/>
          <p:cNvPicPr>
            <a:picLocks noChangeAspect="1"/>
          </p:cNvPicPr>
          <p:nvPr/>
        </p:nvPicPr>
        <p:blipFill>
          <a:blip r:embed="rId3" cstate="print"/>
          <a:stretch>
            <a:fillRect/>
          </a:stretch>
        </p:blipFill>
        <p:spPr>
          <a:xfrm>
            <a:off x="194474" y="3691265"/>
            <a:ext cx="608466" cy="561661"/>
          </a:xfrm>
          <a:prstGeom prst="rect">
            <a:avLst/>
          </a:prstGeom>
        </p:spPr>
      </p:pic>
      <p:pic>
        <p:nvPicPr>
          <p:cNvPr id="68" name="图片 67" descr="Misc-Buddy-Blue-icon.png"/>
          <p:cNvPicPr>
            <a:picLocks noChangeAspect="1"/>
          </p:cNvPicPr>
          <p:nvPr/>
        </p:nvPicPr>
        <p:blipFill>
          <a:blip r:embed="rId3" cstate="print"/>
          <a:stretch>
            <a:fillRect/>
          </a:stretch>
        </p:blipFill>
        <p:spPr>
          <a:xfrm>
            <a:off x="2968210" y="3185484"/>
            <a:ext cx="638889" cy="589744"/>
          </a:xfrm>
          <a:prstGeom prst="rect">
            <a:avLst/>
          </a:prstGeom>
        </p:spPr>
      </p:pic>
      <p:pic>
        <p:nvPicPr>
          <p:cNvPr id="69" name="图片 68" descr="Misc-Buddy-Blue-icon.png"/>
          <p:cNvPicPr>
            <a:picLocks noChangeAspect="1"/>
          </p:cNvPicPr>
          <p:nvPr/>
        </p:nvPicPr>
        <p:blipFill>
          <a:blip r:embed="rId3" cstate="print"/>
          <a:stretch>
            <a:fillRect/>
          </a:stretch>
        </p:blipFill>
        <p:spPr>
          <a:xfrm>
            <a:off x="1174004" y="4409620"/>
            <a:ext cx="638889" cy="589744"/>
          </a:xfrm>
          <a:prstGeom prst="rect">
            <a:avLst/>
          </a:prstGeom>
        </p:spPr>
      </p:pic>
      <p:pic>
        <p:nvPicPr>
          <p:cNvPr id="70" name="图片 69" descr="Misc-Buddy-Blue-icon.png"/>
          <p:cNvPicPr>
            <a:picLocks noChangeAspect="1"/>
          </p:cNvPicPr>
          <p:nvPr/>
        </p:nvPicPr>
        <p:blipFill>
          <a:blip r:embed="rId3" cstate="print"/>
          <a:stretch>
            <a:fillRect/>
          </a:stretch>
        </p:blipFill>
        <p:spPr>
          <a:xfrm>
            <a:off x="2875377" y="4481628"/>
            <a:ext cx="638889" cy="589744"/>
          </a:xfrm>
          <a:prstGeom prst="rect">
            <a:avLst/>
          </a:prstGeom>
          <a:ln>
            <a:noFill/>
          </a:ln>
        </p:spPr>
      </p:pic>
      <p:cxnSp>
        <p:nvCxnSpPr>
          <p:cNvPr id="71" name="直接连接符 39"/>
          <p:cNvCxnSpPr/>
          <p:nvPr/>
        </p:nvCxnSpPr>
        <p:spPr>
          <a:xfrm flipV="1">
            <a:off x="1798080" y="3689540"/>
            <a:ext cx="1092121" cy="864096"/>
          </a:xfrm>
          <a:prstGeom prst="line">
            <a:avLst/>
          </a:prstGeom>
          <a:noFill/>
          <a:ln w="88900" cap="flat" cmpd="sng" algn="ctr">
            <a:solidFill>
              <a:srgbClr val="006699"/>
            </a:solidFill>
            <a:prstDash val="solid"/>
          </a:ln>
          <a:effectLst/>
        </p:spPr>
      </p:cxnSp>
      <p:cxnSp>
        <p:nvCxnSpPr>
          <p:cNvPr id="72" name="直接连接符 39"/>
          <p:cNvCxnSpPr/>
          <p:nvPr/>
        </p:nvCxnSpPr>
        <p:spPr>
          <a:xfrm flipH="1" flipV="1">
            <a:off x="2632999" y="2747064"/>
            <a:ext cx="491222" cy="510428"/>
          </a:xfrm>
          <a:prstGeom prst="line">
            <a:avLst/>
          </a:prstGeom>
          <a:noFill/>
          <a:ln w="88900" cap="flat" cmpd="sng" algn="ctr">
            <a:solidFill>
              <a:srgbClr val="006699"/>
            </a:solidFill>
            <a:prstDash val="solid"/>
          </a:ln>
          <a:effectLst/>
        </p:spPr>
      </p:cxnSp>
      <p:cxnSp>
        <p:nvCxnSpPr>
          <p:cNvPr id="73" name="直接连接符 72"/>
          <p:cNvCxnSpPr>
            <a:stCxn id="70" idx="0"/>
          </p:cNvCxnSpPr>
          <p:nvPr/>
        </p:nvCxnSpPr>
        <p:spPr>
          <a:xfrm flipV="1">
            <a:off x="3194819" y="3833556"/>
            <a:ext cx="70599" cy="648072"/>
          </a:xfrm>
          <a:prstGeom prst="line">
            <a:avLst/>
          </a:prstGeom>
          <a:noFill/>
          <a:ln w="88900" cap="flat" cmpd="sng" algn="ctr">
            <a:solidFill>
              <a:srgbClr val="006699"/>
            </a:solidFill>
            <a:prstDash val="solid"/>
          </a:ln>
          <a:effectLst/>
        </p:spPr>
      </p:cxnSp>
      <p:cxnSp>
        <p:nvCxnSpPr>
          <p:cNvPr id="74" name="直接连接符 39"/>
          <p:cNvCxnSpPr/>
          <p:nvPr/>
        </p:nvCxnSpPr>
        <p:spPr>
          <a:xfrm flipV="1">
            <a:off x="739757" y="2825444"/>
            <a:ext cx="1307171" cy="1074630"/>
          </a:xfrm>
          <a:prstGeom prst="line">
            <a:avLst/>
          </a:prstGeom>
          <a:noFill/>
          <a:ln w="88900" cap="flat" cmpd="sng" algn="ctr">
            <a:solidFill>
              <a:srgbClr val="006699"/>
            </a:solidFill>
            <a:prstDash val="solid"/>
          </a:ln>
          <a:effectLst/>
        </p:spPr>
      </p:cxnSp>
      <p:sp>
        <p:nvSpPr>
          <p:cNvPr id="76" name="TextBox 75"/>
          <p:cNvSpPr txBox="1"/>
          <p:nvPr/>
        </p:nvSpPr>
        <p:spPr>
          <a:xfrm>
            <a:off x="1812901" y="4761649"/>
            <a:ext cx="87716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6699">
                    <a:lumMod val="60000"/>
                    <a:lumOff val="40000"/>
                  </a:srgbClr>
                </a:solidFill>
                <a:effectLst/>
                <a:uLnTx/>
                <a:uFillTx/>
              </a:rPr>
              <a:t>Other</a:t>
            </a:r>
            <a:endParaRPr kumimoji="0" lang="en-US" sz="2000" b="1" i="0" u="none" strike="noStrike" kern="0" cap="none" spc="0" normalizeH="0" baseline="0" noProof="0" dirty="0">
              <a:ln>
                <a:noFill/>
              </a:ln>
              <a:solidFill>
                <a:srgbClr val="006699">
                  <a:lumMod val="60000"/>
                  <a:lumOff val="40000"/>
                </a:srgbClr>
              </a:solidFill>
              <a:effectLst/>
              <a:uLnTx/>
              <a:uFillTx/>
            </a:endParaRPr>
          </a:p>
        </p:txBody>
      </p:sp>
      <p:sp>
        <p:nvSpPr>
          <p:cNvPr id="77" name="TextBox 76"/>
          <p:cNvSpPr txBox="1"/>
          <p:nvPr/>
        </p:nvSpPr>
        <p:spPr>
          <a:xfrm>
            <a:off x="2023253" y="3762869"/>
            <a:ext cx="341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FFFF">
                    <a:lumMod val="50000"/>
                  </a:srgbClr>
                </a:solidFill>
                <a:effectLst/>
                <a:uLnTx/>
                <a:uFillTx/>
              </a:rPr>
              <a:t>?</a:t>
            </a:r>
            <a:endParaRPr kumimoji="0" lang="en-US" sz="2000" b="1" i="0" u="none" strike="noStrike" kern="0" cap="none" spc="0" normalizeH="0" baseline="0" noProof="0" dirty="0">
              <a:ln>
                <a:noFill/>
              </a:ln>
              <a:solidFill>
                <a:srgbClr val="FFFFFF">
                  <a:lumMod val="50000"/>
                </a:srgbClr>
              </a:solidFill>
              <a:effectLst/>
              <a:uLnTx/>
              <a:uFillTx/>
            </a:endParaRPr>
          </a:p>
        </p:txBody>
      </p:sp>
      <p:sp>
        <p:nvSpPr>
          <p:cNvPr id="78" name="TextBox 77"/>
          <p:cNvSpPr txBox="1"/>
          <p:nvPr/>
        </p:nvSpPr>
        <p:spPr>
          <a:xfrm>
            <a:off x="2899848" y="4002631"/>
            <a:ext cx="341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FFFF">
                    <a:lumMod val="50000"/>
                  </a:srgbClr>
                </a:solidFill>
                <a:effectLst/>
                <a:uLnTx/>
                <a:uFillTx/>
              </a:rPr>
              <a:t>?</a:t>
            </a:r>
            <a:endParaRPr kumimoji="0" lang="en-US" sz="2000" b="1" i="0" u="none" strike="noStrike" kern="0" cap="none" spc="0" normalizeH="0" baseline="0" noProof="0" dirty="0">
              <a:ln>
                <a:noFill/>
              </a:ln>
              <a:solidFill>
                <a:srgbClr val="FFFFFF">
                  <a:lumMod val="50000"/>
                </a:srgbClr>
              </a:solidFill>
              <a:effectLst/>
              <a:uLnTx/>
              <a:uFillTx/>
            </a:endParaRPr>
          </a:p>
        </p:txBody>
      </p:sp>
      <p:sp>
        <p:nvSpPr>
          <p:cNvPr id="79" name="椭圆 78"/>
          <p:cNvSpPr/>
          <p:nvPr/>
        </p:nvSpPr>
        <p:spPr>
          <a:xfrm>
            <a:off x="4536995" y="1764884"/>
            <a:ext cx="528544" cy="43204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1" u="none" strike="noStrike" kern="0" cap="none" spc="0" normalizeH="0" baseline="0" noProof="0" dirty="0" smtClean="0">
                <a:ln>
                  <a:noFill/>
                </a:ln>
                <a:solidFill>
                  <a:sysClr val="windowText" lastClr="000000"/>
                </a:solidFill>
                <a:effectLst/>
                <a:uLnTx/>
                <a:uFillTx/>
                <a:latin typeface="Calibri"/>
                <a:ea typeface="宋体"/>
                <a:cs typeface="+mn-cs"/>
              </a:rPr>
              <a:t>V</a:t>
            </a:r>
            <a:r>
              <a:rPr kumimoji="0" lang="en-US" altLang="zh-CN" sz="1050" b="1" i="0" u="none" strike="noStrike" kern="0" cap="none" spc="0" normalizeH="0" baseline="-25000" noProof="0" dirty="0" smtClean="0">
                <a:ln>
                  <a:noFill/>
                </a:ln>
                <a:solidFill>
                  <a:sysClr val="windowText" lastClr="000000"/>
                </a:solidFill>
                <a:effectLst/>
                <a:uLnTx/>
                <a:uFillTx/>
                <a:latin typeface="Calibri"/>
                <a:ea typeface="宋体"/>
                <a:cs typeface="+mn-cs"/>
              </a:rPr>
              <a:t>1</a:t>
            </a:r>
            <a:endParaRPr kumimoji="0" lang="zh-CN" altLang="en-US" sz="1050" b="1" i="0" u="none" strike="noStrike" kern="0" cap="none" spc="0" normalizeH="0" baseline="-25000" noProof="0" dirty="0" smtClean="0">
              <a:ln>
                <a:noFill/>
              </a:ln>
              <a:solidFill>
                <a:sysClr val="windowText" lastClr="000000"/>
              </a:solidFill>
              <a:effectLst/>
              <a:uLnTx/>
              <a:uFillTx/>
              <a:latin typeface="Calibri"/>
              <a:ea typeface="宋体"/>
              <a:cs typeface="+mn-cs"/>
            </a:endParaRPr>
          </a:p>
        </p:txBody>
      </p:sp>
      <p:sp>
        <p:nvSpPr>
          <p:cNvPr id="80" name="椭圆 79"/>
          <p:cNvSpPr/>
          <p:nvPr/>
        </p:nvSpPr>
        <p:spPr>
          <a:xfrm>
            <a:off x="4666034" y="4098004"/>
            <a:ext cx="608748" cy="43204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1" u="none" strike="noStrike" kern="0" cap="none" spc="0" normalizeH="0" baseline="0" noProof="0" dirty="0" smtClean="0">
                <a:ln>
                  <a:noFill/>
                </a:ln>
                <a:solidFill>
                  <a:sysClr val="windowText" lastClr="000000"/>
                </a:solidFill>
                <a:effectLst/>
                <a:uLnTx/>
                <a:uFillTx/>
                <a:latin typeface="Calibri"/>
                <a:ea typeface="宋体"/>
                <a:cs typeface="+mn-cs"/>
              </a:rPr>
              <a:t>r</a:t>
            </a:r>
            <a:r>
              <a:rPr kumimoji="0" lang="en-US" altLang="zh-CN" sz="1600" b="0" i="1" u="none" strike="noStrike" kern="0" cap="none" spc="0" normalizeH="0" baseline="-25000" noProof="0" dirty="0" smtClean="0">
                <a:ln>
                  <a:noFill/>
                </a:ln>
                <a:solidFill>
                  <a:sysClr val="windowText" lastClr="000000"/>
                </a:solidFill>
                <a:effectLst/>
                <a:uLnTx/>
                <a:uFillTx/>
                <a:latin typeface="Calibri"/>
                <a:ea typeface="宋体"/>
                <a:cs typeface="+mn-cs"/>
              </a:rPr>
              <a:t>24</a:t>
            </a:r>
            <a:endParaRPr kumimoji="0" lang="zh-CN" altLang="en-US" sz="900" b="0" i="1" u="none" strike="noStrike" kern="0" cap="none" spc="0" normalizeH="0" baseline="-25000" noProof="0" dirty="0" smtClean="0">
              <a:ln>
                <a:noFill/>
              </a:ln>
              <a:solidFill>
                <a:sysClr val="windowText" lastClr="000000"/>
              </a:solidFill>
              <a:effectLst/>
              <a:uLnTx/>
              <a:uFillTx/>
              <a:latin typeface="Calibri"/>
              <a:ea typeface="宋体"/>
              <a:cs typeface="+mn-cs"/>
            </a:endParaRPr>
          </a:p>
        </p:txBody>
      </p:sp>
      <p:sp>
        <p:nvSpPr>
          <p:cNvPr id="81" name="椭圆 80"/>
          <p:cNvSpPr/>
          <p:nvPr/>
        </p:nvSpPr>
        <p:spPr>
          <a:xfrm>
            <a:off x="6362206" y="1791108"/>
            <a:ext cx="528544" cy="43204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1" u="none" strike="noStrike" kern="0" cap="none" spc="0" normalizeH="0" baseline="0" noProof="0" dirty="0" smtClean="0">
                <a:ln>
                  <a:noFill/>
                </a:ln>
                <a:solidFill>
                  <a:sysClr val="windowText" lastClr="000000"/>
                </a:solidFill>
                <a:effectLst/>
                <a:uLnTx/>
                <a:uFillTx/>
                <a:latin typeface="Calibri"/>
                <a:ea typeface="宋体"/>
                <a:cs typeface="+mn-cs"/>
              </a:rPr>
              <a:t>V</a:t>
            </a:r>
            <a:r>
              <a:rPr lang="en-US" altLang="zh-CN" sz="1050" b="1" kern="0" baseline="-25000" dirty="0">
                <a:solidFill>
                  <a:sysClr val="windowText" lastClr="000000"/>
                </a:solidFill>
                <a:latin typeface="Calibri"/>
                <a:ea typeface="宋体"/>
              </a:rPr>
              <a:t>3</a:t>
            </a:r>
            <a:endParaRPr kumimoji="0" lang="zh-CN" altLang="en-US" sz="1050" b="1" i="0" u="none" strike="noStrike" kern="0" cap="none" spc="0" normalizeH="0" baseline="-25000" noProof="0" dirty="0" smtClean="0">
              <a:ln>
                <a:noFill/>
              </a:ln>
              <a:solidFill>
                <a:sysClr val="windowText" lastClr="000000"/>
              </a:solidFill>
              <a:effectLst/>
              <a:uLnTx/>
              <a:uFillTx/>
              <a:latin typeface="Calibri"/>
              <a:ea typeface="宋体"/>
              <a:cs typeface="+mn-cs"/>
            </a:endParaRPr>
          </a:p>
        </p:txBody>
      </p:sp>
      <p:sp>
        <p:nvSpPr>
          <p:cNvPr id="82" name="椭圆 81"/>
          <p:cNvSpPr/>
          <p:nvPr/>
        </p:nvSpPr>
        <p:spPr>
          <a:xfrm>
            <a:off x="5496822" y="2570230"/>
            <a:ext cx="528544" cy="43204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1" u="none" strike="noStrike" kern="0" cap="none" spc="0" normalizeH="0" baseline="0" noProof="0" dirty="0" smtClean="0">
                <a:ln>
                  <a:noFill/>
                </a:ln>
                <a:solidFill>
                  <a:sysClr val="windowText" lastClr="000000"/>
                </a:solidFill>
                <a:effectLst/>
                <a:uLnTx/>
                <a:uFillTx/>
                <a:latin typeface="Calibri"/>
                <a:ea typeface="宋体"/>
                <a:cs typeface="+mn-cs"/>
              </a:rPr>
              <a:t>V</a:t>
            </a:r>
            <a:r>
              <a:rPr lang="en-US" altLang="zh-CN" sz="1050" b="1" kern="0" baseline="-25000" dirty="0">
                <a:solidFill>
                  <a:sysClr val="windowText" lastClr="000000"/>
                </a:solidFill>
                <a:latin typeface="Calibri"/>
                <a:ea typeface="宋体"/>
              </a:rPr>
              <a:t>2</a:t>
            </a:r>
            <a:endParaRPr kumimoji="0" lang="zh-CN" altLang="en-US" sz="1050" b="1" i="0" u="none" strike="noStrike" kern="0" cap="none" spc="0" normalizeH="0" baseline="-25000" noProof="0" dirty="0" smtClean="0">
              <a:ln>
                <a:noFill/>
              </a:ln>
              <a:solidFill>
                <a:sysClr val="windowText" lastClr="000000"/>
              </a:solidFill>
              <a:effectLst/>
              <a:uLnTx/>
              <a:uFillTx/>
              <a:latin typeface="Calibri"/>
              <a:ea typeface="宋体"/>
              <a:cs typeface="+mn-cs"/>
            </a:endParaRPr>
          </a:p>
        </p:txBody>
      </p:sp>
      <p:cxnSp>
        <p:nvCxnSpPr>
          <p:cNvPr id="83" name="曲线连接符 82"/>
          <p:cNvCxnSpPr>
            <a:stCxn id="66" idx="0"/>
            <a:endCxn id="79" idx="2"/>
          </p:cNvCxnSpPr>
          <p:nvPr/>
        </p:nvCxnSpPr>
        <p:spPr>
          <a:xfrm rot="5400000" flipH="1" flipV="1">
            <a:off x="3310033" y="1022434"/>
            <a:ext cx="268472" cy="2185451"/>
          </a:xfrm>
          <a:prstGeom prst="curvedConnector2">
            <a:avLst/>
          </a:prstGeom>
          <a:noFill/>
          <a:ln w="38100" cap="flat" cmpd="sng" algn="ctr">
            <a:solidFill>
              <a:srgbClr val="1F497D">
                <a:lumMod val="60000"/>
                <a:lumOff val="40000"/>
              </a:srgbClr>
            </a:solidFill>
            <a:prstDash val="sysDash"/>
            <a:tailEnd type="arrow"/>
          </a:ln>
          <a:effectLst/>
        </p:spPr>
      </p:cxnSp>
      <p:cxnSp>
        <p:nvCxnSpPr>
          <p:cNvPr id="84" name="曲线连接符 83"/>
          <p:cNvCxnSpPr>
            <a:stCxn id="68" idx="3"/>
            <a:endCxn id="82" idx="2"/>
          </p:cNvCxnSpPr>
          <p:nvPr/>
        </p:nvCxnSpPr>
        <p:spPr>
          <a:xfrm flipV="1">
            <a:off x="3607093" y="2786254"/>
            <a:ext cx="1889724" cy="694102"/>
          </a:xfrm>
          <a:prstGeom prst="curvedConnector3">
            <a:avLst>
              <a:gd name="adj1" fmla="val 50000"/>
            </a:avLst>
          </a:prstGeom>
          <a:noFill/>
          <a:ln w="38100" cap="flat" cmpd="sng" algn="ctr">
            <a:solidFill>
              <a:srgbClr val="1F497D">
                <a:lumMod val="60000"/>
                <a:lumOff val="40000"/>
              </a:srgbClr>
            </a:solidFill>
            <a:prstDash val="sysDash"/>
            <a:tailEnd type="arrow"/>
          </a:ln>
          <a:effectLst/>
        </p:spPr>
      </p:cxnSp>
      <p:cxnSp>
        <p:nvCxnSpPr>
          <p:cNvPr id="85" name="曲线连接符 84"/>
          <p:cNvCxnSpPr>
            <a:stCxn id="67" idx="0"/>
            <a:endCxn id="81" idx="1"/>
          </p:cNvCxnSpPr>
          <p:nvPr/>
        </p:nvCxnSpPr>
        <p:spPr>
          <a:xfrm rot="5400000" flipH="1" flipV="1">
            <a:off x="2550720" y="-197620"/>
            <a:ext cx="1836870" cy="5940901"/>
          </a:xfrm>
          <a:prstGeom prst="curvedConnector3">
            <a:avLst>
              <a:gd name="adj1" fmla="val 115890"/>
            </a:avLst>
          </a:prstGeom>
          <a:noFill/>
          <a:ln w="38100" cap="flat" cmpd="sng" algn="ctr">
            <a:solidFill>
              <a:srgbClr val="1F497D">
                <a:lumMod val="60000"/>
                <a:lumOff val="40000"/>
              </a:srgbClr>
            </a:solidFill>
            <a:prstDash val="sysDash"/>
            <a:tailEnd type="arrow"/>
          </a:ln>
          <a:effectLst/>
        </p:spPr>
      </p:cxnSp>
      <p:sp>
        <p:nvSpPr>
          <p:cNvPr id="86" name="椭圆 85"/>
          <p:cNvSpPr/>
          <p:nvPr/>
        </p:nvSpPr>
        <p:spPr>
          <a:xfrm>
            <a:off x="5710226" y="4967232"/>
            <a:ext cx="627170" cy="43204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buFontTx/>
              <a:buNone/>
            </a:pPr>
            <a:r>
              <a:rPr lang="en-US" altLang="zh-CN" sz="1600" i="1" kern="0" dirty="0" smtClean="0">
                <a:solidFill>
                  <a:sysClr val="windowText" lastClr="000000"/>
                </a:solidFill>
                <a:latin typeface="Calibri"/>
                <a:ea typeface="宋体"/>
              </a:rPr>
              <a:t>r</a:t>
            </a:r>
            <a:r>
              <a:rPr lang="en-US" altLang="zh-CN" sz="1600" i="1" kern="0" baseline="-25000" dirty="0" smtClean="0">
                <a:solidFill>
                  <a:sysClr val="windowText" lastClr="000000"/>
                </a:solidFill>
                <a:latin typeface="Calibri"/>
                <a:ea typeface="宋体"/>
              </a:rPr>
              <a:t>45</a:t>
            </a:r>
            <a:endParaRPr lang="zh-CN" altLang="en-US" sz="1600" i="1" kern="0" baseline="-25000" dirty="0">
              <a:solidFill>
                <a:sysClr val="windowText" lastClr="000000"/>
              </a:solidFill>
              <a:latin typeface="Calibri"/>
              <a:ea typeface="宋体"/>
            </a:endParaRPr>
          </a:p>
        </p:txBody>
      </p:sp>
      <p:cxnSp>
        <p:nvCxnSpPr>
          <p:cNvPr id="87" name="直接连接符 86"/>
          <p:cNvCxnSpPr>
            <a:stCxn id="79" idx="5"/>
            <a:endCxn id="82" idx="1"/>
          </p:cNvCxnSpPr>
          <p:nvPr/>
        </p:nvCxnSpPr>
        <p:spPr>
          <a:xfrm>
            <a:off x="4988144" y="2133660"/>
            <a:ext cx="586084" cy="499842"/>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88" name="直接连接符 87"/>
          <p:cNvCxnSpPr>
            <a:stCxn id="79" idx="6"/>
            <a:endCxn id="81" idx="2"/>
          </p:cNvCxnSpPr>
          <p:nvPr/>
        </p:nvCxnSpPr>
        <p:spPr>
          <a:xfrm>
            <a:off x="5065546" y="1980908"/>
            <a:ext cx="1296664" cy="26224"/>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89" name="矩形 88"/>
          <p:cNvSpPr/>
          <p:nvPr/>
        </p:nvSpPr>
        <p:spPr>
          <a:xfrm>
            <a:off x="5656794" y="1872484"/>
            <a:ext cx="243490" cy="2247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 lastClr="FFFFFF"/>
              </a:solidFill>
              <a:effectLst/>
              <a:uLnTx/>
              <a:uFillTx/>
              <a:latin typeface="Calibri"/>
              <a:ea typeface="宋体"/>
              <a:cs typeface="+mn-cs"/>
            </a:endParaRPr>
          </a:p>
        </p:txBody>
      </p:sp>
      <p:sp>
        <p:nvSpPr>
          <p:cNvPr id="90" name="矩形 89"/>
          <p:cNvSpPr/>
          <p:nvPr/>
        </p:nvSpPr>
        <p:spPr>
          <a:xfrm>
            <a:off x="5153035" y="2288524"/>
            <a:ext cx="243490" cy="2247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 lastClr="FFFFFF"/>
              </a:solidFill>
              <a:effectLst/>
              <a:uLnTx/>
              <a:uFillTx/>
              <a:latin typeface="Calibri"/>
              <a:ea typeface="宋体"/>
              <a:cs typeface="+mn-cs"/>
            </a:endParaRPr>
          </a:p>
        </p:txBody>
      </p:sp>
      <p:cxnSp>
        <p:nvCxnSpPr>
          <p:cNvPr id="91" name="直接箭头连接符 90"/>
          <p:cNvCxnSpPr>
            <a:endCxn id="80" idx="1"/>
          </p:cNvCxnSpPr>
          <p:nvPr/>
        </p:nvCxnSpPr>
        <p:spPr bwMode="auto">
          <a:xfrm>
            <a:off x="3562565" y="3555860"/>
            <a:ext cx="1192623" cy="605431"/>
          </a:xfrm>
          <a:prstGeom prst="straightConnector1">
            <a:avLst/>
          </a:prstGeom>
          <a:noFill/>
          <a:ln w="38100" cap="flat" cmpd="sng" algn="ctr">
            <a:solidFill>
              <a:srgbClr val="FF6600"/>
            </a:solidFill>
            <a:prstDash val="dash"/>
            <a:round/>
            <a:headEnd type="none" w="med" len="med"/>
            <a:tailEnd type="arrow"/>
          </a:ln>
          <a:effectLst/>
        </p:spPr>
      </p:cxnSp>
      <p:cxnSp>
        <p:nvCxnSpPr>
          <p:cNvPr id="92" name="直接箭头连接符 91"/>
          <p:cNvCxnSpPr>
            <a:stCxn id="70" idx="3"/>
            <a:endCxn id="80" idx="2"/>
          </p:cNvCxnSpPr>
          <p:nvPr/>
        </p:nvCxnSpPr>
        <p:spPr bwMode="auto">
          <a:xfrm flipV="1">
            <a:off x="3514264" y="4314028"/>
            <a:ext cx="1151768" cy="462472"/>
          </a:xfrm>
          <a:prstGeom prst="straightConnector1">
            <a:avLst/>
          </a:prstGeom>
          <a:noFill/>
          <a:ln w="38100" cap="flat" cmpd="sng" algn="ctr">
            <a:solidFill>
              <a:srgbClr val="FF6600"/>
            </a:solidFill>
            <a:prstDash val="dash"/>
            <a:round/>
            <a:headEnd type="none" w="med" len="med"/>
            <a:tailEnd type="arrow"/>
          </a:ln>
          <a:effectLst/>
        </p:spPr>
      </p:cxnSp>
      <p:cxnSp>
        <p:nvCxnSpPr>
          <p:cNvPr id="93" name="曲线连接符 92"/>
          <p:cNvCxnSpPr>
            <a:stCxn id="69" idx="2"/>
            <a:endCxn id="86" idx="3"/>
          </p:cNvCxnSpPr>
          <p:nvPr/>
        </p:nvCxnSpPr>
        <p:spPr>
          <a:xfrm rot="16200000" flipH="1">
            <a:off x="3479439" y="3013381"/>
            <a:ext cx="336644" cy="4308625"/>
          </a:xfrm>
          <a:prstGeom prst="curvedConnector3">
            <a:avLst>
              <a:gd name="adj1" fmla="val 186700"/>
            </a:avLst>
          </a:prstGeom>
          <a:noFill/>
          <a:ln w="38100" cap="flat" cmpd="sng" algn="ctr">
            <a:solidFill>
              <a:srgbClr val="FF6600"/>
            </a:solidFill>
            <a:prstDash val="dash"/>
            <a:round/>
            <a:headEnd type="none" w="med" len="med"/>
            <a:tailEnd type="arrow"/>
          </a:ln>
          <a:effectLst/>
        </p:spPr>
      </p:cxnSp>
      <p:cxnSp>
        <p:nvCxnSpPr>
          <p:cNvPr id="94" name="直接箭头连接符 93"/>
          <p:cNvCxnSpPr>
            <a:endCxn id="86" idx="2"/>
          </p:cNvCxnSpPr>
          <p:nvPr/>
        </p:nvCxnSpPr>
        <p:spPr bwMode="auto">
          <a:xfrm>
            <a:off x="3444270" y="4999378"/>
            <a:ext cx="2265956" cy="183893"/>
          </a:xfrm>
          <a:prstGeom prst="straightConnector1">
            <a:avLst/>
          </a:prstGeom>
          <a:noFill/>
          <a:ln w="38100" cap="flat" cmpd="sng" algn="ctr">
            <a:solidFill>
              <a:srgbClr val="FF6600"/>
            </a:solidFill>
            <a:prstDash val="dash"/>
            <a:round/>
            <a:headEnd type="none" w="med" len="med"/>
            <a:tailEnd type="arrow"/>
          </a:ln>
          <a:effectLst/>
        </p:spPr>
      </p:cxnSp>
      <p:cxnSp>
        <p:nvCxnSpPr>
          <p:cNvPr id="95" name="直接连接符 94"/>
          <p:cNvCxnSpPr>
            <a:stCxn id="80" idx="5"/>
            <a:endCxn id="86" idx="1"/>
          </p:cNvCxnSpPr>
          <p:nvPr/>
        </p:nvCxnSpPr>
        <p:spPr>
          <a:xfrm>
            <a:off x="5185637" y="4466780"/>
            <a:ext cx="616443" cy="563724"/>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96" name="矩形 95"/>
          <p:cNvSpPr/>
          <p:nvPr/>
        </p:nvSpPr>
        <p:spPr>
          <a:xfrm>
            <a:off x="5313819" y="4624696"/>
            <a:ext cx="243490" cy="2247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 lastClr="FFFFFF"/>
              </a:solidFill>
              <a:effectLst/>
              <a:uLnTx/>
              <a:uFillTx/>
              <a:latin typeface="Calibri"/>
              <a:ea typeface="宋体"/>
              <a:cs typeface="+mn-cs"/>
            </a:endParaRPr>
          </a:p>
        </p:txBody>
      </p:sp>
      <p:sp>
        <p:nvSpPr>
          <p:cNvPr id="97" name="椭圆 96"/>
          <p:cNvSpPr/>
          <p:nvPr/>
        </p:nvSpPr>
        <p:spPr>
          <a:xfrm>
            <a:off x="6649433" y="4113216"/>
            <a:ext cx="624069" cy="43204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buFontTx/>
              <a:buNone/>
            </a:pPr>
            <a:r>
              <a:rPr lang="en-US" altLang="zh-CN" sz="1600" i="1" kern="0" dirty="0" smtClean="0">
                <a:solidFill>
                  <a:sysClr val="windowText" lastClr="000000"/>
                </a:solidFill>
                <a:latin typeface="Calibri"/>
                <a:ea typeface="宋体"/>
              </a:rPr>
              <a:t>r</a:t>
            </a:r>
            <a:r>
              <a:rPr lang="en-US" altLang="zh-CN" sz="1600" i="1" kern="0" baseline="-25000" dirty="0" smtClean="0">
                <a:solidFill>
                  <a:sysClr val="windowText" lastClr="000000"/>
                </a:solidFill>
                <a:latin typeface="Calibri"/>
                <a:ea typeface="宋体"/>
              </a:rPr>
              <a:t>56</a:t>
            </a:r>
            <a:endParaRPr lang="zh-CN" altLang="en-US" sz="1600" i="1" kern="0" baseline="-25000" dirty="0">
              <a:solidFill>
                <a:sysClr val="windowText" lastClr="000000"/>
              </a:solidFill>
              <a:latin typeface="Calibri"/>
              <a:ea typeface="宋体"/>
            </a:endParaRPr>
          </a:p>
        </p:txBody>
      </p:sp>
      <p:cxnSp>
        <p:nvCxnSpPr>
          <p:cNvPr id="98" name="直接连接符 97"/>
          <p:cNvCxnSpPr>
            <a:stCxn id="86" idx="7"/>
            <a:endCxn id="97" idx="3"/>
          </p:cNvCxnSpPr>
          <p:nvPr/>
        </p:nvCxnSpPr>
        <p:spPr>
          <a:xfrm flipV="1">
            <a:off x="6245557" y="4481992"/>
            <a:ext cx="495275" cy="548512"/>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99" name="矩形 98"/>
          <p:cNvSpPr/>
          <p:nvPr/>
        </p:nvSpPr>
        <p:spPr>
          <a:xfrm>
            <a:off x="6337396" y="4665847"/>
            <a:ext cx="243490" cy="22476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 lastClr="FFFFFF"/>
              </a:solidFill>
              <a:effectLst/>
              <a:uLnTx/>
              <a:uFillTx/>
              <a:latin typeface="Calibri"/>
              <a:ea typeface="宋体"/>
              <a:cs typeface="+mn-cs"/>
            </a:endParaRPr>
          </a:p>
        </p:txBody>
      </p:sp>
      <p:cxnSp>
        <p:nvCxnSpPr>
          <p:cNvPr id="41" name="直接连接符 39"/>
          <p:cNvCxnSpPr>
            <a:stCxn id="69" idx="0"/>
            <a:endCxn id="66" idx="2"/>
          </p:cNvCxnSpPr>
          <p:nvPr/>
        </p:nvCxnSpPr>
        <p:spPr>
          <a:xfrm flipV="1">
            <a:off x="1493451" y="2839124"/>
            <a:ext cx="858095" cy="1570496"/>
          </a:xfrm>
          <a:prstGeom prst="line">
            <a:avLst/>
          </a:prstGeom>
          <a:noFill/>
          <a:ln w="88900" cap="flat" cmpd="sng" algn="ctr">
            <a:solidFill>
              <a:srgbClr val="006699"/>
            </a:solidFill>
            <a:prstDash val="solid"/>
          </a:ln>
          <a:effectLst/>
        </p:spPr>
      </p:cxnSp>
      <p:sp>
        <p:nvSpPr>
          <p:cNvPr id="46" name="TextBox 45"/>
          <p:cNvSpPr txBox="1"/>
          <p:nvPr/>
        </p:nvSpPr>
        <p:spPr>
          <a:xfrm>
            <a:off x="2883500" y="2733195"/>
            <a:ext cx="968384" cy="400110"/>
          </a:xfrm>
          <a:prstGeom prst="rect">
            <a:avLst/>
          </a:prstGeom>
          <a:noFill/>
        </p:spPr>
        <p:txBody>
          <a:bodyPr wrap="none" rtlCol="0">
            <a:spAutoFit/>
          </a:bodyPr>
          <a:lstStyle/>
          <a:p>
            <a:pPr>
              <a:buNone/>
            </a:pPr>
            <a:r>
              <a:rPr lang="en-US" sz="2000" b="1" dirty="0" smtClean="0">
                <a:solidFill>
                  <a:schemeClr val="accent1">
                    <a:lumMod val="25000"/>
                  </a:schemeClr>
                </a:solidFill>
              </a:rPr>
              <a:t>Friend</a:t>
            </a:r>
            <a:endParaRPr lang="en-US" sz="2000" b="1" dirty="0">
              <a:solidFill>
                <a:schemeClr val="accent1">
                  <a:lumMod val="25000"/>
                </a:schemeClr>
              </a:solidFill>
            </a:endParaRPr>
          </a:p>
        </p:txBody>
      </p:sp>
      <p:sp>
        <p:nvSpPr>
          <p:cNvPr id="47" name="TextBox 46"/>
          <p:cNvSpPr txBox="1"/>
          <p:nvPr/>
        </p:nvSpPr>
        <p:spPr>
          <a:xfrm>
            <a:off x="2023253" y="3185484"/>
            <a:ext cx="341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FFFF">
                    <a:lumMod val="50000"/>
                  </a:srgbClr>
                </a:solidFill>
                <a:effectLst/>
                <a:uLnTx/>
                <a:uFillTx/>
              </a:rPr>
              <a:t>?</a:t>
            </a:r>
            <a:endParaRPr kumimoji="0" lang="en-US" sz="2000" b="1" i="0" u="none" strike="noStrike" kern="0" cap="none" spc="0" normalizeH="0" baseline="0" noProof="0" dirty="0">
              <a:ln>
                <a:noFill/>
              </a:ln>
              <a:solidFill>
                <a:srgbClr val="FFFFFF">
                  <a:lumMod val="50000"/>
                </a:srgbClr>
              </a:solidFill>
              <a:effectLst/>
              <a:uLnTx/>
              <a:uFillTx/>
            </a:endParaRPr>
          </a:p>
        </p:txBody>
      </p:sp>
      <p:sp>
        <p:nvSpPr>
          <p:cNvPr id="48" name="TextBox 47"/>
          <p:cNvSpPr txBox="1"/>
          <p:nvPr/>
        </p:nvSpPr>
        <p:spPr>
          <a:xfrm>
            <a:off x="1121471" y="2861292"/>
            <a:ext cx="341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FFFF">
                    <a:lumMod val="50000"/>
                  </a:srgbClr>
                </a:solidFill>
                <a:effectLst/>
                <a:uLnTx/>
                <a:uFillTx/>
              </a:rPr>
              <a:t>?</a:t>
            </a:r>
            <a:endParaRPr kumimoji="0" lang="en-US" sz="2000" b="1" i="0" u="none" strike="noStrike" kern="0" cap="none" spc="0" normalizeH="0" baseline="0" noProof="0" dirty="0">
              <a:ln>
                <a:noFill/>
              </a:ln>
              <a:solidFill>
                <a:srgbClr val="FFFFFF">
                  <a:lumMod val="50000"/>
                </a:srgbClr>
              </a:solidFill>
              <a:effectLst/>
              <a:uLnTx/>
              <a:uFillTx/>
            </a:endParaRPr>
          </a:p>
        </p:txBody>
      </p:sp>
      <p:sp>
        <p:nvSpPr>
          <p:cNvPr id="25" name="TextBox 24"/>
          <p:cNvSpPr txBox="1"/>
          <p:nvPr/>
        </p:nvSpPr>
        <p:spPr>
          <a:xfrm>
            <a:off x="6373664" y="3132805"/>
            <a:ext cx="1947893" cy="461665"/>
          </a:xfrm>
          <a:prstGeom prst="rect">
            <a:avLst/>
          </a:prstGeom>
          <a:noFill/>
        </p:spPr>
        <p:txBody>
          <a:bodyPr wrap="none" rtlCol="0">
            <a:spAutoFit/>
          </a:bodyPr>
          <a:lstStyle/>
          <a:p>
            <a:pPr>
              <a:buNone/>
            </a:pPr>
            <a:r>
              <a:rPr lang="en-US" sz="2400" i="1" dirty="0" err="1" smtClean="0">
                <a:sym typeface="Wingdings" pitchFamily="2" charset="2"/>
              </a:rPr>
              <a:t>UserNode</a:t>
            </a:r>
            <a:endParaRPr lang="en-US" sz="2400" i="1" dirty="0"/>
          </a:p>
        </p:txBody>
      </p:sp>
      <p:sp>
        <p:nvSpPr>
          <p:cNvPr id="101" name="TextBox 100"/>
          <p:cNvSpPr txBox="1"/>
          <p:nvPr/>
        </p:nvSpPr>
        <p:spPr>
          <a:xfrm>
            <a:off x="5731898" y="5538694"/>
            <a:ext cx="2991899" cy="461665"/>
          </a:xfrm>
          <a:prstGeom prst="rect">
            <a:avLst/>
          </a:prstGeom>
          <a:noFill/>
        </p:spPr>
        <p:txBody>
          <a:bodyPr wrap="none" rtlCol="0">
            <a:spAutoFit/>
          </a:bodyPr>
          <a:lstStyle/>
          <a:p>
            <a:pPr>
              <a:buNone/>
            </a:pPr>
            <a:r>
              <a:rPr lang="en-US" sz="2400" i="1" dirty="0" err="1" smtClean="0">
                <a:sym typeface="Wingdings" pitchFamily="2" charset="2"/>
              </a:rPr>
              <a:t>RelationshipNode</a:t>
            </a:r>
            <a:endParaRPr lang="en-US" sz="2400" i="1" dirty="0"/>
          </a:p>
        </p:txBody>
      </p:sp>
      <p:sp>
        <p:nvSpPr>
          <p:cNvPr id="45" name="矩形 2"/>
          <p:cNvSpPr>
            <a:spLocks noChangeArrowheads="1"/>
          </p:cNvSpPr>
          <p:nvPr/>
        </p:nvSpPr>
        <p:spPr bwMode="auto">
          <a:xfrm>
            <a:off x="0" y="6324600"/>
            <a:ext cx="9906000" cy="533400"/>
          </a:xfrm>
          <a:prstGeom prst="rect">
            <a:avLst/>
          </a:prstGeom>
          <a:solidFill>
            <a:schemeClr val="bg1"/>
          </a:solidFill>
          <a:ln w="9525">
            <a:noFill/>
            <a:miter lim="800000"/>
            <a:headEnd/>
            <a:tailEnd/>
          </a:ln>
        </p:spPr>
        <p:txBody>
          <a:bodyPr wrap="square" lIns="180000" rIns="180000">
            <a:noAutofit/>
          </a:bodyPr>
          <a:lstStyle/>
          <a:p>
            <a:r>
              <a:rPr lang="en-US" altLang="zh-CN" sz="1400" dirty="0"/>
              <a:t>[1] </a:t>
            </a:r>
            <a:r>
              <a:rPr lang="en-US" altLang="zh-CN" sz="1400" dirty="0" smtClean="0"/>
              <a:t>C. </a:t>
            </a:r>
            <a:r>
              <a:rPr lang="en-US" altLang="zh-CN" sz="1400" dirty="0"/>
              <a:t>Wang, </a:t>
            </a:r>
            <a:r>
              <a:rPr lang="en-US" altLang="zh-CN" sz="1400" dirty="0" smtClean="0"/>
              <a:t>J. </a:t>
            </a:r>
            <a:r>
              <a:rPr lang="en-US" altLang="zh-CN" sz="1400" dirty="0"/>
              <a:t>Han, </a:t>
            </a:r>
            <a:r>
              <a:rPr lang="en-US" altLang="zh-CN" sz="1400" dirty="0" smtClean="0"/>
              <a:t>Y. </a:t>
            </a:r>
            <a:r>
              <a:rPr lang="en-US" altLang="zh-CN" sz="1400" dirty="0" err="1"/>
              <a:t>Jia</a:t>
            </a:r>
            <a:r>
              <a:rPr lang="en-US" altLang="zh-CN" sz="1400" dirty="0"/>
              <a:t>, </a:t>
            </a:r>
            <a:r>
              <a:rPr lang="en-US" altLang="zh-CN" sz="1400" dirty="0" smtClean="0"/>
              <a:t>J. </a:t>
            </a:r>
            <a:r>
              <a:rPr lang="en-US" altLang="zh-CN" sz="1400" dirty="0"/>
              <a:t>Tang, </a:t>
            </a:r>
            <a:r>
              <a:rPr lang="en-US" altLang="zh-CN" sz="1400" dirty="0" smtClean="0"/>
              <a:t>D. </a:t>
            </a:r>
            <a:r>
              <a:rPr lang="en-US" altLang="zh-CN" sz="1400" dirty="0"/>
              <a:t>Zhang, </a:t>
            </a:r>
            <a:r>
              <a:rPr lang="en-US" altLang="zh-CN" sz="1400" dirty="0" smtClean="0"/>
              <a:t>Y. </a:t>
            </a:r>
            <a:r>
              <a:rPr lang="en-US" altLang="zh-CN" sz="1400" dirty="0"/>
              <a:t>Yu, and </a:t>
            </a:r>
            <a:r>
              <a:rPr lang="en-US" altLang="zh-CN" sz="1400" dirty="0" smtClean="0"/>
              <a:t>J. </a:t>
            </a:r>
            <a:r>
              <a:rPr lang="en-US" altLang="zh-CN" sz="1400" dirty="0" err="1"/>
              <a:t>Guo</a:t>
            </a:r>
            <a:r>
              <a:rPr lang="en-US" altLang="zh-CN" sz="1400" dirty="0"/>
              <a:t>. Mining Advisor-Advisee Relationships from Research Publication Networks. In </a:t>
            </a:r>
            <a:r>
              <a:rPr lang="en-US" altLang="zh-CN" sz="1400" dirty="0" smtClean="0"/>
              <a:t>KDD</a:t>
            </a:r>
            <a:r>
              <a:rPr lang="en-US" altLang="zh-CN" sz="1400" dirty="0"/>
              <a:t>'</a:t>
            </a:r>
            <a:r>
              <a:rPr lang="en-US" altLang="zh-CN" sz="1400" dirty="0" smtClean="0"/>
              <a:t>10. </a:t>
            </a:r>
            <a:r>
              <a:rPr lang="en-US" altLang="zh-CN" sz="1400" dirty="0"/>
              <a:t>pp. 203-212</a:t>
            </a:r>
            <a:r>
              <a:rPr lang="en-US" altLang="zh-CN" sz="1400" dirty="0" smtClean="0"/>
              <a:t>.</a:t>
            </a:r>
            <a:endParaRPr lang="zh-CN" altLang="en-US" sz="1400" dirty="0"/>
          </a:p>
        </p:txBody>
      </p:sp>
    </p:spTree>
    <p:extLst>
      <p:ext uri="{BB962C8B-B14F-4D97-AF65-F5344CB8AC3E}">
        <p14:creationId xmlns:p14="http://schemas.microsoft.com/office/powerpoint/2010/main" val="6356021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par>
                                <p:cTn id="8" presetID="22" presetClass="entr" presetSubtype="8"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left)">
                                      <p:cBhvr>
                                        <p:cTn id="10" dur="500"/>
                                        <p:tgtEl>
                                          <p:spTgt spid="83"/>
                                        </p:tgtEl>
                                      </p:cBhvr>
                                    </p:animEffect>
                                  </p:childTnLst>
                                </p:cTn>
                              </p:par>
                              <p:par>
                                <p:cTn id="11" presetID="14" presetClass="entr" presetSubtype="1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randombar(horizontal)">
                                      <p:cBhvr>
                                        <p:cTn id="13" dur="500"/>
                                        <p:tgtEl>
                                          <p:spTgt spid="8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randombar(horizontal)">
                                      <p:cBhvr>
                                        <p:cTn id="16" dur="500"/>
                                        <p:tgtEl>
                                          <p:spTgt spid="6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randombar(horizontal)">
                                      <p:cBhvr>
                                        <p:cTn id="19" dur="500"/>
                                        <p:tgtEl>
                                          <p:spTgt spid="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randombar(horizontal)">
                                      <p:cBhvr>
                                        <p:cTn id="22" dur="500"/>
                                        <p:tgtEl>
                                          <p:spTgt spid="8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randombar(horizontal)">
                                      <p:cBhvr>
                                        <p:cTn id="25" dur="500"/>
                                        <p:tgtEl>
                                          <p:spTgt spid="82"/>
                                        </p:tgtEl>
                                      </p:cBhvr>
                                    </p:animEffect>
                                  </p:childTnLst>
                                </p:cTn>
                              </p:par>
                              <p:par>
                                <p:cTn id="26" presetID="14" presetClass="entr" presetSubtype="10"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randombar(horizontal)">
                                      <p:cBhvr>
                                        <p:cTn id="28" dur="500"/>
                                        <p:tgtEl>
                                          <p:spTgt spid="87"/>
                                        </p:tgtEl>
                                      </p:cBhvr>
                                    </p:animEffect>
                                  </p:childTnLst>
                                </p:cTn>
                              </p:par>
                              <p:par>
                                <p:cTn id="29" presetID="14" presetClass="entr" presetSubtype="1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randombar(horizontal)">
                                      <p:cBhvr>
                                        <p:cTn id="31" dur="500"/>
                                        <p:tgtEl>
                                          <p:spTgt spid="8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randombar(horizontal)">
                                      <p:cBhvr>
                                        <p:cTn id="34" dur="500"/>
                                        <p:tgtEl>
                                          <p:spTgt spid="8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randombar(horizontal)">
                                      <p:cBhvr>
                                        <p:cTn id="37" dur="500"/>
                                        <p:tgtEl>
                                          <p:spTgt spid="9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randombar(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wipe(left)">
                                      <p:cBhvr>
                                        <p:cTn id="45" dur="500"/>
                                        <p:tgtEl>
                                          <p:spTgt spid="91"/>
                                        </p:tgtEl>
                                      </p:cBhvr>
                                    </p:animEffect>
                                  </p:childTnLst>
                                </p:cTn>
                              </p:par>
                              <p:par>
                                <p:cTn id="46" presetID="22" presetClass="entr" presetSubtype="8" fill="hold" nodeType="with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wipe(left)">
                                      <p:cBhvr>
                                        <p:cTn id="48" dur="500"/>
                                        <p:tgtEl>
                                          <p:spTgt spid="92"/>
                                        </p:tgtEl>
                                      </p:cBhvr>
                                    </p:animEffect>
                                  </p:childTnLst>
                                </p:cTn>
                              </p:par>
                              <p:par>
                                <p:cTn id="49" presetID="22" presetClass="entr" presetSubtype="8" fill="hold"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left)">
                                      <p:cBhvr>
                                        <p:cTn id="51" dur="500"/>
                                        <p:tgtEl>
                                          <p:spTgt spid="94"/>
                                        </p:tgtEl>
                                      </p:cBhvr>
                                    </p:animEffect>
                                  </p:childTnLst>
                                </p:cTn>
                              </p:par>
                              <p:par>
                                <p:cTn id="52" presetID="22" presetClass="entr" presetSubtype="8"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ipe(left)">
                                      <p:cBhvr>
                                        <p:cTn id="54" dur="500"/>
                                        <p:tgtEl>
                                          <p:spTgt spid="93"/>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randombar(horizontal)">
                                      <p:cBhvr>
                                        <p:cTn id="57" dur="500"/>
                                        <p:tgtEl>
                                          <p:spTgt spid="6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randombar(horizontal)">
                                      <p:cBhvr>
                                        <p:cTn id="60" dur="500"/>
                                        <p:tgtEl>
                                          <p:spTgt spid="80"/>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randombar(horizontal)">
                                      <p:cBhvr>
                                        <p:cTn id="63" dur="500"/>
                                        <p:tgtEl>
                                          <p:spTgt spid="86"/>
                                        </p:tgtEl>
                                      </p:cBhvr>
                                    </p:animEffect>
                                  </p:childTnLst>
                                </p:cTn>
                              </p:par>
                              <p:par>
                                <p:cTn id="64" presetID="14" presetClass="entr" presetSubtype="10" fill="hold" nodeType="with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randombar(horizontal)">
                                      <p:cBhvr>
                                        <p:cTn id="66" dur="500"/>
                                        <p:tgtEl>
                                          <p:spTgt spid="95"/>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randombar(horizontal)">
                                      <p:cBhvr>
                                        <p:cTn id="69" dur="500"/>
                                        <p:tgtEl>
                                          <p:spTgt spid="96"/>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randombar(horizontal)">
                                      <p:cBhvr>
                                        <p:cTn id="72" dur="500"/>
                                        <p:tgtEl>
                                          <p:spTgt spid="97"/>
                                        </p:tgtEl>
                                      </p:cBhvr>
                                    </p:animEffect>
                                  </p:childTnLst>
                                </p:cTn>
                              </p:par>
                              <p:par>
                                <p:cTn id="73" presetID="14" presetClass="entr" presetSubtype="10" fill="hold"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randombar(horizontal)">
                                      <p:cBhvr>
                                        <p:cTn id="75" dur="500"/>
                                        <p:tgtEl>
                                          <p:spTgt spid="98"/>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randombar(horizontal)">
                                      <p:cBhvr>
                                        <p:cTn id="78" dur="500"/>
                                        <p:tgtEl>
                                          <p:spTgt spid="99"/>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randombar(horizontal)">
                                      <p:cBhvr>
                                        <p:cTn id="8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79" grpId="0" animBg="1"/>
      <p:bldP spid="80" grpId="0" animBg="1"/>
      <p:bldP spid="81" grpId="0" animBg="1"/>
      <p:bldP spid="82" grpId="0" animBg="1"/>
      <p:bldP spid="86" grpId="0" animBg="1"/>
      <p:bldP spid="89" grpId="0" animBg="1"/>
      <p:bldP spid="90" grpId="0" animBg="1"/>
      <p:bldP spid="96" grpId="0" animBg="1"/>
      <p:bldP spid="97" grpId="0" animBg="1"/>
      <p:bldP spid="99" grpId="0" animBg="1"/>
      <p:bldP spid="25" grpId="0"/>
      <p:bldP spid="10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Picture 11" descr="C:\Documents and Settings\Administrator\Desktop\relation_mining.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921" y="1397595"/>
            <a:ext cx="7036042" cy="37721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662523" y="2477715"/>
            <a:ext cx="2184243" cy="2520280"/>
          </a:xfrm>
          <a:prstGeom prst="rect">
            <a:avLst/>
          </a:prstGeom>
          <a:ln>
            <a:noFill/>
            <a:headEnd type="none" w="med" len="med"/>
            <a:tailEnd type="triangle" w="lg" len="lg"/>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2" name="标题 1"/>
          <p:cNvSpPr>
            <a:spLocks noGrp="1"/>
          </p:cNvSpPr>
          <p:nvPr>
            <p:ph type="title"/>
          </p:nvPr>
        </p:nvSpPr>
        <p:spPr/>
        <p:txBody>
          <a:bodyPr/>
          <a:lstStyle/>
          <a:p>
            <a:r>
              <a:rPr lang="en-US" altLang="zh-CN" sz="4000" dirty="0" smtClean="0"/>
              <a:t>Partially Labeled Pairwise</a:t>
            </a:r>
            <a:br>
              <a:rPr lang="en-US" altLang="zh-CN" sz="4000" dirty="0" smtClean="0"/>
            </a:br>
            <a:r>
              <a:rPr lang="en-US" altLang="zh-CN" sz="4000" dirty="0" smtClean="0"/>
              <a:t>Factor Graph Model (PLP-FGM)</a:t>
            </a:r>
            <a:endParaRPr lang="zh-CN" altLang="en-US" sz="4000" dirty="0"/>
          </a:p>
        </p:txBody>
      </p:sp>
      <p:sp>
        <p:nvSpPr>
          <p:cNvPr id="22" name="TextBox 21"/>
          <p:cNvSpPr txBox="1"/>
          <p:nvPr/>
        </p:nvSpPr>
        <p:spPr>
          <a:xfrm>
            <a:off x="194472" y="5276735"/>
            <a:ext cx="4119936" cy="369332"/>
          </a:xfrm>
          <a:prstGeom prst="rect">
            <a:avLst/>
          </a:prstGeom>
          <a:noFill/>
        </p:spPr>
        <p:txBody>
          <a:bodyPr wrap="none" rtlCol="0">
            <a:spAutoFit/>
          </a:bodyPr>
          <a:lstStyle/>
          <a:p>
            <a:pPr>
              <a:buNone/>
            </a:pPr>
            <a:r>
              <a:rPr lang="en-US" altLang="zh-CN" sz="1800" b="1" i="1" dirty="0" smtClean="0"/>
              <a:t>Map relationship to nodes in model</a:t>
            </a:r>
            <a:endParaRPr lang="zh-CN" altLang="en-US" sz="1800" b="1" i="1" dirty="0"/>
          </a:p>
        </p:txBody>
      </p:sp>
      <p:sp>
        <p:nvSpPr>
          <p:cNvPr id="23" name="椭圆 22"/>
          <p:cNvSpPr/>
          <p:nvPr/>
        </p:nvSpPr>
        <p:spPr bwMode="auto">
          <a:xfrm>
            <a:off x="3158803" y="2765747"/>
            <a:ext cx="1125141" cy="936104"/>
          </a:xfrm>
          <a:prstGeom prst="ellipse">
            <a:avLst/>
          </a:prstGeom>
          <a:noFill/>
          <a:ln w="28575" cap="flat" cmpd="sng" algn="ctr">
            <a:solidFill>
              <a:srgbClr val="4F81BD"/>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zh-CN" altLang="en-US" sz="2800" b="0" i="0" u="none" strike="noStrike" cap="none" normalizeH="0" baseline="0" smtClean="0">
              <a:ln>
                <a:noFill/>
              </a:ln>
              <a:solidFill>
                <a:srgbClr val="003399"/>
              </a:solidFill>
              <a:effectLst/>
              <a:latin typeface="Verdana" pitchFamily="34" charset="0"/>
              <a:ea typeface="黑体" pitchFamily="2" charset="-122"/>
            </a:endParaRPr>
          </a:p>
        </p:txBody>
      </p:sp>
      <p:cxnSp>
        <p:nvCxnSpPr>
          <p:cNvPr id="36" name="直接箭头连接符 35"/>
          <p:cNvCxnSpPr/>
          <p:nvPr/>
        </p:nvCxnSpPr>
        <p:spPr bwMode="auto">
          <a:xfrm>
            <a:off x="5655078" y="3866795"/>
            <a:ext cx="1560173" cy="843183"/>
          </a:xfrm>
          <a:prstGeom prst="straightConnector1">
            <a:avLst/>
          </a:prstGeom>
          <a:noFill/>
          <a:ln w="28575" cap="flat" cmpd="sng" algn="ctr">
            <a:solidFill>
              <a:srgbClr val="4F81BD"/>
            </a:solidFill>
            <a:prstDash val="solid"/>
            <a:round/>
            <a:headEnd type="none" w="med" len="med"/>
            <a:tailEnd type="arrow"/>
          </a:ln>
          <a:effectLst/>
        </p:spPr>
      </p:cxnSp>
      <p:cxnSp>
        <p:nvCxnSpPr>
          <p:cNvPr id="39" name="直接箭头连接符 38"/>
          <p:cNvCxnSpPr/>
          <p:nvPr/>
        </p:nvCxnSpPr>
        <p:spPr bwMode="auto">
          <a:xfrm>
            <a:off x="3860881" y="3701851"/>
            <a:ext cx="2964329" cy="1008112"/>
          </a:xfrm>
          <a:prstGeom prst="straightConnector1">
            <a:avLst/>
          </a:prstGeom>
          <a:noFill/>
          <a:ln w="28575" cap="flat" cmpd="sng" algn="ctr">
            <a:solidFill>
              <a:srgbClr val="4F81BD"/>
            </a:solidFill>
            <a:prstDash val="solid"/>
            <a:round/>
            <a:headEnd type="none" w="med" len="med"/>
            <a:tailEnd type="arrow"/>
          </a:ln>
          <a:effectLst/>
        </p:spPr>
      </p:cxnSp>
      <p:sp>
        <p:nvSpPr>
          <p:cNvPr id="42" name="TextBox 41"/>
          <p:cNvSpPr txBox="1"/>
          <p:nvPr/>
        </p:nvSpPr>
        <p:spPr>
          <a:xfrm>
            <a:off x="6220276" y="4709963"/>
            <a:ext cx="2185276" cy="369332"/>
          </a:xfrm>
          <a:prstGeom prst="rect">
            <a:avLst/>
          </a:prstGeom>
          <a:noFill/>
        </p:spPr>
        <p:txBody>
          <a:bodyPr wrap="none" rtlCol="0">
            <a:spAutoFit/>
          </a:bodyPr>
          <a:lstStyle/>
          <a:p>
            <a:pPr>
              <a:buNone/>
            </a:pPr>
            <a:r>
              <a:rPr lang="en-US" altLang="zh-CN" sz="1800" b="1" i="1" dirty="0" smtClean="0">
                <a:solidFill>
                  <a:srgbClr val="4F81BD"/>
                </a:solidFill>
              </a:rPr>
              <a:t>Attribute factors f</a:t>
            </a:r>
            <a:endParaRPr lang="zh-CN" altLang="en-US" sz="1800" b="1" i="1" dirty="0">
              <a:solidFill>
                <a:srgbClr val="4F81BD"/>
              </a:solidFill>
            </a:endParaRPr>
          </a:p>
        </p:txBody>
      </p:sp>
      <p:sp>
        <p:nvSpPr>
          <p:cNvPr id="43" name="椭圆 42"/>
          <p:cNvSpPr/>
          <p:nvPr/>
        </p:nvSpPr>
        <p:spPr bwMode="auto">
          <a:xfrm>
            <a:off x="4094907" y="2033088"/>
            <a:ext cx="1125141" cy="468052"/>
          </a:xfrm>
          <a:prstGeom prst="ellipse">
            <a:avLst/>
          </a:prstGeom>
          <a:noFill/>
          <a:ln w="28575" cap="flat" cmpd="sng" algn="ctr">
            <a:solidFill>
              <a:schemeClr val="accent5">
                <a:lumMod val="2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zh-CN" alt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44" name="椭圆 43"/>
          <p:cNvSpPr/>
          <p:nvPr/>
        </p:nvSpPr>
        <p:spPr bwMode="auto">
          <a:xfrm>
            <a:off x="5967115" y="2198017"/>
            <a:ext cx="1125141" cy="468052"/>
          </a:xfrm>
          <a:prstGeom prst="ellipse">
            <a:avLst/>
          </a:prstGeom>
          <a:noFill/>
          <a:ln w="28575" cap="flat" cmpd="sng" algn="ctr">
            <a:solidFill>
              <a:schemeClr val="accent5">
                <a:lumMod val="2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zh-CN" altLang="en-US" sz="2800" b="0" i="0" u="none" strike="noStrike" cap="none" normalizeH="0" baseline="0" smtClean="0">
              <a:ln>
                <a:noFill/>
              </a:ln>
              <a:solidFill>
                <a:srgbClr val="003399"/>
              </a:solidFill>
              <a:effectLst/>
              <a:latin typeface="Verdana" pitchFamily="34" charset="0"/>
              <a:ea typeface="黑体" pitchFamily="2" charset="-122"/>
            </a:endParaRPr>
          </a:p>
        </p:txBody>
      </p:sp>
      <p:cxnSp>
        <p:nvCxnSpPr>
          <p:cNvPr id="45" name="直接箭头连接符 44"/>
          <p:cNvCxnSpPr/>
          <p:nvPr/>
        </p:nvCxnSpPr>
        <p:spPr bwMode="auto">
          <a:xfrm>
            <a:off x="7092256" y="2456934"/>
            <a:ext cx="981093" cy="826760"/>
          </a:xfrm>
          <a:prstGeom prst="straightConnector1">
            <a:avLst/>
          </a:prstGeom>
          <a:noFill/>
          <a:ln w="28575" cap="flat" cmpd="sng" algn="ctr">
            <a:solidFill>
              <a:schemeClr val="accent5">
                <a:lumMod val="25000"/>
              </a:schemeClr>
            </a:solidFill>
            <a:prstDash val="solid"/>
            <a:round/>
            <a:headEnd type="none" w="med" len="med"/>
            <a:tailEnd type="arrow"/>
          </a:ln>
          <a:effectLst/>
        </p:spPr>
      </p:cxnSp>
      <p:sp>
        <p:nvSpPr>
          <p:cNvPr id="52" name="TextBox 51"/>
          <p:cNvSpPr txBox="1"/>
          <p:nvPr/>
        </p:nvSpPr>
        <p:spPr>
          <a:xfrm>
            <a:off x="7073972" y="3330509"/>
            <a:ext cx="2388693" cy="369332"/>
          </a:xfrm>
          <a:prstGeom prst="rect">
            <a:avLst/>
          </a:prstGeom>
          <a:noFill/>
          <a:ln>
            <a:noFill/>
          </a:ln>
        </p:spPr>
        <p:txBody>
          <a:bodyPr wrap="none" rtlCol="0">
            <a:spAutoFit/>
          </a:bodyPr>
          <a:lstStyle/>
          <a:p>
            <a:pPr>
              <a:buNone/>
            </a:pPr>
            <a:r>
              <a:rPr lang="en-US" altLang="zh-CN" sz="1800" b="1" i="1" dirty="0" smtClean="0">
                <a:solidFill>
                  <a:schemeClr val="accent5">
                    <a:lumMod val="25000"/>
                  </a:schemeClr>
                </a:solidFill>
              </a:rPr>
              <a:t>Correlation factor g</a:t>
            </a:r>
            <a:endParaRPr lang="zh-CN" altLang="en-US" sz="1800" b="1" i="1" dirty="0">
              <a:solidFill>
                <a:schemeClr val="accent5">
                  <a:lumMod val="25000"/>
                </a:schemeClr>
              </a:solidFill>
            </a:endParaRPr>
          </a:p>
        </p:txBody>
      </p:sp>
      <p:sp>
        <p:nvSpPr>
          <p:cNvPr id="55" name="椭圆 54"/>
          <p:cNvSpPr/>
          <p:nvPr/>
        </p:nvSpPr>
        <p:spPr bwMode="auto">
          <a:xfrm>
            <a:off x="3483699" y="1565036"/>
            <a:ext cx="1125141" cy="468052"/>
          </a:xfrm>
          <a:prstGeom prst="ellipse">
            <a:avLst/>
          </a:prstGeom>
          <a:noFill/>
          <a:ln w="28575" cap="flat" cmpd="sng" algn="ctr">
            <a:solidFill>
              <a:srgbClr val="9900CC"/>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zh-CN" altLang="en-US" sz="2800" b="0" i="0" u="none" strike="noStrike" cap="none" normalizeH="0" baseline="0" smtClean="0">
              <a:ln>
                <a:noFill/>
              </a:ln>
              <a:solidFill>
                <a:srgbClr val="9900CC"/>
              </a:solidFill>
              <a:effectLst/>
              <a:latin typeface="Verdana" pitchFamily="34" charset="0"/>
              <a:ea typeface="黑体" pitchFamily="2" charset="-122"/>
            </a:endParaRPr>
          </a:p>
        </p:txBody>
      </p:sp>
      <p:sp>
        <p:nvSpPr>
          <p:cNvPr id="56" name="TextBox 55"/>
          <p:cNvSpPr txBox="1"/>
          <p:nvPr/>
        </p:nvSpPr>
        <p:spPr>
          <a:xfrm>
            <a:off x="292572" y="1371600"/>
            <a:ext cx="2311598" cy="369332"/>
          </a:xfrm>
          <a:prstGeom prst="rect">
            <a:avLst/>
          </a:prstGeom>
          <a:noFill/>
        </p:spPr>
        <p:txBody>
          <a:bodyPr wrap="none" rtlCol="0">
            <a:spAutoFit/>
          </a:bodyPr>
          <a:lstStyle/>
          <a:p>
            <a:pPr>
              <a:buNone/>
            </a:pPr>
            <a:r>
              <a:rPr lang="en-US" altLang="zh-CN" sz="1800" b="1" i="1" dirty="0" smtClean="0">
                <a:solidFill>
                  <a:srgbClr val="9900CC"/>
                </a:solidFill>
              </a:rPr>
              <a:t>Constraint factor h</a:t>
            </a:r>
            <a:endParaRPr lang="zh-CN" altLang="en-US" sz="1800" b="1" i="1" dirty="0">
              <a:solidFill>
                <a:srgbClr val="9900CC"/>
              </a:solidFill>
            </a:endParaRPr>
          </a:p>
        </p:txBody>
      </p:sp>
      <p:cxnSp>
        <p:nvCxnSpPr>
          <p:cNvPr id="57" name="直接箭头连接符 56"/>
          <p:cNvCxnSpPr>
            <a:stCxn id="55" idx="1"/>
            <a:endCxn id="56" idx="3"/>
          </p:cNvCxnSpPr>
          <p:nvPr/>
        </p:nvCxnSpPr>
        <p:spPr bwMode="auto">
          <a:xfrm flipH="1" flipV="1">
            <a:off x="2604170" y="1556266"/>
            <a:ext cx="1044302" cy="77315"/>
          </a:xfrm>
          <a:prstGeom prst="straightConnector1">
            <a:avLst/>
          </a:prstGeom>
          <a:noFill/>
          <a:ln w="28575" cap="flat" cmpd="sng" algn="ctr">
            <a:solidFill>
              <a:srgbClr val="C00000"/>
            </a:solidFill>
            <a:prstDash val="solid"/>
            <a:round/>
            <a:headEnd type="none" w="med" len="med"/>
            <a:tailEnd type="arrow"/>
          </a:ln>
          <a:effectLst/>
        </p:spPr>
      </p:cxnSp>
      <p:sp>
        <p:nvSpPr>
          <p:cNvPr id="62" name="TextBox 61"/>
          <p:cNvSpPr txBox="1"/>
          <p:nvPr/>
        </p:nvSpPr>
        <p:spPr>
          <a:xfrm>
            <a:off x="7318385" y="1415949"/>
            <a:ext cx="2073670" cy="646331"/>
          </a:xfrm>
          <a:prstGeom prst="rect">
            <a:avLst/>
          </a:prstGeom>
          <a:noFill/>
        </p:spPr>
        <p:txBody>
          <a:bodyPr wrap="none" rtlCol="0">
            <a:spAutoFit/>
          </a:bodyPr>
          <a:lstStyle/>
          <a:p>
            <a:pPr algn="ctr">
              <a:buNone/>
            </a:pPr>
            <a:r>
              <a:rPr lang="en-US" altLang="zh-CN" sz="1800" b="1" i="1" dirty="0" smtClean="0">
                <a:solidFill>
                  <a:srgbClr val="C00000"/>
                </a:solidFill>
              </a:rPr>
              <a:t>Partially Labeled</a:t>
            </a:r>
          </a:p>
          <a:p>
            <a:pPr algn="ctr">
              <a:buNone/>
            </a:pPr>
            <a:r>
              <a:rPr lang="en-US" altLang="zh-CN" sz="1800" b="1" i="1" dirty="0" smtClean="0">
                <a:solidFill>
                  <a:srgbClr val="C00000"/>
                </a:solidFill>
              </a:rPr>
              <a:t>Model</a:t>
            </a:r>
            <a:endParaRPr lang="zh-CN" altLang="en-US" sz="1800" b="1" i="1" dirty="0">
              <a:solidFill>
                <a:srgbClr val="C00000"/>
              </a:solidFill>
            </a:endParaRPr>
          </a:p>
        </p:txBody>
      </p:sp>
      <p:sp>
        <p:nvSpPr>
          <p:cNvPr id="21" name="TextBox 20"/>
          <p:cNvSpPr txBox="1"/>
          <p:nvPr/>
        </p:nvSpPr>
        <p:spPr>
          <a:xfrm>
            <a:off x="1471732" y="4988703"/>
            <a:ext cx="810850" cy="369332"/>
          </a:xfrm>
          <a:prstGeom prst="rect">
            <a:avLst/>
          </a:prstGeom>
          <a:noFill/>
        </p:spPr>
        <p:txBody>
          <a:bodyPr wrap="none" rtlCol="0">
            <a:spAutoFit/>
          </a:bodyPr>
          <a:lstStyle/>
          <a:p>
            <a:pPr>
              <a:buNone/>
            </a:pPr>
            <a:r>
              <a:rPr lang="en-US" altLang="zh-CN" sz="1800" b="1" i="1" dirty="0" smtClean="0">
                <a:solidFill>
                  <a:srgbClr val="800000"/>
                </a:solidFill>
              </a:rPr>
              <a:t>Input</a:t>
            </a:r>
            <a:endParaRPr lang="zh-CN" altLang="en-US" sz="1800" b="1" i="1" dirty="0">
              <a:solidFill>
                <a:srgbClr val="800000"/>
              </a:solidFill>
            </a:endParaRPr>
          </a:p>
        </p:txBody>
      </p:sp>
      <p:sp>
        <p:nvSpPr>
          <p:cNvPr id="24" name="TextBox 23"/>
          <p:cNvSpPr txBox="1"/>
          <p:nvPr/>
        </p:nvSpPr>
        <p:spPr>
          <a:xfrm>
            <a:off x="4562959" y="5060711"/>
            <a:ext cx="913642" cy="369332"/>
          </a:xfrm>
          <a:prstGeom prst="rect">
            <a:avLst/>
          </a:prstGeom>
          <a:noFill/>
        </p:spPr>
        <p:txBody>
          <a:bodyPr wrap="none" rtlCol="0">
            <a:spAutoFit/>
          </a:bodyPr>
          <a:lstStyle/>
          <a:p>
            <a:pPr>
              <a:buNone/>
            </a:pPr>
            <a:r>
              <a:rPr lang="en-US" altLang="zh-CN" sz="1800" b="1" i="1" dirty="0" smtClean="0">
                <a:solidFill>
                  <a:srgbClr val="800000"/>
                </a:solidFill>
              </a:rPr>
              <a:t>Model</a:t>
            </a:r>
            <a:endParaRPr lang="zh-CN" altLang="en-US" sz="1800" b="1" i="1" dirty="0">
              <a:solidFill>
                <a:srgbClr val="800000"/>
              </a:solidFill>
            </a:endParaRPr>
          </a:p>
        </p:txBody>
      </p:sp>
      <p:sp>
        <p:nvSpPr>
          <p:cNvPr id="26" name="椭圆 25"/>
          <p:cNvSpPr/>
          <p:nvPr/>
        </p:nvSpPr>
        <p:spPr bwMode="auto">
          <a:xfrm>
            <a:off x="3294845" y="3917875"/>
            <a:ext cx="722058" cy="375018"/>
          </a:xfrm>
          <a:prstGeom prst="ellipse">
            <a:avLst/>
          </a:prstGeom>
          <a:noFill/>
          <a:ln w="38100" cap="flat" cmpd="sng" algn="ctr">
            <a:solidFill>
              <a:srgbClr val="80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zh-CN" altLang="en-US" sz="2800" b="0" i="0" u="none" strike="noStrike" cap="none" normalizeH="0" baseline="0" smtClean="0">
              <a:ln>
                <a:noFill/>
              </a:ln>
              <a:solidFill>
                <a:srgbClr val="FF0000"/>
              </a:solidFill>
              <a:effectLst/>
              <a:latin typeface="Verdana" pitchFamily="34" charset="0"/>
              <a:ea typeface="黑体" pitchFamily="2" charset="-122"/>
            </a:endParaRPr>
          </a:p>
        </p:txBody>
      </p:sp>
      <p:sp>
        <p:nvSpPr>
          <p:cNvPr id="27" name="TextBox 26"/>
          <p:cNvSpPr txBox="1"/>
          <p:nvPr/>
        </p:nvSpPr>
        <p:spPr>
          <a:xfrm>
            <a:off x="1964226" y="2405707"/>
            <a:ext cx="2442713" cy="369332"/>
          </a:xfrm>
          <a:prstGeom prst="rect">
            <a:avLst/>
          </a:prstGeom>
          <a:noFill/>
        </p:spPr>
        <p:txBody>
          <a:bodyPr wrap="square" rtlCol="0">
            <a:spAutoFit/>
          </a:bodyPr>
          <a:lstStyle/>
          <a:p>
            <a:pPr>
              <a:buNone/>
            </a:pPr>
            <a:r>
              <a:rPr lang="en-US" altLang="zh-CN" sz="1800" b="1" i="1" dirty="0" smtClean="0">
                <a:solidFill>
                  <a:srgbClr val="C00000"/>
                </a:solidFill>
              </a:rPr>
              <a:t>Latent Variable</a:t>
            </a:r>
            <a:endParaRPr lang="zh-CN" altLang="en-US" sz="1800" b="1" i="1" dirty="0">
              <a:solidFill>
                <a:srgbClr val="C00000"/>
              </a:solidFill>
            </a:endParaRPr>
          </a:p>
        </p:txBody>
      </p:sp>
      <p:sp>
        <p:nvSpPr>
          <p:cNvPr id="4" name="TextBox 3"/>
          <p:cNvSpPr txBox="1"/>
          <p:nvPr/>
        </p:nvSpPr>
        <p:spPr>
          <a:xfrm>
            <a:off x="2667978" y="5592423"/>
            <a:ext cx="3969731" cy="646331"/>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pPr>
              <a:buNone/>
            </a:pPr>
            <a:r>
              <a:rPr lang="en-US" altLang="zh-CN" sz="1800" b="1" dirty="0" smtClean="0"/>
              <a:t>Example</a:t>
            </a:r>
            <a:r>
              <a:rPr lang="en-US" altLang="zh-CN" sz="1800" dirty="0"/>
              <a:t>:</a:t>
            </a:r>
            <a:br>
              <a:rPr lang="en-US" altLang="zh-CN" sz="1800" dirty="0"/>
            </a:br>
            <a:r>
              <a:rPr lang="en-US" altLang="zh-CN" sz="1800" dirty="0"/>
              <a:t>   Call frequency between two users</a:t>
            </a:r>
            <a:r>
              <a:rPr lang="en-US" altLang="zh-CN" sz="1800" dirty="0" smtClean="0"/>
              <a:t>?</a:t>
            </a:r>
            <a:endParaRPr lang="en-US" altLang="zh-CN" sz="1800" dirty="0"/>
          </a:p>
        </p:txBody>
      </p:sp>
      <p:sp>
        <p:nvSpPr>
          <p:cNvPr id="32" name="TextBox 31"/>
          <p:cNvSpPr txBox="1"/>
          <p:nvPr/>
        </p:nvSpPr>
        <p:spPr>
          <a:xfrm>
            <a:off x="2690757" y="5579439"/>
            <a:ext cx="5303555" cy="646331"/>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pPr>
              <a:buNone/>
            </a:pPr>
            <a:r>
              <a:rPr lang="en-US" altLang="zh-CN" sz="1800" b="1" dirty="0" smtClean="0"/>
              <a:t>Example</a:t>
            </a:r>
            <a:r>
              <a:rPr lang="en-US" altLang="zh-CN" sz="1800" dirty="0" smtClean="0"/>
              <a:t>:</a:t>
            </a:r>
            <a:br>
              <a:rPr lang="en-US" altLang="zh-CN" sz="1800" dirty="0" smtClean="0"/>
            </a:br>
            <a:r>
              <a:rPr lang="en-US" altLang="zh-CN" sz="1800" dirty="0" smtClean="0"/>
              <a:t>   A </a:t>
            </a:r>
            <a:r>
              <a:rPr lang="en-US" altLang="zh-CN" sz="1800" dirty="0"/>
              <a:t>makes call to B immediately after the call to C.</a:t>
            </a:r>
          </a:p>
        </p:txBody>
      </p:sp>
      <p:pic>
        <p:nvPicPr>
          <p:cNvPr id="5" name="Picture 4"/>
          <p:cNvPicPr>
            <a:picLocks noChangeAspect="1"/>
          </p:cNvPicPr>
          <p:nvPr/>
        </p:nvPicPr>
        <p:blipFill>
          <a:blip r:embed="rId4" cstate="print"/>
          <a:stretch>
            <a:fillRect/>
          </a:stretch>
        </p:blipFill>
        <p:spPr>
          <a:xfrm>
            <a:off x="506513" y="2837755"/>
            <a:ext cx="2293474" cy="1895996"/>
          </a:xfrm>
          <a:prstGeom prst="rect">
            <a:avLst/>
          </a:prstGeom>
        </p:spPr>
      </p:pic>
      <p:cxnSp>
        <p:nvCxnSpPr>
          <p:cNvPr id="18" name="直接箭头连接符 17"/>
          <p:cNvCxnSpPr/>
          <p:nvPr/>
        </p:nvCxnSpPr>
        <p:spPr bwMode="auto">
          <a:xfrm flipV="1">
            <a:off x="2612740" y="4061891"/>
            <a:ext cx="624069" cy="72008"/>
          </a:xfrm>
          <a:prstGeom prst="straightConnector1">
            <a:avLst/>
          </a:prstGeom>
          <a:noFill/>
          <a:ln w="28575" cap="flat" cmpd="sng" algn="ctr">
            <a:solidFill>
              <a:srgbClr val="FF6600"/>
            </a:solidFill>
            <a:prstDash val="solid"/>
            <a:round/>
            <a:headEnd type="none" w="med" len="med"/>
            <a:tailEnd type="arrow"/>
          </a:ln>
          <a:effectLst/>
        </p:spPr>
      </p:cxnSp>
      <p:sp>
        <p:nvSpPr>
          <p:cNvPr id="2053" name="TextBox 2052"/>
          <p:cNvSpPr txBox="1"/>
          <p:nvPr/>
        </p:nvSpPr>
        <p:spPr>
          <a:xfrm>
            <a:off x="2438964" y="2097945"/>
            <a:ext cx="973015" cy="307777"/>
          </a:xfrm>
          <a:prstGeom prst="rect">
            <a:avLst/>
          </a:prstGeom>
          <a:solidFill>
            <a:srgbClr val="CCCCFF"/>
          </a:solidFill>
          <a:ln>
            <a:solidFill>
              <a:srgbClr val="003300"/>
            </a:solidFill>
          </a:ln>
        </p:spPr>
        <p:txBody>
          <a:bodyPr wrap="none" rtlCol="0">
            <a:spAutoFit/>
          </a:bodyPr>
          <a:lstStyle/>
          <a:p>
            <a:pPr>
              <a:buNone/>
            </a:pPr>
            <a:r>
              <a:rPr lang="en-US" sz="1400" i="1" dirty="0" smtClean="0">
                <a:solidFill>
                  <a:srgbClr val="003300"/>
                </a:solidFill>
                <a:latin typeface="Times"/>
                <a:cs typeface="Times"/>
              </a:rPr>
              <a:t>y</a:t>
            </a:r>
            <a:r>
              <a:rPr lang="en-US" sz="1400" i="1" baseline="-25000" dirty="0" smtClean="0">
                <a:solidFill>
                  <a:srgbClr val="003300"/>
                </a:solidFill>
                <a:latin typeface="Times"/>
                <a:cs typeface="Times"/>
              </a:rPr>
              <a:t>12</a:t>
            </a:r>
            <a:r>
              <a:rPr lang="en-US" sz="1400" dirty="0" smtClean="0">
                <a:solidFill>
                  <a:srgbClr val="003300"/>
                </a:solidFill>
                <a:latin typeface="Times"/>
                <a:cs typeface="Times"/>
              </a:rPr>
              <a:t>=Friend</a:t>
            </a:r>
            <a:endParaRPr lang="en-US" sz="1400" dirty="0">
              <a:solidFill>
                <a:srgbClr val="003300"/>
              </a:solidFill>
              <a:latin typeface="Times"/>
              <a:cs typeface="Times"/>
            </a:endParaRPr>
          </a:p>
        </p:txBody>
      </p:sp>
      <p:cxnSp>
        <p:nvCxnSpPr>
          <p:cNvPr id="54" name="直接箭头连接符 17"/>
          <p:cNvCxnSpPr/>
          <p:nvPr/>
        </p:nvCxnSpPr>
        <p:spPr bwMode="auto">
          <a:xfrm>
            <a:off x="1988671" y="4565947"/>
            <a:ext cx="2340260" cy="0"/>
          </a:xfrm>
          <a:prstGeom prst="straightConnector1">
            <a:avLst/>
          </a:prstGeom>
          <a:noFill/>
          <a:ln w="28575" cap="flat" cmpd="sng" algn="ctr">
            <a:solidFill>
              <a:srgbClr val="FF6600"/>
            </a:solidFill>
            <a:prstDash val="solid"/>
            <a:round/>
            <a:headEnd type="none" w="med" len="med"/>
            <a:tailEnd type="arrow"/>
          </a:ln>
          <a:effectLst/>
        </p:spPr>
      </p:cxnSp>
      <p:sp>
        <p:nvSpPr>
          <p:cNvPr id="25" name="椭圆 24"/>
          <p:cNvSpPr/>
          <p:nvPr/>
        </p:nvSpPr>
        <p:spPr bwMode="auto">
          <a:xfrm>
            <a:off x="3374719" y="2045632"/>
            <a:ext cx="547511" cy="455523"/>
          </a:xfrm>
          <a:prstGeom prst="ellipse">
            <a:avLst/>
          </a:prstGeom>
          <a:noFill/>
          <a:ln w="38100" cap="flat" cmpd="sng" algn="ctr">
            <a:solidFill>
              <a:srgbClr val="800000"/>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zh-CN" altLang="en-US" sz="2800" b="0" i="0" u="none" strike="noStrike" cap="none" normalizeH="0" baseline="0" smtClean="0">
              <a:ln>
                <a:noFill/>
              </a:ln>
              <a:solidFill>
                <a:srgbClr val="FF0000"/>
              </a:solidFill>
              <a:effectLst/>
              <a:latin typeface="Verdana" pitchFamily="34" charset="0"/>
              <a:ea typeface="黑体" pitchFamily="2" charset="-122"/>
            </a:endParaRPr>
          </a:p>
        </p:txBody>
      </p:sp>
      <p:sp>
        <p:nvSpPr>
          <p:cNvPr id="34" name="TextBox 33"/>
          <p:cNvSpPr txBox="1"/>
          <p:nvPr/>
        </p:nvSpPr>
        <p:spPr>
          <a:xfrm>
            <a:off x="4889961" y="1479707"/>
            <a:ext cx="973015" cy="307777"/>
          </a:xfrm>
          <a:prstGeom prst="rect">
            <a:avLst/>
          </a:prstGeom>
          <a:solidFill>
            <a:srgbClr val="CCCCFF"/>
          </a:solidFill>
          <a:ln>
            <a:solidFill>
              <a:srgbClr val="003300"/>
            </a:solidFill>
          </a:ln>
        </p:spPr>
        <p:txBody>
          <a:bodyPr wrap="none" rtlCol="0">
            <a:spAutoFit/>
          </a:bodyPr>
          <a:lstStyle/>
          <a:p>
            <a:pPr>
              <a:buNone/>
            </a:pPr>
            <a:r>
              <a:rPr lang="en-US" sz="1400" i="1" dirty="0" smtClean="0">
                <a:solidFill>
                  <a:srgbClr val="003300"/>
                </a:solidFill>
                <a:latin typeface="Times"/>
                <a:cs typeface="Times"/>
              </a:rPr>
              <a:t>y</a:t>
            </a:r>
            <a:r>
              <a:rPr lang="en-US" sz="1400" i="1" baseline="-25000" dirty="0" smtClean="0">
                <a:solidFill>
                  <a:srgbClr val="003300"/>
                </a:solidFill>
                <a:latin typeface="Times"/>
                <a:cs typeface="Times"/>
              </a:rPr>
              <a:t>21</a:t>
            </a:r>
            <a:r>
              <a:rPr lang="en-US" sz="1400" dirty="0" smtClean="0">
                <a:solidFill>
                  <a:srgbClr val="003300"/>
                </a:solidFill>
                <a:latin typeface="Times"/>
                <a:cs typeface="Times"/>
              </a:rPr>
              <a:t>=Friend</a:t>
            </a:r>
            <a:endParaRPr lang="en-US" sz="1400" dirty="0">
              <a:solidFill>
                <a:srgbClr val="003300"/>
              </a:solidFill>
              <a:latin typeface="Times"/>
              <a:cs typeface="Times"/>
            </a:endParaRPr>
          </a:p>
        </p:txBody>
      </p:sp>
      <p:sp>
        <p:nvSpPr>
          <p:cNvPr id="38" name="TextBox 37"/>
          <p:cNvSpPr txBox="1"/>
          <p:nvPr/>
        </p:nvSpPr>
        <p:spPr>
          <a:xfrm>
            <a:off x="5792309" y="2870329"/>
            <a:ext cx="1032907" cy="307777"/>
          </a:xfrm>
          <a:prstGeom prst="rect">
            <a:avLst/>
          </a:prstGeom>
          <a:solidFill>
            <a:srgbClr val="CCCCFF"/>
          </a:solidFill>
          <a:ln>
            <a:solidFill>
              <a:srgbClr val="003300"/>
            </a:solidFill>
          </a:ln>
        </p:spPr>
        <p:txBody>
          <a:bodyPr wrap="square" rtlCol="0">
            <a:spAutoFit/>
          </a:bodyPr>
          <a:lstStyle/>
          <a:p>
            <a:pPr>
              <a:buNone/>
            </a:pPr>
            <a:r>
              <a:rPr lang="en-US" sz="1400" i="1" dirty="0" smtClean="0">
                <a:solidFill>
                  <a:srgbClr val="003300"/>
                </a:solidFill>
                <a:latin typeface="Times"/>
                <a:cs typeface="Times"/>
              </a:rPr>
              <a:t>y</a:t>
            </a:r>
            <a:r>
              <a:rPr lang="en-US" sz="1400" i="1" baseline="-25000" dirty="0" smtClean="0">
                <a:solidFill>
                  <a:srgbClr val="003300"/>
                </a:solidFill>
                <a:latin typeface="Times"/>
                <a:cs typeface="Times"/>
              </a:rPr>
              <a:t>16</a:t>
            </a:r>
            <a:r>
              <a:rPr lang="en-US" sz="1400" dirty="0" smtClean="0">
                <a:solidFill>
                  <a:srgbClr val="003300"/>
                </a:solidFill>
                <a:latin typeface="Times"/>
                <a:cs typeface="Times"/>
              </a:rPr>
              <a:t>=Other</a:t>
            </a:r>
            <a:endParaRPr lang="en-US" sz="1400" dirty="0">
              <a:solidFill>
                <a:srgbClr val="003300"/>
              </a:solidFill>
              <a:latin typeface="Times"/>
              <a:cs typeface="Times"/>
            </a:endParaRPr>
          </a:p>
        </p:txBody>
      </p:sp>
      <p:cxnSp>
        <p:nvCxnSpPr>
          <p:cNvPr id="48" name="直接箭头连接符 47"/>
          <p:cNvCxnSpPr>
            <a:stCxn id="43" idx="5"/>
            <a:endCxn id="2059" idx="3"/>
          </p:cNvCxnSpPr>
          <p:nvPr/>
        </p:nvCxnSpPr>
        <p:spPr bwMode="auto">
          <a:xfrm>
            <a:off x="5055273" y="2432610"/>
            <a:ext cx="2746690" cy="851099"/>
          </a:xfrm>
          <a:prstGeom prst="straightConnector1">
            <a:avLst/>
          </a:prstGeom>
          <a:noFill/>
          <a:ln w="28575" cap="flat" cmpd="sng" algn="ctr">
            <a:solidFill>
              <a:schemeClr val="accent5">
                <a:lumMod val="25000"/>
              </a:schemeClr>
            </a:solidFill>
            <a:prstDash val="solid"/>
            <a:round/>
            <a:headEnd type="none" w="med" len="med"/>
            <a:tailEnd type="arrow"/>
          </a:ln>
          <a:effectLst/>
        </p:spPr>
      </p:cxnSp>
      <p:sp>
        <p:nvSpPr>
          <p:cNvPr id="35" name="椭圆 34"/>
          <p:cNvSpPr/>
          <p:nvPr/>
        </p:nvSpPr>
        <p:spPr bwMode="auto">
          <a:xfrm>
            <a:off x="5031009" y="2930676"/>
            <a:ext cx="1100438" cy="936104"/>
          </a:xfrm>
          <a:prstGeom prst="ellipse">
            <a:avLst/>
          </a:prstGeom>
          <a:noFill/>
          <a:ln w="28575" cap="flat" cmpd="sng" algn="ctr">
            <a:solidFill>
              <a:srgbClr val="4F81BD"/>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zh-CN" alt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30" name="TextBox 29"/>
          <p:cNvSpPr txBox="1"/>
          <p:nvPr/>
        </p:nvSpPr>
        <p:spPr>
          <a:xfrm>
            <a:off x="236476" y="4601952"/>
            <a:ext cx="5459474"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None/>
            </a:pPr>
            <a:r>
              <a:rPr lang="en-US" altLang="zh-CN" b="1" dirty="0" smtClean="0">
                <a:solidFill>
                  <a:srgbClr val="C00000"/>
                </a:solidFill>
              </a:rPr>
              <a:t>Problem:</a:t>
            </a:r>
          </a:p>
          <a:p>
            <a:pPr>
              <a:buNone/>
            </a:pPr>
            <a:r>
              <a:rPr lang="en-US" altLang="zh-CN" dirty="0">
                <a:solidFill>
                  <a:srgbClr val="003399"/>
                </a:solidFill>
              </a:rPr>
              <a:t> </a:t>
            </a:r>
            <a:r>
              <a:rPr lang="en-US" altLang="zh-CN" dirty="0" smtClean="0">
                <a:solidFill>
                  <a:srgbClr val="003399"/>
                </a:solidFill>
              </a:rPr>
              <a:t>   For each relationship, identify which type </a:t>
            </a:r>
          </a:p>
          <a:p>
            <a:pPr>
              <a:buNone/>
            </a:pPr>
            <a:r>
              <a:rPr lang="en-US" altLang="zh-CN" dirty="0" smtClean="0">
                <a:solidFill>
                  <a:srgbClr val="003399"/>
                </a:solidFill>
              </a:rPr>
              <a:t>has the highest probability?</a:t>
            </a:r>
            <a:endParaRPr lang="en-US" altLang="zh-CN" dirty="0">
              <a:solidFill>
                <a:srgbClr val="003399"/>
              </a:solidFill>
            </a:endParaRPr>
          </a:p>
        </p:txBody>
      </p:sp>
      <p:sp>
        <p:nvSpPr>
          <p:cNvPr id="37"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smtClean="0">
                <a:latin typeface="+mn-lt"/>
                <a:ea typeface="+mn-ea"/>
              </a:rPr>
              <a:t>[1] W. Tang, H. </a:t>
            </a:r>
            <a:r>
              <a:rPr lang="en-US" altLang="zh-CN" sz="1400" kern="0" dirty="0" err="1" smtClean="0">
                <a:latin typeface="+mn-lt"/>
                <a:ea typeface="+mn-ea"/>
              </a:rPr>
              <a:t>Zhuang</a:t>
            </a:r>
            <a:r>
              <a:rPr lang="en-US" altLang="zh-CN" sz="1400" kern="0" dirty="0" smtClean="0">
                <a:latin typeface="+mn-lt"/>
                <a:ea typeface="+mn-ea"/>
              </a:rPr>
              <a:t>, and J. Tang. Learning to Infer Social Ties in Large Networks. In ECML/PKDD'2011. pp. 381-397. (</a:t>
            </a:r>
            <a:r>
              <a:rPr lang="en-US" altLang="zh-CN" sz="1400" b="1" kern="0" dirty="0" smtClean="0">
                <a:latin typeface="+mn-lt"/>
                <a:ea typeface="+mn-ea"/>
              </a:rPr>
              <a:t>Best Student Paper Runner-up</a:t>
            </a:r>
            <a:r>
              <a:rPr lang="en-US" altLang="zh-CN" sz="1400" kern="0" dirty="0" smtClean="0">
                <a:latin typeface="+mn-lt"/>
                <a:ea typeface="+mn-ea"/>
              </a:rPr>
              <a:t>)</a:t>
            </a:r>
            <a:endParaRPr kumimoji="0" lang="zh-CN" altLang="en-US" sz="1400" i="0" u="none" strike="noStrike" kern="0" cap="none" spc="0" normalizeH="0" baseline="0" noProof="0" dirty="0" smtClean="0">
              <a:ln>
                <a:noFill/>
              </a:ln>
              <a:solidFill>
                <a:schemeClr val="tx1"/>
              </a:solidFill>
              <a:effectLst/>
              <a:uLnTx/>
              <a:uFillTx/>
              <a:latin typeface="+mn-lt"/>
              <a:ea typeface="+mn-ea"/>
            </a:endParaRPr>
          </a:p>
        </p:txBody>
      </p:sp>
    </p:spTree>
    <p:extLst>
      <p:ext uri="{BB962C8B-B14F-4D97-AF65-F5344CB8AC3E}">
        <p14:creationId xmlns:p14="http://schemas.microsoft.com/office/powerpoint/2010/main" val="4034293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randombar(horizontal)">
                                      <p:cBhvr>
                                        <p:cTn id="24" dur="500"/>
                                        <p:tgtEl>
                                          <p:spTgt spid="25"/>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randombar(horizont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randombar(horizontal)">
                                      <p:cBhvr>
                                        <p:cTn id="35" dur="500"/>
                                        <p:tgtEl>
                                          <p:spTgt spid="42"/>
                                        </p:tgtEl>
                                      </p:cBhvr>
                                    </p:animEffect>
                                  </p:childTnLst>
                                </p:cTn>
                              </p:par>
                              <p:par>
                                <p:cTn id="36" presetID="14" presetClass="entr" presetSubtype="1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randombar(horizontal)">
                                      <p:cBhvr>
                                        <p:cTn id="38" dur="500"/>
                                        <p:tgtEl>
                                          <p:spTgt spid="36"/>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randombar(horizontal)">
                                      <p:cBhvr>
                                        <p:cTn id="41" dur="500"/>
                                        <p:tgtEl>
                                          <p:spTgt spid="35"/>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500"/>
                                        <p:tgtEl>
                                          <p:spTgt spid="23"/>
                                        </p:tgtEl>
                                      </p:cBhvr>
                                    </p:animEffect>
                                  </p:childTnLst>
                                </p:cTn>
                              </p:par>
                              <p:par>
                                <p:cTn id="45" presetID="14" presetClass="entr" presetSubtype="1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randombar(horizontal)">
                                      <p:cBhvr>
                                        <p:cTn id="47" dur="500"/>
                                        <p:tgtEl>
                                          <p:spTgt spid="39"/>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dissolv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randombar(horizontal)">
                                      <p:cBhvr>
                                        <p:cTn id="55" dur="500"/>
                                        <p:tgtEl>
                                          <p:spTgt spid="52"/>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randombar(horizontal)">
                                      <p:cBhvr>
                                        <p:cTn id="58" dur="500"/>
                                        <p:tgtEl>
                                          <p:spTgt spid="44"/>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randombar(horizontal)">
                                      <p:cBhvr>
                                        <p:cTn id="61" dur="500"/>
                                        <p:tgtEl>
                                          <p:spTgt spid="43"/>
                                        </p:tgtEl>
                                      </p:cBhvr>
                                    </p:animEffect>
                                  </p:childTnLst>
                                </p:cTn>
                              </p:par>
                              <p:par>
                                <p:cTn id="62" presetID="14" presetClass="entr" presetSubtype="1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randombar(horizontal)">
                                      <p:cBhvr>
                                        <p:cTn id="64" dur="500"/>
                                        <p:tgtEl>
                                          <p:spTgt spid="45"/>
                                        </p:tgtEl>
                                      </p:cBhvr>
                                    </p:animEffect>
                                  </p:childTnLst>
                                </p:cTn>
                              </p:par>
                              <p:par>
                                <p:cTn id="65" presetID="14" presetClass="entr" presetSubtype="1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randombar(horizontal)">
                                      <p:cBhvr>
                                        <p:cTn id="67" dur="500"/>
                                        <p:tgtEl>
                                          <p:spTgt spid="48"/>
                                        </p:tgtEl>
                                      </p:cBhvr>
                                    </p:animEffect>
                                  </p:childTnLst>
                                </p:cTn>
                              </p:par>
                              <p:par>
                                <p:cTn id="68" presetID="1" presetClass="exit" presetSubtype="0" fill="hold" grpId="1" nodeType="withEffect">
                                  <p:stCondLst>
                                    <p:cond delay="0"/>
                                  </p:stCondLst>
                                  <p:childTnLst>
                                    <p:set>
                                      <p:cBhvr>
                                        <p:cTn id="69" dur="1" fill="hold">
                                          <p:stCondLst>
                                            <p:cond delay="0"/>
                                          </p:stCondLst>
                                        </p:cTn>
                                        <p:tgtEl>
                                          <p:spTgt spid="4"/>
                                        </p:tgtEl>
                                        <p:attrNameLst>
                                          <p:attrName>style.visibility</p:attrName>
                                        </p:attrNameLst>
                                      </p:cBhvr>
                                      <p:to>
                                        <p:strVal val="hidden"/>
                                      </p:to>
                                    </p:set>
                                  </p:childTnLst>
                                </p:cTn>
                              </p:par>
                              <p:par>
                                <p:cTn id="70" presetID="9"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dissolve">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randombar(horizontal)">
                                      <p:cBhvr>
                                        <p:cTn id="77" dur="500"/>
                                        <p:tgtEl>
                                          <p:spTgt spid="56"/>
                                        </p:tgtEl>
                                      </p:cBhvr>
                                    </p:animEffect>
                                  </p:childTnLst>
                                </p:cTn>
                              </p:par>
                              <p:par>
                                <p:cTn id="78" presetID="14" presetClass="entr" presetSubtype="1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randombar(horizontal)">
                                      <p:cBhvr>
                                        <p:cTn id="80" dur="500"/>
                                        <p:tgtEl>
                                          <p:spTgt spid="57"/>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randombar(horizontal)">
                                      <p:cBhvr>
                                        <p:cTn id="83" dur="500"/>
                                        <p:tgtEl>
                                          <p:spTgt spid="55"/>
                                        </p:tgtEl>
                                      </p:cBhvr>
                                    </p:animEffect>
                                  </p:childTnLst>
                                </p:cTn>
                              </p:par>
                              <p:par>
                                <p:cTn id="84" presetID="1" presetClass="exit" presetSubtype="0" fill="hold" grpId="1" nodeType="withEffect">
                                  <p:stCondLst>
                                    <p:cond delay="0"/>
                                  </p:stCondLst>
                                  <p:childTnLst>
                                    <p:set>
                                      <p:cBhvr>
                                        <p:cTn id="85" dur="1" fill="hold">
                                          <p:stCondLst>
                                            <p:cond delay="0"/>
                                          </p:stCondLst>
                                        </p:cTn>
                                        <p:tgtEl>
                                          <p:spTgt spid="32"/>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randombar(horizontal)">
                                      <p:cBhvr>
                                        <p:cTn id="90" dur="500"/>
                                        <p:tgtEl>
                                          <p:spTgt spid="62"/>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dissolve">
                                      <p:cBhvr>
                                        <p:cTn id="9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42" grpId="0"/>
      <p:bldP spid="43" grpId="0" animBg="1"/>
      <p:bldP spid="44" grpId="0" animBg="1"/>
      <p:bldP spid="52" grpId="0"/>
      <p:bldP spid="55" grpId="0" animBg="1"/>
      <p:bldP spid="56" grpId="0"/>
      <p:bldP spid="62" grpId="0"/>
      <p:bldP spid="21" grpId="0"/>
      <p:bldP spid="24" grpId="0"/>
      <p:bldP spid="26" grpId="0" animBg="1"/>
      <p:bldP spid="27" grpId="0"/>
      <p:bldP spid="4" grpId="0" animBg="1"/>
      <p:bldP spid="4" grpId="1" animBg="1"/>
      <p:bldP spid="32" grpId="0" animBg="1"/>
      <p:bldP spid="32" grpId="1" animBg="1"/>
      <p:bldP spid="25" grpId="0" animBg="1"/>
      <p:bldP spid="35" grpId="0" animBg="1"/>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08000" tIns="45720" rIns="108000" bIns="45720" numCol="1" anchor="ctr" anchorCtr="0" compatLnSpc="1">
            <a:prstTxWarp prst="textNoShape">
              <a:avLst/>
            </a:prstTxWarp>
          </a:bodyPr>
          <a:lstStyle/>
          <a:p>
            <a:pPr lvl="0">
              <a:spcBef>
                <a:spcPct val="20000"/>
              </a:spcBef>
            </a:pPr>
            <a:r>
              <a:rPr lang="en-US" altLang="zh-CN" sz="1400" kern="0" dirty="0" smtClean="0">
                <a:latin typeface="+mn-lt"/>
                <a:ea typeface="+mn-ea"/>
              </a:rPr>
              <a:t>[1] J. Tang, T. Lou, and J. Kleinberg. Inferring Social Ties across Heterogeneous Networks. In WSDM'2012. pp. 743-752.</a:t>
            </a:r>
            <a:endParaRPr kumimoji="0" lang="zh-CN" altLang="en-US" sz="1400" i="0" u="none" strike="noStrike" kern="0" cap="none" spc="0" normalizeH="0" baseline="0" noProof="0" dirty="0" smtClean="0">
              <a:ln>
                <a:noFill/>
              </a:ln>
              <a:solidFill>
                <a:schemeClr val="tx1"/>
              </a:solidFill>
              <a:effectLst/>
              <a:uLnTx/>
              <a:uFillTx/>
              <a:latin typeface="+mn-lt"/>
              <a:ea typeface="+mn-ea"/>
            </a:endParaRPr>
          </a:p>
        </p:txBody>
      </p:sp>
      <p:sp>
        <p:nvSpPr>
          <p:cNvPr id="2" name="标题 1"/>
          <p:cNvSpPr>
            <a:spLocks noGrp="1"/>
          </p:cNvSpPr>
          <p:nvPr>
            <p:ph type="title"/>
          </p:nvPr>
        </p:nvSpPr>
        <p:spPr>
          <a:xfrm>
            <a:off x="2" y="188913"/>
            <a:ext cx="9905998" cy="792162"/>
          </a:xfrm>
        </p:spPr>
        <p:txBody>
          <a:bodyPr/>
          <a:lstStyle/>
          <a:p>
            <a:r>
              <a:rPr lang="en-US" altLang="zh-CN" dirty="0" smtClean="0"/>
              <a:t>Inferring Social Ties Across Networks </a:t>
            </a:r>
            <a:endParaRPr lang="zh-CN" altLang="en-US" dirty="0"/>
          </a:p>
        </p:txBody>
      </p:sp>
      <p:pic>
        <p:nvPicPr>
          <p:cNvPr id="88066" name="Picture 2" descr="C:\JieTang\Papers\social-network\wsdm12-relation-balance\figs\relation_mining.emf"/>
          <p:cNvPicPr>
            <a:picLocks noChangeAspect="1" noChangeArrowheads="1"/>
          </p:cNvPicPr>
          <p:nvPr/>
        </p:nvPicPr>
        <p:blipFill>
          <a:blip r:embed="rId3" cstate="print"/>
          <a:srcRect/>
          <a:stretch>
            <a:fillRect/>
          </a:stretch>
        </p:blipFill>
        <p:spPr bwMode="auto">
          <a:xfrm>
            <a:off x="1790917" y="914400"/>
            <a:ext cx="6381539" cy="5410200"/>
          </a:xfrm>
          <a:prstGeom prst="rect">
            <a:avLst/>
          </a:prstGeom>
          <a:noFill/>
        </p:spPr>
      </p:pic>
      <p:sp>
        <p:nvSpPr>
          <p:cNvPr id="5" name="云形标注 4"/>
          <p:cNvSpPr/>
          <p:nvPr/>
        </p:nvSpPr>
        <p:spPr>
          <a:xfrm>
            <a:off x="2641600" y="5164088"/>
            <a:ext cx="5004556" cy="1008112"/>
          </a:xfrm>
          <a:prstGeom prst="cloudCallout">
            <a:avLst>
              <a:gd name="adj1" fmla="val -833"/>
              <a:gd name="adj2" fmla="val -986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What is the </a:t>
            </a:r>
            <a:r>
              <a:rPr lang="en-US" altLang="zh-CN" dirty="0" smtClean="0">
                <a:solidFill>
                  <a:srgbClr val="C00000"/>
                </a:solidFill>
              </a:rPr>
              <a:t>knowledge</a:t>
            </a:r>
            <a:r>
              <a:rPr lang="en-US" altLang="zh-CN" dirty="0" smtClean="0"/>
              <a:t> to </a:t>
            </a:r>
            <a:r>
              <a:rPr lang="en-US" altLang="zh-CN" dirty="0" smtClean="0">
                <a:solidFill>
                  <a:srgbClr val="C00000"/>
                </a:solidFill>
              </a:rPr>
              <a:t>transfer</a:t>
            </a:r>
            <a:r>
              <a:rPr lang="en-US" altLang="zh-CN" dirty="0" smtClean="0"/>
              <a:t>?</a:t>
            </a:r>
            <a:endParaRPr lang="zh-CN" altLang="en-US" dirty="0"/>
          </a:p>
        </p:txBody>
      </p:sp>
      <p:sp>
        <p:nvSpPr>
          <p:cNvPr id="6" name="矩形 5"/>
          <p:cNvSpPr/>
          <p:nvPr/>
        </p:nvSpPr>
        <p:spPr>
          <a:xfrm>
            <a:off x="272483" y="1228352"/>
            <a:ext cx="1368153" cy="4320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rgbClr val="0000CC"/>
                </a:solidFill>
              </a:rPr>
              <a:t>Epinions</a:t>
            </a:r>
            <a:endParaRPr lang="zh-CN" altLang="en-US" dirty="0">
              <a:solidFill>
                <a:srgbClr val="0000CC"/>
              </a:solidFill>
            </a:endParaRPr>
          </a:p>
        </p:txBody>
      </p:sp>
      <p:sp>
        <p:nvSpPr>
          <p:cNvPr id="7" name="矩形 6"/>
          <p:cNvSpPr/>
          <p:nvPr/>
        </p:nvSpPr>
        <p:spPr>
          <a:xfrm>
            <a:off x="272483" y="4036664"/>
            <a:ext cx="1368153" cy="4320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Mobile</a:t>
            </a:r>
            <a:endParaRPr lang="zh-CN" altLang="en-US" dirty="0">
              <a:solidFill>
                <a:srgbClr val="0000CC"/>
              </a:solidFill>
            </a:endParaRPr>
          </a:p>
        </p:txBody>
      </p:sp>
    </p:spTree>
    <p:custDataLst>
      <p:tags r:id="rId1"/>
    </p:custDataLst>
    <p:extLst>
      <p:ext uri="{BB962C8B-B14F-4D97-AF65-F5344CB8AC3E}">
        <p14:creationId xmlns:p14="http://schemas.microsoft.com/office/powerpoint/2010/main" val="8138608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Triad Closure</a:t>
            </a:r>
            <a:endParaRPr kumimoji="1" lang="zh-CN" altLang="en-US" dirty="0"/>
          </a:p>
        </p:txBody>
      </p:sp>
      <p:sp>
        <p:nvSpPr>
          <p:cNvPr id="5" name="文本框 4"/>
          <p:cNvSpPr txBox="1"/>
          <p:nvPr/>
        </p:nvSpPr>
        <p:spPr>
          <a:xfrm>
            <a:off x="412752" y="4343400"/>
            <a:ext cx="9289032" cy="1569660"/>
          </a:xfrm>
          <a:prstGeom prst="rect">
            <a:avLst/>
          </a:prstGeom>
          <a:noFill/>
        </p:spPr>
        <p:txBody>
          <a:bodyPr wrap="square" rtlCol="0">
            <a:spAutoFit/>
          </a:bodyPr>
          <a:lstStyle/>
          <a:p>
            <a:pPr marL="285750" indent="-285750">
              <a:buFont typeface="Arial"/>
              <a:buChar char="•"/>
            </a:pPr>
            <a:r>
              <a:rPr lang="en-US" altLang="zh-CN" sz="1600" b="1" dirty="0"/>
              <a:t>P(1XX) &gt; P(0XX)</a:t>
            </a:r>
            <a:r>
              <a:rPr lang="en-US" altLang="zh-CN" sz="1600" dirty="0"/>
              <a:t>. Elites users play a more important role to form the </a:t>
            </a:r>
            <a:r>
              <a:rPr lang="en-US" altLang="zh-CN" sz="1600" dirty="0" smtClean="0"/>
              <a:t>triadic closure</a:t>
            </a:r>
            <a:r>
              <a:rPr lang="en-US" altLang="zh-CN" sz="1600" dirty="0"/>
              <a:t>. The average probability of </a:t>
            </a:r>
            <a:r>
              <a:rPr lang="en-US" altLang="zh-CN" sz="1600" b="1" dirty="0"/>
              <a:t>1XX </a:t>
            </a:r>
            <a:r>
              <a:rPr lang="en-US" altLang="zh-CN" sz="1600" dirty="0"/>
              <a:t> is three times higher than that of </a:t>
            </a:r>
            <a:r>
              <a:rPr lang="en-US" altLang="zh-CN" sz="1600" b="1" dirty="0"/>
              <a:t>0XX</a:t>
            </a:r>
            <a:r>
              <a:rPr lang="en-US" altLang="zh-CN" sz="1600" dirty="0" smtClean="0"/>
              <a:t>.</a:t>
            </a:r>
            <a:endParaRPr lang="en-US" altLang="zh-CN" sz="1600" dirty="0"/>
          </a:p>
          <a:p>
            <a:pPr marL="285750" indent="-285750" algn="just">
              <a:buFont typeface="Arial"/>
              <a:buChar char="•"/>
            </a:pPr>
            <a:r>
              <a:rPr lang="en-US" altLang="zh-CN" sz="1600" b="1" dirty="0" smtClean="0"/>
              <a:t>P</a:t>
            </a:r>
            <a:r>
              <a:rPr lang="en-US" altLang="zh-CN" sz="1600" b="1" dirty="0"/>
              <a:t>(X0X) &gt; P(X1X)</a:t>
            </a:r>
            <a:r>
              <a:rPr lang="en-US" altLang="zh-CN" sz="1600" dirty="0"/>
              <a:t>. Low-status users act as a bridge to connect users so as to </a:t>
            </a:r>
            <a:r>
              <a:rPr lang="en-US" altLang="zh-CN" sz="1600" dirty="0" smtClean="0"/>
              <a:t>form a </a:t>
            </a:r>
            <a:r>
              <a:rPr lang="en-US" altLang="zh-CN" sz="1600" dirty="0"/>
              <a:t>closure triad. The likelihood of </a:t>
            </a:r>
            <a:r>
              <a:rPr lang="en-US" altLang="zh-CN" sz="1600" b="1" dirty="0"/>
              <a:t>X0X </a:t>
            </a:r>
            <a:r>
              <a:rPr lang="en-US" altLang="zh-CN" sz="1600" dirty="0"/>
              <a:t>is 2.8 times higher than </a:t>
            </a:r>
            <a:r>
              <a:rPr lang="en-US" altLang="zh-CN" sz="1600" b="1" dirty="0"/>
              <a:t>X1X</a:t>
            </a:r>
            <a:r>
              <a:rPr lang="en-US" altLang="zh-CN" sz="1600" dirty="0"/>
              <a:t>.</a:t>
            </a:r>
          </a:p>
          <a:p>
            <a:pPr marL="285750" indent="-285750" algn="just">
              <a:buFont typeface="Arial"/>
              <a:buChar char="•"/>
            </a:pPr>
            <a:r>
              <a:rPr lang="en-US" altLang="zh-CN" sz="1600" b="1" dirty="0" smtClean="0"/>
              <a:t>P</a:t>
            </a:r>
            <a:r>
              <a:rPr lang="en-US" altLang="zh-CN" sz="1600" b="1" dirty="0"/>
              <a:t>(XX1) &gt; P(XX0)</a:t>
            </a:r>
            <a:r>
              <a:rPr lang="en-US" altLang="zh-CN" sz="1600" dirty="0"/>
              <a:t>. The rich gets richer. This phenomenon validates the </a:t>
            </a:r>
            <a:r>
              <a:rPr lang="en-US" altLang="zh-CN" sz="1600" dirty="0" smtClean="0"/>
              <a:t>mechanism of </a:t>
            </a:r>
            <a:r>
              <a:rPr lang="en-US" altLang="zh-CN" sz="1600" dirty="0"/>
              <a:t>preferential attachment [Newman 2001].</a:t>
            </a:r>
            <a:endParaRPr kumimoji="1" lang="zh-CN" altLang="en-US" sz="1600" dirty="0"/>
          </a:p>
        </p:txBody>
      </p:sp>
      <p:pic>
        <p:nvPicPr>
          <p:cNvPr id="3" name="图片 2"/>
          <p:cNvPicPr>
            <a:picLocks noChangeAspect="1"/>
          </p:cNvPicPr>
          <p:nvPr/>
        </p:nvPicPr>
        <p:blipFill>
          <a:blip r:embed="rId2" cstate="print"/>
          <a:stretch>
            <a:fillRect/>
          </a:stretch>
        </p:blipFill>
        <p:spPr>
          <a:xfrm>
            <a:off x="4030800" y="1060568"/>
            <a:ext cx="6040302" cy="2901832"/>
          </a:xfrm>
          <a:prstGeom prst="rect">
            <a:avLst/>
          </a:prstGeom>
        </p:spPr>
      </p:pic>
      <p:pic>
        <p:nvPicPr>
          <p:cNvPr id="6" name="图片 5"/>
          <p:cNvPicPr>
            <a:picLocks noChangeAspect="1"/>
          </p:cNvPicPr>
          <p:nvPr/>
        </p:nvPicPr>
        <p:blipFill>
          <a:blip r:embed="rId3" cstate="print"/>
          <a:stretch>
            <a:fillRect/>
          </a:stretch>
        </p:blipFill>
        <p:spPr>
          <a:xfrm>
            <a:off x="1155701" y="1524000"/>
            <a:ext cx="2402723" cy="1905000"/>
          </a:xfrm>
          <a:prstGeom prst="rect">
            <a:avLst/>
          </a:prstGeom>
        </p:spPr>
      </p:pic>
      <p:sp>
        <p:nvSpPr>
          <p:cNvPr id="7" name="文本框 6"/>
          <p:cNvSpPr txBox="1"/>
          <p:nvPr/>
        </p:nvSpPr>
        <p:spPr>
          <a:xfrm>
            <a:off x="1651000" y="1295403"/>
            <a:ext cx="1403350" cy="307777"/>
          </a:xfrm>
          <a:prstGeom prst="rect">
            <a:avLst/>
          </a:prstGeom>
          <a:noFill/>
        </p:spPr>
        <p:txBody>
          <a:bodyPr wrap="square" rtlCol="0">
            <a:spAutoFit/>
          </a:bodyPr>
          <a:lstStyle/>
          <a:p>
            <a:r>
              <a:rPr kumimoji="1" lang="en-US" altLang="zh-CN" sz="1400" dirty="0" smtClean="0"/>
              <a:t>Elite User(1)</a:t>
            </a:r>
            <a:endParaRPr kumimoji="1" lang="zh-CN" altLang="en-US" sz="1400" dirty="0"/>
          </a:p>
        </p:txBody>
      </p:sp>
      <p:sp>
        <p:nvSpPr>
          <p:cNvPr id="8" name="文本框 7"/>
          <p:cNvSpPr txBox="1"/>
          <p:nvPr/>
        </p:nvSpPr>
        <p:spPr>
          <a:xfrm>
            <a:off x="165100" y="3276601"/>
            <a:ext cx="1651000" cy="304800"/>
          </a:xfrm>
          <a:prstGeom prst="rect">
            <a:avLst/>
          </a:prstGeom>
          <a:noFill/>
        </p:spPr>
        <p:txBody>
          <a:bodyPr wrap="square" rtlCol="0">
            <a:spAutoFit/>
          </a:bodyPr>
          <a:lstStyle/>
          <a:p>
            <a:r>
              <a:rPr kumimoji="1" lang="en-US" altLang="zh-CN" sz="1400" dirty="0" smtClean="0"/>
              <a:t>Ordinary User(0)</a:t>
            </a:r>
            <a:endParaRPr kumimoji="1" lang="zh-CN" altLang="en-US" sz="1400" dirty="0"/>
          </a:p>
        </p:txBody>
      </p:sp>
      <p:sp>
        <p:nvSpPr>
          <p:cNvPr id="9" name="文本框 8"/>
          <p:cNvSpPr txBox="1"/>
          <p:nvPr/>
        </p:nvSpPr>
        <p:spPr>
          <a:xfrm>
            <a:off x="2724150" y="3276601"/>
            <a:ext cx="1320800" cy="304800"/>
          </a:xfrm>
          <a:prstGeom prst="rect">
            <a:avLst/>
          </a:prstGeom>
          <a:noFill/>
        </p:spPr>
        <p:txBody>
          <a:bodyPr wrap="square" rtlCol="0">
            <a:spAutoFit/>
          </a:bodyPr>
          <a:lstStyle/>
          <a:p>
            <a:r>
              <a:rPr kumimoji="1" lang="en-US" altLang="zh-CN" sz="1400" dirty="0" smtClean="0"/>
              <a:t>Elite User(1)</a:t>
            </a:r>
            <a:endParaRPr kumimoji="1" lang="zh-CN" altLang="en-US" sz="1400" dirty="0"/>
          </a:p>
        </p:txBody>
      </p:sp>
      <p:sp>
        <p:nvSpPr>
          <p:cNvPr id="10" name="文本框 9"/>
          <p:cNvSpPr txBox="1"/>
          <p:nvPr/>
        </p:nvSpPr>
        <p:spPr>
          <a:xfrm>
            <a:off x="1816100" y="3593068"/>
            <a:ext cx="908050" cy="369332"/>
          </a:xfrm>
          <a:prstGeom prst="rect">
            <a:avLst/>
          </a:prstGeom>
          <a:noFill/>
        </p:spPr>
        <p:txBody>
          <a:bodyPr wrap="square" rtlCol="0">
            <a:spAutoFit/>
          </a:bodyPr>
          <a:lstStyle/>
          <a:p>
            <a:r>
              <a:rPr kumimoji="1" lang="en-US" altLang="zh-CN" dirty="0" smtClean="0"/>
              <a:t>(101)</a:t>
            </a:r>
            <a:endParaRPr kumimoji="1" lang="zh-CN" altLang="en-US" dirty="0"/>
          </a:p>
        </p:txBody>
      </p:sp>
      <p:sp>
        <p:nvSpPr>
          <p:cNvPr id="11"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08000" tIns="45720" rIns="108000" bIns="45720" numCol="1" anchor="ctr" anchorCtr="0" compatLnSpc="1">
            <a:prstTxWarp prst="textNoShape">
              <a:avLst/>
            </a:prstTxWarp>
          </a:bodyPr>
          <a:lstStyle/>
          <a:p>
            <a:pPr lvl="0">
              <a:spcBef>
                <a:spcPct val="20000"/>
              </a:spcBef>
            </a:pPr>
            <a:r>
              <a:rPr lang="en-US" altLang="zh-CN" sz="1400" kern="0" dirty="0" smtClean="0">
                <a:latin typeface="+mn-lt"/>
                <a:ea typeface="+mn-ea"/>
              </a:rPr>
              <a:t>[1] T. </a:t>
            </a:r>
            <a:r>
              <a:rPr lang="en-US" altLang="zh-CN" sz="1400" kern="0" dirty="0">
                <a:latin typeface="+mn-lt"/>
                <a:ea typeface="+mn-ea"/>
              </a:rPr>
              <a:t>Lou, </a:t>
            </a:r>
            <a:r>
              <a:rPr lang="en-US" altLang="zh-CN" sz="1400" kern="0" dirty="0" smtClean="0">
                <a:latin typeface="+mn-lt"/>
                <a:ea typeface="+mn-ea"/>
              </a:rPr>
              <a:t>J. </a:t>
            </a:r>
            <a:r>
              <a:rPr lang="en-US" altLang="zh-CN" sz="1400" kern="0" dirty="0">
                <a:latin typeface="+mn-lt"/>
                <a:ea typeface="+mn-ea"/>
              </a:rPr>
              <a:t>Tang, </a:t>
            </a:r>
            <a:r>
              <a:rPr lang="en-US" altLang="zh-CN" sz="1400" kern="0" dirty="0" smtClean="0">
                <a:latin typeface="+mn-lt"/>
                <a:ea typeface="+mn-ea"/>
              </a:rPr>
              <a:t>J. </a:t>
            </a:r>
            <a:r>
              <a:rPr lang="en-US" altLang="zh-CN" sz="1400" kern="0" dirty="0" err="1">
                <a:latin typeface="+mn-lt"/>
                <a:ea typeface="+mn-ea"/>
              </a:rPr>
              <a:t>Hopcroft</a:t>
            </a:r>
            <a:r>
              <a:rPr lang="en-US" altLang="zh-CN" sz="1400" kern="0" dirty="0">
                <a:latin typeface="+mn-lt"/>
                <a:ea typeface="+mn-ea"/>
              </a:rPr>
              <a:t>, </a:t>
            </a:r>
            <a:r>
              <a:rPr lang="en-US" altLang="zh-CN" sz="1400" kern="0" dirty="0" smtClean="0">
                <a:latin typeface="+mn-lt"/>
                <a:ea typeface="+mn-ea"/>
              </a:rPr>
              <a:t>Z. </a:t>
            </a:r>
            <a:r>
              <a:rPr lang="en-US" altLang="zh-CN" sz="1400" kern="0" dirty="0">
                <a:latin typeface="+mn-lt"/>
                <a:ea typeface="+mn-ea"/>
              </a:rPr>
              <a:t>Fang, </a:t>
            </a:r>
            <a:r>
              <a:rPr lang="en-US" altLang="zh-CN" sz="1400" kern="0" dirty="0" smtClean="0">
                <a:latin typeface="+mn-lt"/>
                <a:ea typeface="+mn-ea"/>
              </a:rPr>
              <a:t>X. </a:t>
            </a:r>
            <a:r>
              <a:rPr lang="en-US" altLang="zh-CN" sz="1400" kern="0" dirty="0">
                <a:latin typeface="+mn-lt"/>
                <a:ea typeface="+mn-ea"/>
              </a:rPr>
              <a:t>Ding. Learning to Predict Reciprocity and Triadic Closure in Social Networks. ACM </a:t>
            </a:r>
            <a:r>
              <a:rPr lang="en-US" altLang="zh-CN" sz="1400" kern="0" dirty="0" smtClean="0">
                <a:latin typeface="+mn-lt"/>
                <a:ea typeface="+mn-ea"/>
              </a:rPr>
              <a:t>TKDD. </a:t>
            </a:r>
            <a:endParaRPr kumimoji="0" lang="zh-CN" altLang="en-US" sz="1400" i="0" u="none" strike="noStrike" kern="0" cap="none" spc="0" normalizeH="0" baseline="0" noProof="0" dirty="0" smtClean="0">
              <a:ln>
                <a:noFill/>
              </a:ln>
              <a:solidFill>
                <a:schemeClr val="tx1"/>
              </a:solidFill>
              <a:effectLst/>
              <a:uLnTx/>
              <a:uFillTx/>
              <a:latin typeface="+mn-lt"/>
              <a:ea typeface="+mn-ea"/>
            </a:endParaRPr>
          </a:p>
        </p:txBody>
      </p:sp>
    </p:spTree>
    <p:extLst>
      <p:ext uri="{BB962C8B-B14F-4D97-AF65-F5344CB8AC3E}">
        <p14:creationId xmlns:p14="http://schemas.microsoft.com/office/powerpoint/2010/main" val="41969655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228600"/>
            <a:ext cx="9363075" cy="792162"/>
          </a:xfrm>
        </p:spPr>
        <p:txBody>
          <a:bodyPr/>
          <a:lstStyle/>
          <a:p>
            <a:r>
              <a:rPr kumimoji="1" lang="en-US" altLang="zh-CN" sz="3600" dirty="0" smtClean="0"/>
              <a:t>Following Influence in Triad Formation</a:t>
            </a:r>
            <a:endParaRPr kumimoji="1" lang="zh-CN" altLang="en-US" sz="3600" dirty="0"/>
          </a:p>
        </p:txBody>
      </p:sp>
      <p:cxnSp>
        <p:nvCxnSpPr>
          <p:cNvPr id="13" name="直线连接符 12"/>
          <p:cNvCxnSpPr/>
          <p:nvPr/>
        </p:nvCxnSpPr>
        <p:spPr>
          <a:xfrm flipH="1">
            <a:off x="6273801" y="2429470"/>
            <a:ext cx="982738" cy="1179286"/>
          </a:xfrm>
          <a:prstGeom prst="line">
            <a:avLst/>
          </a:prstGeom>
          <a:ln w="28575" cmpd="sng">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7421640" y="2453628"/>
            <a:ext cx="974874" cy="1135744"/>
          </a:xfrm>
          <a:prstGeom prst="line">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5" name="直线连接符 14"/>
          <p:cNvCxnSpPr/>
          <p:nvPr/>
        </p:nvCxnSpPr>
        <p:spPr>
          <a:xfrm flipH="1">
            <a:off x="6438901" y="3761156"/>
            <a:ext cx="1800374" cy="0"/>
          </a:xfrm>
          <a:prstGeom prst="line">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16" name="文本框 15"/>
          <p:cNvSpPr txBox="1"/>
          <p:nvPr/>
        </p:nvSpPr>
        <p:spPr>
          <a:xfrm>
            <a:off x="7126819" y="2105166"/>
            <a:ext cx="452060" cy="383495"/>
          </a:xfrm>
          <a:prstGeom prst="rect">
            <a:avLst/>
          </a:prstGeom>
          <a:noFill/>
          <a:ln>
            <a:noFill/>
          </a:ln>
        </p:spPr>
        <p:txBody>
          <a:bodyPr wrap="square" rtlCol="0">
            <a:spAutoFit/>
          </a:bodyPr>
          <a:lstStyle/>
          <a:p>
            <a:r>
              <a:rPr kumimoji="1" lang="en-US" altLang="zh-CN" b="1" dirty="0" smtClean="0"/>
              <a:t>A</a:t>
            </a:r>
            <a:endParaRPr kumimoji="1" lang="zh-CN" altLang="en-US" b="1" dirty="0"/>
          </a:p>
        </p:txBody>
      </p:sp>
      <p:sp>
        <p:nvSpPr>
          <p:cNvPr id="17" name="文本框 16"/>
          <p:cNvSpPr txBox="1"/>
          <p:nvPr/>
        </p:nvSpPr>
        <p:spPr>
          <a:xfrm>
            <a:off x="6040102" y="3584174"/>
            <a:ext cx="452060" cy="383495"/>
          </a:xfrm>
          <a:prstGeom prst="rect">
            <a:avLst/>
          </a:prstGeom>
          <a:noFill/>
          <a:ln>
            <a:noFill/>
          </a:ln>
        </p:spPr>
        <p:txBody>
          <a:bodyPr wrap="square" rtlCol="0">
            <a:spAutoFit/>
          </a:bodyPr>
          <a:lstStyle/>
          <a:p>
            <a:r>
              <a:rPr kumimoji="1" lang="en-US" altLang="zh-CN" b="1" dirty="0" smtClean="0"/>
              <a:t>B</a:t>
            </a:r>
            <a:endParaRPr kumimoji="1" lang="zh-CN" altLang="en-US" b="1" dirty="0"/>
          </a:p>
        </p:txBody>
      </p:sp>
      <p:sp>
        <p:nvSpPr>
          <p:cNvPr id="18" name="文本框 17"/>
          <p:cNvSpPr txBox="1"/>
          <p:nvPr/>
        </p:nvSpPr>
        <p:spPr>
          <a:xfrm>
            <a:off x="8239275" y="3569409"/>
            <a:ext cx="452060" cy="383495"/>
          </a:xfrm>
          <a:prstGeom prst="rect">
            <a:avLst/>
          </a:prstGeom>
          <a:noFill/>
          <a:ln>
            <a:noFill/>
          </a:ln>
        </p:spPr>
        <p:txBody>
          <a:bodyPr wrap="square" rtlCol="0">
            <a:spAutoFit/>
          </a:bodyPr>
          <a:lstStyle/>
          <a:p>
            <a:r>
              <a:rPr kumimoji="1" lang="en-US" altLang="zh-CN" b="1" dirty="0" smtClean="0"/>
              <a:t>C</a:t>
            </a:r>
            <a:endParaRPr kumimoji="1" lang="zh-CN" altLang="en-US" b="1" dirty="0"/>
          </a:p>
        </p:txBody>
      </p:sp>
      <p:sp>
        <p:nvSpPr>
          <p:cNvPr id="19" name="文本框 18"/>
          <p:cNvSpPr txBox="1"/>
          <p:nvPr/>
        </p:nvSpPr>
        <p:spPr>
          <a:xfrm>
            <a:off x="6348489" y="2598772"/>
            <a:ext cx="534610" cy="584776"/>
          </a:xfrm>
          <a:prstGeom prst="rect">
            <a:avLst/>
          </a:prstGeom>
          <a:noFill/>
          <a:ln>
            <a:noFill/>
          </a:ln>
        </p:spPr>
        <p:txBody>
          <a:bodyPr wrap="square" rtlCol="0">
            <a:spAutoFit/>
          </a:bodyPr>
          <a:lstStyle/>
          <a:p>
            <a:r>
              <a:rPr kumimoji="1" lang="en-US" altLang="zh-CN" sz="3200" i="1" dirty="0" smtClean="0">
                <a:solidFill>
                  <a:srgbClr val="000000"/>
                </a:solidFill>
              </a:rPr>
              <a:t>t</a:t>
            </a:r>
            <a:endParaRPr kumimoji="1" lang="zh-CN" altLang="en-US" sz="3200" i="1" dirty="0">
              <a:solidFill>
                <a:srgbClr val="000000"/>
              </a:solidFill>
            </a:endParaRPr>
          </a:p>
        </p:txBody>
      </p:sp>
      <p:cxnSp>
        <p:nvCxnSpPr>
          <p:cNvPr id="22" name="直线连接符 21"/>
          <p:cNvCxnSpPr/>
          <p:nvPr/>
        </p:nvCxnSpPr>
        <p:spPr>
          <a:xfrm flipH="1">
            <a:off x="1759165" y="2454990"/>
            <a:ext cx="982738" cy="1179286"/>
          </a:xfrm>
          <a:prstGeom prst="line">
            <a:avLst/>
          </a:prstGeom>
          <a:ln w="28575" cmpd="sng">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3" name="直线连接符 22"/>
          <p:cNvCxnSpPr/>
          <p:nvPr/>
        </p:nvCxnSpPr>
        <p:spPr>
          <a:xfrm>
            <a:off x="2889250" y="2505670"/>
            <a:ext cx="974874" cy="1135744"/>
          </a:xfrm>
          <a:prstGeom prst="line">
            <a:avLst/>
          </a:pr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4" name="直线连接符 23"/>
          <p:cNvCxnSpPr/>
          <p:nvPr/>
        </p:nvCxnSpPr>
        <p:spPr>
          <a:xfrm flipH="1">
            <a:off x="1924266" y="3786676"/>
            <a:ext cx="1800374" cy="0"/>
          </a:xfrm>
          <a:prstGeom prst="line">
            <a:avLst/>
          </a:prstGeom>
          <a:ln>
            <a:solidFill>
              <a:srgbClr val="FF00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2612183" y="2130686"/>
            <a:ext cx="452060" cy="383495"/>
          </a:xfrm>
          <a:prstGeom prst="rect">
            <a:avLst/>
          </a:prstGeom>
          <a:noFill/>
          <a:ln>
            <a:noFill/>
          </a:ln>
        </p:spPr>
        <p:txBody>
          <a:bodyPr wrap="square" rtlCol="0">
            <a:spAutoFit/>
          </a:bodyPr>
          <a:lstStyle/>
          <a:p>
            <a:r>
              <a:rPr kumimoji="1" lang="en-US" altLang="zh-CN" b="1" dirty="0" smtClean="0">
                <a:solidFill>
                  <a:srgbClr val="000000"/>
                </a:solidFill>
              </a:rPr>
              <a:t>A</a:t>
            </a:r>
            <a:endParaRPr kumimoji="1" lang="zh-CN" altLang="en-US" b="1" dirty="0">
              <a:solidFill>
                <a:srgbClr val="000000"/>
              </a:solidFill>
            </a:endParaRPr>
          </a:p>
        </p:txBody>
      </p:sp>
      <p:sp>
        <p:nvSpPr>
          <p:cNvPr id="26" name="文本框 25"/>
          <p:cNvSpPr txBox="1"/>
          <p:nvPr/>
        </p:nvSpPr>
        <p:spPr>
          <a:xfrm>
            <a:off x="1592920" y="3601501"/>
            <a:ext cx="452060" cy="383495"/>
          </a:xfrm>
          <a:prstGeom prst="rect">
            <a:avLst/>
          </a:prstGeom>
          <a:noFill/>
          <a:ln>
            <a:noFill/>
          </a:ln>
        </p:spPr>
        <p:txBody>
          <a:bodyPr wrap="square" rtlCol="0">
            <a:spAutoFit/>
          </a:bodyPr>
          <a:lstStyle/>
          <a:p>
            <a:r>
              <a:rPr kumimoji="1" lang="en-US" altLang="zh-CN" b="1" dirty="0" smtClean="0">
                <a:solidFill>
                  <a:srgbClr val="000000"/>
                </a:solidFill>
              </a:rPr>
              <a:t>B</a:t>
            </a:r>
            <a:endParaRPr kumimoji="1" lang="zh-CN" altLang="en-US" b="1" dirty="0">
              <a:solidFill>
                <a:srgbClr val="000000"/>
              </a:solidFill>
            </a:endParaRPr>
          </a:p>
        </p:txBody>
      </p:sp>
      <p:sp>
        <p:nvSpPr>
          <p:cNvPr id="27" name="文本框 26"/>
          <p:cNvSpPr txBox="1"/>
          <p:nvPr/>
        </p:nvSpPr>
        <p:spPr>
          <a:xfrm>
            <a:off x="3724640" y="3594928"/>
            <a:ext cx="452060" cy="383495"/>
          </a:xfrm>
          <a:prstGeom prst="rect">
            <a:avLst/>
          </a:prstGeom>
          <a:noFill/>
          <a:ln>
            <a:noFill/>
          </a:ln>
        </p:spPr>
        <p:txBody>
          <a:bodyPr wrap="square" rtlCol="0">
            <a:spAutoFit/>
          </a:bodyPr>
          <a:lstStyle/>
          <a:p>
            <a:r>
              <a:rPr kumimoji="1" lang="en-US" altLang="zh-CN" b="1" dirty="0" smtClean="0">
                <a:solidFill>
                  <a:srgbClr val="000000"/>
                </a:solidFill>
              </a:rPr>
              <a:t>C</a:t>
            </a:r>
            <a:endParaRPr kumimoji="1" lang="zh-CN" altLang="en-US" b="1" dirty="0">
              <a:solidFill>
                <a:srgbClr val="000000"/>
              </a:solidFill>
            </a:endParaRPr>
          </a:p>
        </p:txBody>
      </p:sp>
      <p:sp>
        <p:nvSpPr>
          <p:cNvPr id="28" name="文本框 27"/>
          <p:cNvSpPr txBox="1"/>
          <p:nvPr/>
        </p:nvSpPr>
        <p:spPr>
          <a:xfrm>
            <a:off x="3386781" y="2693770"/>
            <a:ext cx="353584" cy="523220"/>
          </a:xfrm>
          <a:prstGeom prst="rect">
            <a:avLst/>
          </a:prstGeom>
          <a:noFill/>
          <a:ln>
            <a:noFill/>
          </a:ln>
        </p:spPr>
        <p:txBody>
          <a:bodyPr wrap="square" rtlCol="0">
            <a:spAutoFit/>
          </a:bodyPr>
          <a:lstStyle/>
          <a:p>
            <a:r>
              <a:rPr kumimoji="1" lang="en-US" altLang="zh-CN" sz="2800" i="1" dirty="0" smtClean="0">
                <a:solidFill>
                  <a:srgbClr val="000000"/>
                </a:solidFill>
              </a:rPr>
              <a:t>t</a:t>
            </a:r>
            <a:endParaRPr kumimoji="1" lang="zh-CN" altLang="en-US" sz="2800" dirty="0">
              <a:solidFill>
                <a:srgbClr val="000000"/>
              </a:solidFill>
            </a:endParaRPr>
          </a:p>
        </p:txBody>
      </p:sp>
      <p:sp>
        <p:nvSpPr>
          <p:cNvPr id="33" name="文本框 32"/>
          <p:cNvSpPr txBox="1"/>
          <p:nvPr/>
        </p:nvSpPr>
        <p:spPr>
          <a:xfrm>
            <a:off x="6769100" y="3681961"/>
            <a:ext cx="1576311" cy="584775"/>
          </a:xfrm>
          <a:prstGeom prst="rect">
            <a:avLst/>
          </a:prstGeom>
          <a:noFill/>
          <a:ln>
            <a:noFill/>
          </a:ln>
        </p:spPr>
        <p:txBody>
          <a:bodyPr wrap="square" rtlCol="0">
            <a:spAutoFit/>
          </a:bodyPr>
          <a:lstStyle/>
          <a:p>
            <a:r>
              <a:rPr kumimoji="1" lang="en-US" altLang="zh-CN" sz="3200" i="1" smtClean="0">
                <a:solidFill>
                  <a:srgbClr val="000000"/>
                </a:solidFill>
              </a:rPr>
              <a:t>t’=t+</a:t>
            </a:r>
            <a:r>
              <a:rPr kumimoji="1" lang="en-US" altLang="zh-CN" sz="3200" smtClean="0">
                <a:solidFill>
                  <a:srgbClr val="000000"/>
                </a:solidFill>
              </a:rPr>
              <a:t>1</a:t>
            </a:r>
            <a:endParaRPr kumimoji="1" lang="zh-CN" altLang="en-US" sz="3200" dirty="0">
              <a:solidFill>
                <a:srgbClr val="000000"/>
              </a:solidFill>
            </a:endParaRPr>
          </a:p>
        </p:txBody>
      </p:sp>
      <p:sp>
        <p:nvSpPr>
          <p:cNvPr id="34" name="文本框 33"/>
          <p:cNvSpPr txBox="1"/>
          <p:nvPr/>
        </p:nvSpPr>
        <p:spPr>
          <a:xfrm>
            <a:off x="2228850" y="3724871"/>
            <a:ext cx="1582146" cy="584775"/>
          </a:xfrm>
          <a:prstGeom prst="rect">
            <a:avLst/>
          </a:prstGeom>
          <a:noFill/>
          <a:ln>
            <a:noFill/>
          </a:ln>
        </p:spPr>
        <p:txBody>
          <a:bodyPr wrap="square" rtlCol="0">
            <a:spAutoFit/>
          </a:bodyPr>
          <a:lstStyle/>
          <a:p>
            <a:r>
              <a:rPr kumimoji="1" lang="en-US" altLang="zh-CN" sz="3200" i="1" smtClean="0">
                <a:solidFill>
                  <a:srgbClr val="000000"/>
                </a:solidFill>
              </a:rPr>
              <a:t>t’=t+</a:t>
            </a:r>
            <a:r>
              <a:rPr kumimoji="1" lang="en-US" altLang="zh-CN" sz="3200" smtClean="0">
                <a:solidFill>
                  <a:srgbClr val="000000"/>
                </a:solidFill>
              </a:rPr>
              <a:t>1</a:t>
            </a:r>
            <a:endParaRPr kumimoji="1" lang="zh-CN" altLang="en-US" sz="3200" dirty="0">
              <a:solidFill>
                <a:srgbClr val="000000"/>
              </a:solidFill>
            </a:endParaRPr>
          </a:p>
        </p:txBody>
      </p:sp>
      <p:sp>
        <p:nvSpPr>
          <p:cNvPr id="35" name="文本框 34"/>
          <p:cNvSpPr txBox="1"/>
          <p:nvPr/>
        </p:nvSpPr>
        <p:spPr>
          <a:xfrm>
            <a:off x="1320800" y="4344650"/>
            <a:ext cx="3879850" cy="523220"/>
          </a:xfrm>
          <a:prstGeom prst="rect">
            <a:avLst/>
          </a:prstGeom>
          <a:noFill/>
        </p:spPr>
        <p:txBody>
          <a:bodyPr wrap="square" rtlCol="0">
            <a:spAutoFit/>
          </a:bodyPr>
          <a:lstStyle/>
          <a:p>
            <a:r>
              <a:rPr kumimoji="1" lang="en-US" altLang="zh-CN" sz="2800" dirty="0" smtClean="0">
                <a:solidFill>
                  <a:srgbClr val="006600"/>
                </a:solidFill>
              </a:rPr>
              <a:t>Follower</a:t>
            </a:r>
            <a:r>
              <a:rPr kumimoji="1" lang="en-US" altLang="zh-CN" sz="2800" dirty="0" smtClean="0"/>
              <a:t> diffusion</a:t>
            </a:r>
            <a:endParaRPr kumimoji="1" lang="zh-CN" altLang="en-US" sz="2800" dirty="0"/>
          </a:p>
        </p:txBody>
      </p:sp>
      <p:sp>
        <p:nvSpPr>
          <p:cNvPr id="36" name="文本框 35"/>
          <p:cNvSpPr txBox="1"/>
          <p:nvPr/>
        </p:nvSpPr>
        <p:spPr>
          <a:xfrm>
            <a:off x="5778500" y="4334002"/>
            <a:ext cx="3879850" cy="523220"/>
          </a:xfrm>
          <a:prstGeom prst="rect">
            <a:avLst/>
          </a:prstGeom>
          <a:noFill/>
        </p:spPr>
        <p:txBody>
          <a:bodyPr wrap="square" rtlCol="0">
            <a:spAutoFit/>
          </a:bodyPr>
          <a:lstStyle/>
          <a:p>
            <a:r>
              <a:rPr kumimoji="1" lang="en-US" altLang="zh-CN" sz="2800" dirty="0" err="1" smtClean="0">
                <a:solidFill>
                  <a:srgbClr val="C00000"/>
                </a:solidFill>
              </a:rPr>
              <a:t>Followee</a:t>
            </a:r>
            <a:r>
              <a:rPr kumimoji="1" lang="en-US" altLang="zh-CN" sz="2800" dirty="0" smtClean="0"/>
              <a:t> diffusion</a:t>
            </a:r>
            <a:endParaRPr kumimoji="1" lang="zh-CN" altLang="en-US" sz="2800" dirty="0"/>
          </a:p>
        </p:txBody>
      </p:sp>
      <p:sp>
        <p:nvSpPr>
          <p:cNvPr id="3" name="文本框 2"/>
          <p:cNvSpPr txBox="1"/>
          <p:nvPr/>
        </p:nvSpPr>
        <p:spPr>
          <a:xfrm>
            <a:off x="2559050" y="5172670"/>
            <a:ext cx="4787900" cy="923330"/>
          </a:xfrm>
          <a:prstGeom prst="rect">
            <a:avLst/>
          </a:prstGeom>
          <a:noFill/>
        </p:spPr>
        <p:txBody>
          <a:bodyPr wrap="square" rtlCol="0">
            <a:spAutoFit/>
          </a:bodyPr>
          <a:lstStyle/>
          <a:p>
            <a:r>
              <a:rPr kumimoji="1" lang="en-US" altLang="zh-CN" dirty="0" smtClean="0"/>
              <a:t>–&gt;: pre-existed relationships</a:t>
            </a:r>
          </a:p>
          <a:p>
            <a:r>
              <a:rPr kumimoji="1" lang="en-US" altLang="zh-CN" dirty="0" smtClean="0">
                <a:solidFill>
                  <a:srgbClr val="FF0000"/>
                </a:solidFill>
              </a:rPr>
              <a:t>–&gt;</a:t>
            </a:r>
            <a:r>
              <a:rPr kumimoji="1" lang="en-US" altLang="zh-CN" dirty="0" smtClean="0"/>
              <a:t>: a new relationship added at </a:t>
            </a:r>
            <a:r>
              <a:rPr kumimoji="1" lang="en-US" altLang="zh-CN" i="1" dirty="0" smtClean="0"/>
              <a:t>t</a:t>
            </a:r>
          </a:p>
          <a:p>
            <a:r>
              <a:rPr kumimoji="1" lang="en-US" altLang="zh-CN" dirty="0" smtClean="0">
                <a:solidFill>
                  <a:srgbClr val="FF0000"/>
                </a:solidFill>
              </a:rPr>
              <a:t>--&gt;</a:t>
            </a:r>
            <a:r>
              <a:rPr kumimoji="1" lang="en-US" altLang="zh-CN" dirty="0" smtClean="0"/>
              <a:t>: a possible relationship added </a:t>
            </a:r>
            <a:r>
              <a:rPr kumimoji="1" lang="en-US" altLang="zh-CN" smtClean="0"/>
              <a:t>at </a:t>
            </a:r>
            <a:r>
              <a:rPr kumimoji="1" lang="en-US" altLang="zh-CN" i="1" smtClean="0"/>
              <a:t>t+</a:t>
            </a:r>
            <a:r>
              <a:rPr kumimoji="1" lang="en-US" altLang="zh-CN" smtClean="0"/>
              <a:t>1 </a:t>
            </a:r>
            <a:endParaRPr kumimoji="1" lang="zh-CN" altLang="en-US" dirty="0"/>
          </a:p>
        </p:txBody>
      </p:sp>
      <p:sp>
        <p:nvSpPr>
          <p:cNvPr id="29" name="文本框 34"/>
          <p:cNvSpPr txBox="1"/>
          <p:nvPr/>
        </p:nvSpPr>
        <p:spPr>
          <a:xfrm>
            <a:off x="1568450" y="1143001"/>
            <a:ext cx="6521450" cy="461665"/>
          </a:xfrm>
          <a:prstGeom prst="rect">
            <a:avLst/>
          </a:prstGeom>
          <a:noFill/>
        </p:spPr>
        <p:txBody>
          <a:bodyPr wrap="square" rtlCol="0">
            <a:spAutoFit/>
          </a:bodyPr>
          <a:lstStyle/>
          <a:p>
            <a:r>
              <a:rPr kumimoji="1" lang="en-US" altLang="zh-CN" sz="2400" smtClean="0">
                <a:solidFill>
                  <a:srgbClr val="0000CC"/>
                </a:solidFill>
              </a:rPr>
              <a:t>Two Categories of Following Influences</a:t>
            </a:r>
            <a:endParaRPr kumimoji="1" lang="zh-CN" altLang="en-US" sz="2400" dirty="0">
              <a:solidFill>
                <a:srgbClr val="0000CC"/>
              </a:solidFill>
            </a:endParaRPr>
          </a:p>
        </p:txBody>
      </p:sp>
      <p:sp>
        <p:nvSpPr>
          <p:cNvPr id="38" name="云形 37"/>
          <p:cNvSpPr/>
          <p:nvPr/>
        </p:nvSpPr>
        <p:spPr>
          <a:xfrm>
            <a:off x="3797300" y="1828800"/>
            <a:ext cx="2476500" cy="1295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endParaRPr>
          </a:p>
        </p:txBody>
      </p:sp>
      <p:sp>
        <p:nvSpPr>
          <p:cNvPr id="40" name="矩形 39"/>
          <p:cNvSpPr/>
          <p:nvPr/>
        </p:nvSpPr>
        <p:spPr>
          <a:xfrm>
            <a:off x="3879850" y="1905000"/>
            <a:ext cx="23114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solidFill>
                  <a:srgbClr val="C00000"/>
                </a:solidFill>
              </a:rPr>
              <a:t>Whether influence exists?</a:t>
            </a:r>
            <a:endParaRPr lang="zh-CN" altLang="en-US" sz="2000" smtClean="0">
              <a:solidFill>
                <a:srgbClr val="C00000"/>
              </a:solidFill>
            </a:endParaRPr>
          </a:p>
        </p:txBody>
      </p:sp>
    </p:spTree>
    <p:extLst>
      <p:ext uri="{BB962C8B-B14F-4D97-AF65-F5344CB8AC3E}">
        <p14:creationId xmlns:p14="http://schemas.microsoft.com/office/powerpoint/2010/main" val="7506133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228600"/>
            <a:ext cx="9363075" cy="792162"/>
          </a:xfrm>
        </p:spPr>
        <p:txBody>
          <a:bodyPr/>
          <a:lstStyle/>
          <a:p>
            <a:r>
              <a:rPr kumimoji="1" lang="en-US" altLang="zh-CN" smtClean="0"/>
              <a:t>24 Triads in </a:t>
            </a:r>
            <a:r>
              <a:rPr kumimoji="1" lang="en-US" altLang="zh-CN" dirty="0" smtClean="0"/>
              <a:t>Following Influence  </a:t>
            </a:r>
            <a:endParaRPr kumimoji="1" lang="zh-CN" altLang="en-US" dirty="0"/>
          </a:p>
        </p:txBody>
      </p:sp>
      <p:grpSp>
        <p:nvGrpSpPr>
          <p:cNvPr id="29" name="组 10"/>
          <p:cNvGrpSpPr>
            <a:grpSpLocks/>
          </p:cNvGrpSpPr>
          <p:nvPr/>
        </p:nvGrpSpPr>
        <p:grpSpPr bwMode="auto">
          <a:xfrm>
            <a:off x="764977" y="2020119"/>
            <a:ext cx="1057672" cy="841375"/>
            <a:chOff x="1225550" y="3236913"/>
            <a:chExt cx="976313" cy="841375"/>
          </a:xfrm>
        </p:grpSpPr>
        <p:sp>
          <p:nvSpPr>
            <p:cNvPr id="30" name="Text Box 37"/>
            <p:cNvSpPr txBox="1">
              <a:spLocks noChangeArrowheads="1"/>
            </p:cNvSpPr>
            <p:nvPr/>
          </p:nvSpPr>
          <p:spPr bwMode="auto">
            <a:xfrm>
              <a:off x="1574800" y="3236913"/>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A</a:t>
              </a:r>
            </a:p>
          </p:txBody>
        </p:sp>
        <p:sp>
          <p:nvSpPr>
            <p:cNvPr id="31" name="Text Box 40"/>
            <p:cNvSpPr txBox="1">
              <a:spLocks noChangeArrowheads="1"/>
            </p:cNvSpPr>
            <p:nvPr/>
          </p:nvSpPr>
          <p:spPr bwMode="auto">
            <a:xfrm>
              <a:off x="1225550" y="3749676"/>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32" name="Text Box 41"/>
            <p:cNvSpPr txBox="1">
              <a:spLocks noChangeArrowheads="1"/>
            </p:cNvSpPr>
            <p:nvPr/>
          </p:nvSpPr>
          <p:spPr bwMode="auto">
            <a:xfrm>
              <a:off x="1897063" y="3773488"/>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38" name="Line 49"/>
            <p:cNvSpPr>
              <a:spLocks noChangeShapeType="1"/>
            </p:cNvSpPr>
            <p:nvPr/>
          </p:nvSpPr>
          <p:spPr bwMode="auto">
            <a:xfrm flipV="1">
              <a:off x="1371600" y="3429001"/>
              <a:ext cx="304800" cy="381000"/>
            </a:xfrm>
            <a:prstGeom prst="line">
              <a:avLst/>
            </a:prstGeom>
            <a:noFill/>
            <a:ln w="31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40" name="Line 50"/>
            <p:cNvSpPr>
              <a:spLocks noChangeShapeType="1"/>
            </p:cNvSpPr>
            <p:nvPr/>
          </p:nvSpPr>
          <p:spPr bwMode="auto">
            <a:xfrm>
              <a:off x="1752600" y="3443288"/>
              <a:ext cx="304800" cy="381000"/>
            </a:xfrm>
            <a:prstGeom prst="line">
              <a:avLst/>
            </a:prstGeom>
            <a:noFill/>
            <a:ln w="31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41" name="Line 51"/>
            <p:cNvSpPr>
              <a:spLocks noChangeShapeType="1"/>
            </p:cNvSpPr>
            <p:nvPr/>
          </p:nvSpPr>
          <p:spPr bwMode="auto">
            <a:xfrm>
              <a:off x="1460500" y="3900488"/>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42" name="Text Box 54"/>
            <p:cNvSpPr txBox="1">
              <a:spLocks noChangeArrowheads="1"/>
            </p:cNvSpPr>
            <p:nvPr/>
          </p:nvSpPr>
          <p:spPr bwMode="auto">
            <a:xfrm>
              <a:off x="1244600" y="3454401"/>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43" name="Text Box 55"/>
            <p:cNvSpPr txBox="1">
              <a:spLocks noChangeArrowheads="1"/>
            </p:cNvSpPr>
            <p:nvPr/>
          </p:nvSpPr>
          <p:spPr bwMode="auto">
            <a:xfrm>
              <a:off x="1828800" y="3443288"/>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44" name="Text Box 55"/>
            <p:cNvSpPr txBox="1">
              <a:spLocks noChangeArrowheads="1"/>
            </p:cNvSpPr>
            <p:nvPr/>
          </p:nvSpPr>
          <p:spPr bwMode="auto">
            <a:xfrm>
              <a:off x="1524000" y="3848101"/>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45" name="组 3"/>
          <p:cNvGrpSpPr>
            <a:grpSpLocks/>
          </p:cNvGrpSpPr>
          <p:nvPr/>
        </p:nvGrpSpPr>
        <p:grpSpPr bwMode="auto">
          <a:xfrm>
            <a:off x="1920677" y="2020119"/>
            <a:ext cx="1057672" cy="852487"/>
            <a:chOff x="4654550" y="3225800"/>
            <a:chExt cx="976313" cy="852488"/>
          </a:xfrm>
        </p:grpSpPr>
        <p:sp>
          <p:nvSpPr>
            <p:cNvPr id="46" name="Text Box 74"/>
            <p:cNvSpPr txBox="1">
              <a:spLocks noChangeArrowheads="1"/>
            </p:cNvSpPr>
            <p:nvPr/>
          </p:nvSpPr>
          <p:spPr bwMode="auto">
            <a:xfrm>
              <a:off x="5003800" y="3225800"/>
              <a:ext cx="2286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A</a:t>
              </a:r>
            </a:p>
          </p:txBody>
        </p:sp>
        <p:sp>
          <p:nvSpPr>
            <p:cNvPr id="47" name="Text Box 75"/>
            <p:cNvSpPr txBox="1">
              <a:spLocks noChangeArrowheads="1"/>
            </p:cNvSpPr>
            <p:nvPr/>
          </p:nvSpPr>
          <p:spPr bwMode="auto">
            <a:xfrm>
              <a:off x="4654550" y="3738563"/>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48" name="Text Box 76"/>
            <p:cNvSpPr txBox="1">
              <a:spLocks noChangeArrowheads="1"/>
            </p:cNvSpPr>
            <p:nvPr/>
          </p:nvSpPr>
          <p:spPr bwMode="auto">
            <a:xfrm>
              <a:off x="5326063" y="3759201"/>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49" name="Line 77"/>
            <p:cNvSpPr>
              <a:spLocks noChangeShapeType="1"/>
            </p:cNvSpPr>
            <p:nvPr/>
          </p:nvSpPr>
          <p:spPr bwMode="auto">
            <a:xfrm flipV="1">
              <a:off x="4781550" y="34290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50" name="Line 78"/>
            <p:cNvSpPr>
              <a:spLocks noChangeShapeType="1"/>
            </p:cNvSpPr>
            <p:nvPr/>
          </p:nvSpPr>
          <p:spPr bwMode="auto">
            <a:xfrm>
              <a:off x="5181600" y="3429000"/>
              <a:ext cx="304800" cy="381000"/>
            </a:xfrm>
            <a:prstGeom prst="line">
              <a:avLst/>
            </a:prstGeom>
            <a:noFill/>
            <a:ln w="31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51" name="Line 79"/>
            <p:cNvSpPr>
              <a:spLocks noChangeShapeType="1"/>
            </p:cNvSpPr>
            <p:nvPr/>
          </p:nvSpPr>
          <p:spPr bwMode="auto">
            <a:xfrm>
              <a:off x="4876800" y="3886201"/>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52" name="Text Box 81"/>
            <p:cNvSpPr txBox="1">
              <a:spLocks noChangeArrowheads="1"/>
            </p:cNvSpPr>
            <p:nvPr/>
          </p:nvSpPr>
          <p:spPr bwMode="auto">
            <a:xfrm>
              <a:off x="4681538" y="3432175"/>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53" name="Text Box 82"/>
            <p:cNvSpPr txBox="1">
              <a:spLocks noChangeArrowheads="1"/>
            </p:cNvSpPr>
            <p:nvPr/>
          </p:nvSpPr>
          <p:spPr bwMode="auto">
            <a:xfrm>
              <a:off x="5257800" y="3429000"/>
              <a:ext cx="2286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t</a:t>
              </a:r>
            </a:p>
          </p:txBody>
        </p:sp>
        <p:sp>
          <p:nvSpPr>
            <p:cNvPr id="54" name="Text Box 55"/>
            <p:cNvSpPr txBox="1">
              <a:spLocks noChangeArrowheads="1"/>
            </p:cNvSpPr>
            <p:nvPr/>
          </p:nvSpPr>
          <p:spPr bwMode="auto">
            <a:xfrm>
              <a:off x="4953000" y="3848101"/>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55" name="组 17"/>
          <p:cNvGrpSpPr>
            <a:grpSpLocks/>
          </p:cNvGrpSpPr>
          <p:nvPr/>
        </p:nvGrpSpPr>
        <p:grpSpPr bwMode="auto">
          <a:xfrm>
            <a:off x="3014239" y="2022170"/>
            <a:ext cx="1057671" cy="835669"/>
            <a:chOff x="939800" y="1196975"/>
            <a:chExt cx="976313" cy="835669"/>
          </a:xfrm>
        </p:grpSpPr>
        <p:grpSp>
          <p:nvGrpSpPr>
            <p:cNvPr id="56" name="组 1"/>
            <p:cNvGrpSpPr>
              <a:grpSpLocks/>
            </p:cNvGrpSpPr>
            <p:nvPr/>
          </p:nvGrpSpPr>
          <p:grpSpPr bwMode="auto">
            <a:xfrm>
              <a:off x="939800" y="1196975"/>
              <a:ext cx="976313" cy="749300"/>
              <a:chOff x="939800" y="1196975"/>
              <a:chExt cx="976313" cy="749300"/>
            </a:xfrm>
          </p:grpSpPr>
          <p:sp>
            <p:nvSpPr>
              <p:cNvPr id="58" name="Text Box 4"/>
              <p:cNvSpPr txBox="1">
                <a:spLocks noChangeArrowheads="1"/>
              </p:cNvSpPr>
              <p:nvPr/>
            </p:nvSpPr>
            <p:spPr bwMode="auto">
              <a:xfrm>
                <a:off x="1289050" y="1196975"/>
                <a:ext cx="2286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A</a:t>
                </a:r>
              </a:p>
            </p:txBody>
          </p:sp>
          <p:sp>
            <p:nvSpPr>
              <p:cNvPr id="59" name="Text Box 5"/>
              <p:cNvSpPr txBox="1">
                <a:spLocks noChangeArrowheads="1"/>
              </p:cNvSpPr>
              <p:nvPr/>
            </p:nvSpPr>
            <p:spPr bwMode="auto">
              <a:xfrm>
                <a:off x="939800" y="1701800"/>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B</a:t>
                </a:r>
              </a:p>
            </p:txBody>
          </p:sp>
          <p:sp>
            <p:nvSpPr>
              <p:cNvPr id="60" name="Text Box 6"/>
              <p:cNvSpPr txBox="1">
                <a:spLocks noChangeArrowheads="1"/>
              </p:cNvSpPr>
              <p:nvPr/>
            </p:nvSpPr>
            <p:spPr bwMode="auto">
              <a:xfrm>
                <a:off x="1611313" y="1716087"/>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61" name="Line 7"/>
              <p:cNvSpPr>
                <a:spLocks noChangeShapeType="1"/>
              </p:cNvSpPr>
              <p:nvPr/>
            </p:nvSpPr>
            <p:spPr bwMode="auto">
              <a:xfrm flipV="1">
                <a:off x="1066800" y="1371600"/>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62" name="Line 8"/>
              <p:cNvSpPr>
                <a:spLocks noChangeShapeType="1"/>
              </p:cNvSpPr>
              <p:nvPr/>
            </p:nvSpPr>
            <p:spPr bwMode="auto">
              <a:xfrm>
                <a:off x="1447801" y="1371600"/>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63" name="Line 9"/>
              <p:cNvSpPr>
                <a:spLocks noChangeShapeType="1"/>
              </p:cNvSpPr>
              <p:nvPr/>
            </p:nvSpPr>
            <p:spPr bwMode="auto">
              <a:xfrm>
                <a:off x="1174750" y="1843087"/>
                <a:ext cx="533401"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64" name="Text Box 11"/>
              <p:cNvSpPr txBox="1">
                <a:spLocks noChangeArrowheads="1"/>
              </p:cNvSpPr>
              <p:nvPr/>
            </p:nvSpPr>
            <p:spPr bwMode="auto">
              <a:xfrm>
                <a:off x="957262" y="1371600"/>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65" name="Text Box 12"/>
              <p:cNvSpPr txBox="1">
                <a:spLocks noChangeArrowheads="1"/>
              </p:cNvSpPr>
              <p:nvPr/>
            </p:nvSpPr>
            <p:spPr bwMode="auto">
              <a:xfrm>
                <a:off x="1509713" y="1385887"/>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66" name="Line 40"/>
              <p:cNvSpPr>
                <a:spLocks noChangeShapeType="1"/>
              </p:cNvSpPr>
              <p:nvPr/>
            </p:nvSpPr>
            <p:spPr bwMode="auto">
              <a:xfrm flipV="1">
                <a:off x="1117600" y="13970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67" name="Text Box 41"/>
              <p:cNvSpPr txBox="1">
                <a:spLocks noChangeArrowheads="1"/>
              </p:cNvSpPr>
              <p:nvPr/>
            </p:nvSpPr>
            <p:spPr bwMode="auto">
              <a:xfrm>
                <a:off x="1187450" y="1481137"/>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grpSp>
        <p:sp>
          <p:nvSpPr>
            <p:cNvPr id="57" name="Text Box 55"/>
            <p:cNvSpPr txBox="1">
              <a:spLocks noChangeArrowheads="1"/>
            </p:cNvSpPr>
            <p:nvPr/>
          </p:nvSpPr>
          <p:spPr bwMode="auto">
            <a:xfrm>
              <a:off x="1219200" y="1801812"/>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68" name="组 6"/>
          <p:cNvGrpSpPr>
            <a:grpSpLocks/>
          </p:cNvGrpSpPr>
          <p:nvPr/>
        </p:nvGrpSpPr>
        <p:grpSpPr bwMode="auto">
          <a:xfrm>
            <a:off x="1936155" y="2858319"/>
            <a:ext cx="1057672" cy="846782"/>
            <a:chOff x="4368800" y="1185863"/>
            <a:chExt cx="976313" cy="846781"/>
          </a:xfrm>
        </p:grpSpPr>
        <p:grpSp>
          <p:nvGrpSpPr>
            <p:cNvPr id="69" name="组 5"/>
            <p:cNvGrpSpPr>
              <a:grpSpLocks/>
            </p:cNvGrpSpPr>
            <p:nvPr/>
          </p:nvGrpSpPr>
          <p:grpSpPr bwMode="auto">
            <a:xfrm>
              <a:off x="4368800" y="1185863"/>
              <a:ext cx="976313" cy="746125"/>
              <a:chOff x="4368800" y="1185863"/>
              <a:chExt cx="976313" cy="746125"/>
            </a:xfrm>
          </p:grpSpPr>
          <p:sp>
            <p:nvSpPr>
              <p:cNvPr id="71" name="Text Box 31"/>
              <p:cNvSpPr txBox="1">
                <a:spLocks noChangeArrowheads="1"/>
              </p:cNvSpPr>
              <p:nvPr/>
            </p:nvSpPr>
            <p:spPr bwMode="auto">
              <a:xfrm>
                <a:off x="4718050" y="1185863"/>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72" name="Text Box 32"/>
              <p:cNvSpPr txBox="1">
                <a:spLocks noChangeArrowheads="1"/>
              </p:cNvSpPr>
              <p:nvPr/>
            </p:nvSpPr>
            <p:spPr bwMode="auto">
              <a:xfrm>
                <a:off x="4368800" y="1690687"/>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73" name="Text Box 33"/>
              <p:cNvSpPr txBox="1">
                <a:spLocks noChangeArrowheads="1"/>
              </p:cNvSpPr>
              <p:nvPr/>
            </p:nvSpPr>
            <p:spPr bwMode="auto">
              <a:xfrm>
                <a:off x="5040313" y="1701800"/>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74" name="Line 34"/>
              <p:cNvSpPr>
                <a:spLocks noChangeShapeType="1"/>
              </p:cNvSpPr>
              <p:nvPr/>
            </p:nvSpPr>
            <p:spPr bwMode="auto">
              <a:xfrm flipV="1">
                <a:off x="4495800" y="1371601"/>
                <a:ext cx="304800" cy="380999"/>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75" name="Line 35"/>
              <p:cNvSpPr>
                <a:spLocks noChangeShapeType="1"/>
              </p:cNvSpPr>
              <p:nvPr/>
            </p:nvSpPr>
            <p:spPr bwMode="auto">
              <a:xfrm>
                <a:off x="4927600" y="1371601"/>
                <a:ext cx="304800" cy="380999"/>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76" name="Line 36"/>
              <p:cNvSpPr>
                <a:spLocks noChangeShapeType="1"/>
              </p:cNvSpPr>
              <p:nvPr/>
            </p:nvSpPr>
            <p:spPr bwMode="auto">
              <a:xfrm>
                <a:off x="4591050" y="1828800"/>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77" name="Text Box 38"/>
              <p:cNvSpPr txBox="1">
                <a:spLocks noChangeArrowheads="1"/>
              </p:cNvSpPr>
              <p:nvPr/>
            </p:nvSpPr>
            <p:spPr bwMode="auto">
              <a:xfrm>
                <a:off x="4386263" y="1371601"/>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78" name="Text Box 39"/>
              <p:cNvSpPr txBox="1">
                <a:spLocks noChangeArrowheads="1"/>
              </p:cNvSpPr>
              <p:nvPr/>
            </p:nvSpPr>
            <p:spPr bwMode="auto">
              <a:xfrm>
                <a:off x="4972050" y="1371601"/>
                <a:ext cx="2286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t</a:t>
                </a:r>
              </a:p>
            </p:txBody>
          </p:sp>
          <p:sp>
            <p:nvSpPr>
              <p:cNvPr id="79" name="Line 120"/>
              <p:cNvSpPr>
                <a:spLocks noChangeShapeType="1"/>
              </p:cNvSpPr>
              <p:nvPr/>
            </p:nvSpPr>
            <p:spPr bwMode="auto">
              <a:xfrm>
                <a:off x="4857750" y="1403351"/>
                <a:ext cx="304800" cy="380999"/>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80" name="Text Box 123"/>
              <p:cNvSpPr txBox="1">
                <a:spLocks noChangeArrowheads="1"/>
              </p:cNvSpPr>
              <p:nvPr/>
            </p:nvSpPr>
            <p:spPr bwMode="auto">
              <a:xfrm>
                <a:off x="4743450" y="1477963"/>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grpSp>
        <p:sp>
          <p:nvSpPr>
            <p:cNvPr id="70" name="Text Box 55"/>
            <p:cNvSpPr txBox="1">
              <a:spLocks noChangeArrowheads="1"/>
            </p:cNvSpPr>
            <p:nvPr/>
          </p:nvSpPr>
          <p:spPr bwMode="auto">
            <a:xfrm>
              <a:off x="4648200" y="1801812"/>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81" name="组 1"/>
          <p:cNvGrpSpPr>
            <a:grpSpLocks/>
          </p:cNvGrpSpPr>
          <p:nvPr/>
        </p:nvGrpSpPr>
        <p:grpSpPr bwMode="auto">
          <a:xfrm>
            <a:off x="764977" y="2858318"/>
            <a:ext cx="1057672" cy="832495"/>
            <a:chOff x="1295400" y="2819400"/>
            <a:chExt cx="976313" cy="832494"/>
          </a:xfrm>
        </p:grpSpPr>
        <p:sp>
          <p:nvSpPr>
            <p:cNvPr id="82" name="Text Box 133"/>
            <p:cNvSpPr txBox="1">
              <a:spLocks noChangeArrowheads="1"/>
            </p:cNvSpPr>
            <p:nvPr/>
          </p:nvSpPr>
          <p:spPr bwMode="auto">
            <a:xfrm>
              <a:off x="1644650" y="2819400"/>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83" name="Text Box 134"/>
            <p:cNvSpPr txBox="1">
              <a:spLocks noChangeArrowheads="1"/>
            </p:cNvSpPr>
            <p:nvPr/>
          </p:nvSpPr>
          <p:spPr bwMode="auto">
            <a:xfrm>
              <a:off x="1295400" y="3324224"/>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84" name="Text Box 135"/>
            <p:cNvSpPr txBox="1">
              <a:spLocks noChangeArrowheads="1"/>
            </p:cNvSpPr>
            <p:nvPr/>
          </p:nvSpPr>
          <p:spPr bwMode="auto">
            <a:xfrm>
              <a:off x="1966913" y="3335337"/>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85" name="Line 136"/>
            <p:cNvSpPr>
              <a:spLocks noChangeShapeType="1"/>
            </p:cNvSpPr>
            <p:nvPr/>
          </p:nvSpPr>
          <p:spPr bwMode="auto">
            <a:xfrm flipV="1">
              <a:off x="1422400" y="3005138"/>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86" name="Line 137"/>
            <p:cNvSpPr>
              <a:spLocks noChangeShapeType="1"/>
            </p:cNvSpPr>
            <p:nvPr/>
          </p:nvSpPr>
          <p:spPr bwMode="auto">
            <a:xfrm>
              <a:off x="1760538" y="3005138"/>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87" name="Line 138"/>
            <p:cNvSpPr>
              <a:spLocks noChangeShapeType="1"/>
            </p:cNvSpPr>
            <p:nvPr/>
          </p:nvSpPr>
          <p:spPr bwMode="auto">
            <a:xfrm>
              <a:off x="1530350" y="3465512"/>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88" name="Text Box 140"/>
            <p:cNvSpPr txBox="1">
              <a:spLocks noChangeArrowheads="1"/>
            </p:cNvSpPr>
            <p:nvPr/>
          </p:nvSpPr>
          <p:spPr bwMode="auto">
            <a:xfrm>
              <a:off x="1331913" y="3008313"/>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89" name="Text Box 141"/>
            <p:cNvSpPr txBox="1">
              <a:spLocks noChangeArrowheads="1"/>
            </p:cNvSpPr>
            <p:nvPr/>
          </p:nvSpPr>
          <p:spPr bwMode="auto">
            <a:xfrm>
              <a:off x="1879600" y="3005138"/>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90" name="Line 162"/>
            <p:cNvSpPr>
              <a:spLocks noChangeShapeType="1"/>
            </p:cNvSpPr>
            <p:nvPr/>
          </p:nvSpPr>
          <p:spPr bwMode="auto">
            <a:xfrm>
              <a:off x="1849438" y="3016250"/>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91" name="Text Box 165"/>
            <p:cNvSpPr txBox="1">
              <a:spLocks noChangeArrowheads="1"/>
            </p:cNvSpPr>
            <p:nvPr/>
          </p:nvSpPr>
          <p:spPr bwMode="auto">
            <a:xfrm>
              <a:off x="1905000" y="2997200"/>
              <a:ext cx="195263"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t</a:t>
              </a:r>
            </a:p>
          </p:txBody>
        </p:sp>
        <p:sp>
          <p:nvSpPr>
            <p:cNvPr id="92" name="Text Box 55"/>
            <p:cNvSpPr txBox="1">
              <a:spLocks noChangeArrowheads="1"/>
            </p:cNvSpPr>
            <p:nvPr/>
          </p:nvSpPr>
          <p:spPr bwMode="auto">
            <a:xfrm>
              <a:off x="1498600" y="3421062"/>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93" name="组 3"/>
          <p:cNvGrpSpPr>
            <a:grpSpLocks/>
          </p:cNvGrpSpPr>
          <p:nvPr/>
        </p:nvGrpSpPr>
        <p:grpSpPr bwMode="auto">
          <a:xfrm>
            <a:off x="2990267" y="2860773"/>
            <a:ext cx="1055952" cy="832495"/>
            <a:chOff x="2819400" y="2819400"/>
            <a:chExt cx="974725" cy="832329"/>
          </a:xfrm>
        </p:grpSpPr>
        <p:sp>
          <p:nvSpPr>
            <p:cNvPr id="94" name="Text Box 193"/>
            <p:cNvSpPr txBox="1">
              <a:spLocks noChangeArrowheads="1"/>
            </p:cNvSpPr>
            <p:nvPr/>
          </p:nvSpPr>
          <p:spPr bwMode="auto">
            <a:xfrm>
              <a:off x="3184525" y="2819400"/>
              <a:ext cx="228600" cy="230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95" name="Text Box 194"/>
            <p:cNvSpPr txBox="1">
              <a:spLocks noChangeArrowheads="1"/>
            </p:cNvSpPr>
            <p:nvPr/>
          </p:nvSpPr>
          <p:spPr bwMode="auto">
            <a:xfrm>
              <a:off x="2819400" y="3324124"/>
              <a:ext cx="304800" cy="230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96" name="Text Box 195"/>
            <p:cNvSpPr txBox="1">
              <a:spLocks noChangeArrowheads="1"/>
            </p:cNvSpPr>
            <p:nvPr/>
          </p:nvSpPr>
          <p:spPr bwMode="auto">
            <a:xfrm>
              <a:off x="3489325" y="3327299"/>
              <a:ext cx="304800" cy="230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97" name="Line 196"/>
            <p:cNvSpPr>
              <a:spLocks noChangeShapeType="1"/>
            </p:cNvSpPr>
            <p:nvPr/>
          </p:nvSpPr>
          <p:spPr bwMode="auto">
            <a:xfrm flipV="1">
              <a:off x="2928938" y="2986055"/>
              <a:ext cx="304800" cy="380924"/>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98" name="Line 197"/>
            <p:cNvSpPr>
              <a:spLocks noChangeShapeType="1"/>
            </p:cNvSpPr>
            <p:nvPr/>
          </p:nvSpPr>
          <p:spPr bwMode="auto">
            <a:xfrm>
              <a:off x="3386138" y="3006688"/>
              <a:ext cx="304800" cy="380924"/>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99" name="Line 198"/>
            <p:cNvSpPr>
              <a:spLocks noChangeShapeType="1"/>
            </p:cNvSpPr>
            <p:nvPr/>
          </p:nvSpPr>
          <p:spPr bwMode="auto">
            <a:xfrm>
              <a:off x="3036888" y="3465384"/>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00" name="Text Box 200"/>
            <p:cNvSpPr txBox="1">
              <a:spLocks noChangeArrowheads="1"/>
            </p:cNvSpPr>
            <p:nvPr/>
          </p:nvSpPr>
          <p:spPr bwMode="auto">
            <a:xfrm>
              <a:off x="2844800" y="3001927"/>
              <a:ext cx="381000" cy="2317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01" name="Line 202"/>
            <p:cNvSpPr>
              <a:spLocks noChangeShapeType="1"/>
            </p:cNvSpPr>
            <p:nvPr/>
          </p:nvSpPr>
          <p:spPr bwMode="auto">
            <a:xfrm flipV="1">
              <a:off x="2979738" y="3019385"/>
              <a:ext cx="304800" cy="380924"/>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02" name="Text Box 203"/>
            <p:cNvSpPr txBox="1">
              <a:spLocks noChangeArrowheads="1"/>
            </p:cNvSpPr>
            <p:nvPr/>
          </p:nvSpPr>
          <p:spPr bwMode="auto">
            <a:xfrm>
              <a:off x="3055938" y="3100332"/>
              <a:ext cx="381000" cy="2317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03" name="Line 204"/>
            <p:cNvSpPr>
              <a:spLocks noChangeShapeType="1"/>
            </p:cNvSpPr>
            <p:nvPr/>
          </p:nvSpPr>
          <p:spPr bwMode="auto">
            <a:xfrm>
              <a:off x="3302000" y="2997165"/>
              <a:ext cx="304800" cy="380924"/>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04" name="Text Box 205"/>
            <p:cNvSpPr txBox="1">
              <a:spLocks noChangeArrowheads="1"/>
            </p:cNvSpPr>
            <p:nvPr/>
          </p:nvSpPr>
          <p:spPr bwMode="auto">
            <a:xfrm>
              <a:off x="3433763" y="3001927"/>
              <a:ext cx="215900" cy="2317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105" name="Text Box 55"/>
            <p:cNvSpPr txBox="1">
              <a:spLocks noChangeArrowheads="1"/>
            </p:cNvSpPr>
            <p:nvPr/>
          </p:nvSpPr>
          <p:spPr bwMode="auto">
            <a:xfrm>
              <a:off x="3100388" y="3420943"/>
              <a:ext cx="381000" cy="23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106" name="组 1"/>
          <p:cNvGrpSpPr>
            <a:grpSpLocks/>
          </p:cNvGrpSpPr>
          <p:nvPr/>
        </p:nvGrpSpPr>
        <p:grpSpPr bwMode="auto">
          <a:xfrm>
            <a:off x="764977" y="3772718"/>
            <a:ext cx="1047353" cy="832495"/>
            <a:chOff x="1225550" y="3244850"/>
            <a:chExt cx="966788" cy="832495"/>
          </a:xfrm>
        </p:grpSpPr>
        <p:sp>
          <p:nvSpPr>
            <p:cNvPr id="107" name="Text Box 37"/>
            <p:cNvSpPr txBox="1">
              <a:spLocks noChangeArrowheads="1"/>
            </p:cNvSpPr>
            <p:nvPr/>
          </p:nvSpPr>
          <p:spPr bwMode="auto">
            <a:xfrm>
              <a:off x="1582737" y="3244850"/>
              <a:ext cx="2286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108" name="Text Box 40"/>
            <p:cNvSpPr txBox="1">
              <a:spLocks noChangeArrowheads="1"/>
            </p:cNvSpPr>
            <p:nvPr/>
          </p:nvSpPr>
          <p:spPr bwMode="auto">
            <a:xfrm>
              <a:off x="1225550" y="3749675"/>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B</a:t>
              </a:r>
            </a:p>
          </p:txBody>
        </p:sp>
        <p:sp>
          <p:nvSpPr>
            <p:cNvPr id="109" name="Text Box 41"/>
            <p:cNvSpPr txBox="1">
              <a:spLocks noChangeArrowheads="1"/>
            </p:cNvSpPr>
            <p:nvPr/>
          </p:nvSpPr>
          <p:spPr bwMode="auto">
            <a:xfrm>
              <a:off x="1887538" y="3748088"/>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110" name="Line 49"/>
            <p:cNvSpPr>
              <a:spLocks noChangeShapeType="1"/>
            </p:cNvSpPr>
            <p:nvPr/>
          </p:nvSpPr>
          <p:spPr bwMode="auto">
            <a:xfrm flipV="1">
              <a:off x="1371600" y="3429000"/>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11" name="Line 50"/>
            <p:cNvSpPr>
              <a:spLocks noChangeShapeType="1"/>
            </p:cNvSpPr>
            <p:nvPr/>
          </p:nvSpPr>
          <p:spPr bwMode="auto">
            <a:xfrm>
              <a:off x="1744663" y="3435350"/>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12" name="Line 51"/>
            <p:cNvSpPr>
              <a:spLocks noChangeShapeType="1"/>
            </p:cNvSpPr>
            <p:nvPr/>
          </p:nvSpPr>
          <p:spPr bwMode="auto">
            <a:xfrm>
              <a:off x="1460500" y="3900488"/>
              <a:ext cx="533401"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13" name="Text Box 54"/>
            <p:cNvSpPr txBox="1">
              <a:spLocks noChangeArrowheads="1"/>
            </p:cNvSpPr>
            <p:nvPr/>
          </p:nvSpPr>
          <p:spPr bwMode="auto">
            <a:xfrm>
              <a:off x="1295400" y="3403600"/>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14" name="Text Box 55"/>
            <p:cNvSpPr txBox="1">
              <a:spLocks noChangeArrowheads="1"/>
            </p:cNvSpPr>
            <p:nvPr/>
          </p:nvSpPr>
          <p:spPr bwMode="auto">
            <a:xfrm>
              <a:off x="1770063" y="3409950"/>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t</a:t>
              </a:r>
            </a:p>
          </p:txBody>
        </p:sp>
        <p:sp>
          <p:nvSpPr>
            <p:cNvPr id="115" name="Line 50"/>
            <p:cNvSpPr>
              <a:spLocks noChangeShapeType="1"/>
            </p:cNvSpPr>
            <p:nvPr/>
          </p:nvSpPr>
          <p:spPr bwMode="auto">
            <a:xfrm flipH="1">
              <a:off x="1371600" y="3810000"/>
              <a:ext cx="609601"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16" name="Text Box 54"/>
            <p:cNvSpPr txBox="1">
              <a:spLocks noChangeArrowheads="1"/>
            </p:cNvSpPr>
            <p:nvPr/>
          </p:nvSpPr>
          <p:spPr bwMode="auto">
            <a:xfrm>
              <a:off x="1506537" y="3622675"/>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17" name="Text Box 55"/>
            <p:cNvSpPr txBox="1">
              <a:spLocks noChangeArrowheads="1"/>
            </p:cNvSpPr>
            <p:nvPr/>
          </p:nvSpPr>
          <p:spPr bwMode="auto">
            <a:xfrm>
              <a:off x="1524000" y="3846513"/>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118" name="组 4"/>
          <p:cNvGrpSpPr>
            <a:grpSpLocks/>
          </p:cNvGrpSpPr>
          <p:nvPr/>
        </p:nvGrpSpPr>
        <p:grpSpPr bwMode="auto">
          <a:xfrm>
            <a:off x="1920676" y="3772719"/>
            <a:ext cx="1047354" cy="843607"/>
            <a:chOff x="4654550" y="3233738"/>
            <a:chExt cx="966788" cy="843606"/>
          </a:xfrm>
        </p:grpSpPr>
        <p:sp>
          <p:nvSpPr>
            <p:cNvPr id="119" name="Text Box 74"/>
            <p:cNvSpPr txBox="1">
              <a:spLocks noChangeArrowheads="1"/>
            </p:cNvSpPr>
            <p:nvPr/>
          </p:nvSpPr>
          <p:spPr bwMode="auto">
            <a:xfrm>
              <a:off x="5011738" y="3233738"/>
              <a:ext cx="2286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120" name="Text Box 75"/>
            <p:cNvSpPr txBox="1">
              <a:spLocks noChangeArrowheads="1"/>
            </p:cNvSpPr>
            <p:nvPr/>
          </p:nvSpPr>
          <p:spPr bwMode="auto">
            <a:xfrm>
              <a:off x="4654550" y="3738562"/>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121" name="Text Box 76"/>
            <p:cNvSpPr txBox="1">
              <a:spLocks noChangeArrowheads="1"/>
            </p:cNvSpPr>
            <p:nvPr/>
          </p:nvSpPr>
          <p:spPr bwMode="auto">
            <a:xfrm>
              <a:off x="5316538" y="3733800"/>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122" name="Line 77"/>
            <p:cNvSpPr>
              <a:spLocks noChangeShapeType="1"/>
            </p:cNvSpPr>
            <p:nvPr/>
          </p:nvSpPr>
          <p:spPr bwMode="auto">
            <a:xfrm flipV="1">
              <a:off x="4789488" y="3403601"/>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23" name="Line 78"/>
            <p:cNvSpPr>
              <a:spLocks noChangeShapeType="1"/>
            </p:cNvSpPr>
            <p:nvPr/>
          </p:nvSpPr>
          <p:spPr bwMode="auto">
            <a:xfrm>
              <a:off x="5173663" y="3411538"/>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24" name="Line 79"/>
            <p:cNvSpPr>
              <a:spLocks noChangeShapeType="1"/>
            </p:cNvSpPr>
            <p:nvPr/>
          </p:nvSpPr>
          <p:spPr bwMode="auto">
            <a:xfrm>
              <a:off x="4876800" y="3886200"/>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25" name="Text Box 81"/>
            <p:cNvSpPr txBox="1">
              <a:spLocks noChangeArrowheads="1"/>
            </p:cNvSpPr>
            <p:nvPr/>
          </p:nvSpPr>
          <p:spPr bwMode="auto">
            <a:xfrm>
              <a:off x="4706938" y="3381376"/>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26" name="Text Box 82"/>
            <p:cNvSpPr txBox="1">
              <a:spLocks noChangeArrowheads="1"/>
            </p:cNvSpPr>
            <p:nvPr/>
          </p:nvSpPr>
          <p:spPr bwMode="auto">
            <a:xfrm>
              <a:off x="5199063" y="3395663"/>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t</a:t>
              </a:r>
            </a:p>
          </p:txBody>
        </p:sp>
        <p:sp>
          <p:nvSpPr>
            <p:cNvPr id="127" name="Line 50"/>
            <p:cNvSpPr>
              <a:spLocks noChangeShapeType="1"/>
            </p:cNvSpPr>
            <p:nvPr/>
          </p:nvSpPr>
          <p:spPr bwMode="auto">
            <a:xfrm flipH="1">
              <a:off x="4843463" y="3802062"/>
              <a:ext cx="6096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28" name="Text Box 54"/>
            <p:cNvSpPr txBox="1">
              <a:spLocks noChangeArrowheads="1"/>
            </p:cNvSpPr>
            <p:nvPr/>
          </p:nvSpPr>
          <p:spPr bwMode="auto">
            <a:xfrm>
              <a:off x="4935538" y="3614738"/>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29" name="Text Box 55"/>
            <p:cNvSpPr txBox="1">
              <a:spLocks noChangeArrowheads="1"/>
            </p:cNvSpPr>
            <p:nvPr/>
          </p:nvSpPr>
          <p:spPr bwMode="auto">
            <a:xfrm>
              <a:off x="4876800" y="3846512"/>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130" name="组 2"/>
          <p:cNvGrpSpPr>
            <a:grpSpLocks/>
          </p:cNvGrpSpPr>
          <p:nvPr/>
        </p:nvGrpSpPr>
        <p:grpSpPr bwMode="auto">
          <a:xfrm>
            <a:off x="3005587" y="3756331"/>
            <a:ext cx="1074870" cy="817563"/>
            <a:chOff x="939800" y="1204913"/>
            <a:chExt cx="992188" cy="817562"/>
          </a:xfrm>
        </p:grpSpPr>
        <p:sp>
          <p:nvSpPr>
            <p:cNvPr id="131" name="Text Box 4"/>
            <p:cNvSpPr txBox="1">
              <a:spLocks noChangeArrowheads="1"/>
            </p:cNvSpPr>
            <p:nvPr/>
          </p:nvSpPr>
          <p:spPr bwMode="auto">
            <a:xfrm>
              <a:off x="1289050" y="1204913"/>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132" name="Text Box 5"/>
            <p:cNvSpPr txBox="1">
              <a:spLocks noChangeArrowheads="1"/>
            </p:cNvSpPr>
            <p:nvPr/>
          </p:nvSpPr>
          <p:spPr bwMode="auto">
            <a:xfrm>
              <a:off x="939800" y="1701800"/>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B</a:t>
              </a:r>
            </a:p>
          </p:txBody>
        </p:sp>
        <p:sp>
          <p:nvSpPr>
            <p:cNvPr id="133" name="Text Box 6"/>
            <p:cNvSpPr txBox="1">
              <a:spLocks noChangeArrowheads="1"/>
            </p:cNvSpPr>
            <p:nvPr/>
          </p:nvSpPr>
          <p:spPr bwMode="auto">
            <a:xfrm>
              <a:off x="1627188" y="1698625"/>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134" name="Line 7"/>
            <p:cNvSpPr>
              <a:spLocks noChangeShapeType="1"/>
            </p:cNvSpPr>
            <p:nvPr/>
          </p:nvSpPr>
          <p:spPr bwMode="auto">
            <a:xfrm flipV="1">
              <a:off x="1066800" y="1371601"/>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35" name="Line 8"/>
            <p:cNvSpPr>
              <a:spLocks noChangeShapeType="1"/>
            </p:cNvSpPr>
            <p:nvPr/>
          </p:nvSpPr>
          <p:spPr bwMode="auto">
            <a:xfrm>
              <a:off x="1447800" y="1371601"/>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36" name="Line 9"/>
            <p:cNvSpPr>
              <a:spLocks noChangeShapeType="1"/>
            </p:cNvSpPr>
            <p:nvPr/>
          </p:nvSpPr>
          <p:spPr bwMode="auto">
            <a:xfrm>
              <a:off x="1174750" y="1843087"/>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37" name="Text Box 11"/>
            <p:cNvSpPr txBox="1">
              <a:spLocks noChangeArrowheads="1"/>
            </p:cNvSpPr>
            <p:nvPr/>
          </p:nvSpPr>
          <p:spPr bwMode="auto">
            <a:xfrm>
              <a:off x="973138" y="1379538"/>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38" name="Text Box 12"/>
            <p:cNvSpPr txBox="1">
              <a:spLocks noChangeArrowheads="1"/>
            </p:cNvSpPr>
            <p:nvPr/>
          </p:nvSpPr>
          <p:spPr bwMode="auto">
            <a:xfrm>
              <a:off x="1490663" y="1377951"/>
              <a:ext cx="2286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t</a:t>
              </a:r>
            </a:p>
          </p:txBody>
        </p:sp>
        <p:sp>
          <p:nvSpPr>
            <p:cNvPr id="139" name="Line 40"/>
            <p:cNvSpPr>
              <a:spLocks noChangeShapeType="1"/>
            </p:cNvSpPr>
            <p:nvPr/>
          </p:nvSpPr>
          <p:spPr bwMode="auto">
            <a:xfrm flipV="1">
              <a:off x="1117600" y="1397001"/>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40" name="Text Box 41"/>
            <p:cNvSpPr txBox="1">
              <a:spLocks noChangeArrowheads="1"/>
            </p:cNvSpPr>
            <p:nvPr/>
          </p:nvSpPr>
          <p:spPr bwMode="auto">
            <a:xfrm>
              <a:off x="1214438" y="1439863"/>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41" name="Line 50"/>
            <p:cNvSpPr>
              <a:spLocks noChangeShapeType="1"/>
            </p:cNvSpPr>
            <p:nvPr/>
          </p:nvSpPr>
          <p:spPr bwMode="auto">
            <a:xfrm flipH="1">
              <a:off x="1125538" y="1770062"/>
              <a:ext cx="6096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42" name="Text Box 54"/>
            <p:cNvSpPr txBox="1">
              <a:spLocks noChangeArrowheads="1"/>
            </p:cNvSpPr>
            <p:nvPr/>
          </p:nvSpPr>
          <p:spPr bwMode="auto">
            <a:xfrm>
              <a:off x="1262063" y="1592263"/>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43" name="Text Box 55"/>
            <p:cNvSpPr txBox="1">
              <a:spLocks noChangeArrowheads="1"/>
            </p:cNvSpPr>
            <p:nvPr/>
          </p:nvSpPr>
          <p:spPr bwMode="auto">
            <a:xfrm>
              <a:off x="1238250" y="1790700"/>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144" name="组 7"/>
          <p:cNvGrpSpPr>
            <a:grpSpLocks/>
          </p:cNvGrpSpPr>
          <p:nvPr/>
        </p:nvGrpSpPr>
        <p:grpSpPr bwMode="auto">
          <a:xfrm>
            <a:off x="1908638" y="4687119"/>
            <a:ext cx="1085189" cy="828675"/>
            <a:chOff x="4351338" y="1193800"/>
            <a:chExt cx="1001712" cy="828675"/>
          </a:xfrm>
        </p:grpSpPr>
        <p:sp>
          <p:nvSpPr>
            <p:cNvPr id="145" name="Text Box 32"/>
            <p:cNvSpPr txBox="1">
              <a:spLocks noChangeArrowheads="1"/>
            </p:cNvSpPr>
            <p:nvPr/>
          </p:nvSpPr>
          <p:spPr bwMode="auto">
            <a:xfrm>
              <a:off x="4351338" y="1673225"/>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B</a:t>
              </a:r>
            </a:p>
          </p:txBody>
        </p:sp>
        <p:sp>
          <p:nvSpPr>
            <p:cNvPr id="146" name="Text Box 38"/>
            <p:cNvSpPr txBox="1">
              <a:spLocks noChangeArrowheads="1"/>
            </p:cNvSpPr>
            <p:nvPr/>
          </p:nvSpPr>
          <p:spPr bwMode="auto">
            <a:xfrm>
              <a:off x="4394201" y="1371600"/>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grpSp>
          <p:nvGrpSpPr>
            <p:cNvPr id="147" name="组 6"/>
            <p:cNvGrpSpPr>
              <a:grpSpLocks/>
            </p:cNvGrpSpPr>
            <p:nvPr/>
          </p:nvGrpSpPr>
          <p:grpSpPr bwMode="auto">
            <a:xfrm>
              <a:off x="4495800" y="1193800"/>
              <a:ext cx="857250" cy="828675"/>
              <a:chOff x="4495800" y="1193800"/>
              <a:chExt cx="857250" cy="828675"/>
            </a:xfrm>
          </p:grpSpPr>
          <p:sp>
            <p:nvSpPr>
              <p:cNvPr id="148" name="Text Box 31"/>
              <p:cNvSpPr txBox="1">
                <a:spLocks noChangeArrowheads="1"/>
              </p:cNvSpPr>
              <p:nvPr/>
            </p:nvSpPr>
            <p:spPr bwMode="auto">
              <a:xfrm>
                <a:off x="4718051" y="1193800"/>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149" name="Text Box 33"/>
              <p:cNvSpPr txBox="1">
                <a:spLocks noChangeArrowheads="1"/>
              </p:cNvSpPr>
              <p:nvPr/>
            </p:nvSpPr>
            <p:spPr bwMode="auto">
              <a:xfrm>
                <a:off x="5048250" y="1684338"/>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150" name="Line 34"/>
              <p:cNvSpPr>
                <a:spLocks noChangeShapeType="1"/>
              </p:cNvSpPr>
              <p:nvPr/>
            </p:nvSpPr>
            <p:spPr bwMode="auto">
              <a:xfrm flipV="1">
                <a:off x="4495801" y="13716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51" name="Line 35"/>
              <p:cNvSpPr>
                <a:spLocks noChangeShapeType="1"/>
              </p:cNvSpPr>
              <p:nvPr/>
            </p:nvSpPr>
            <p:spPr bwMode="auto">
              <a:xfrm>
                <a:off x="4927600" y="1371600"/>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52" name="Line 36"/>
              <p:cNvSpPr>
                <a:spLocks noChangeShapeType="1"/>
              </p:cNvSpPr>
              <p:nvPr/>
            </p:nvSpPr>
            <p:spPr bwMode="auto">
              <a:xfrm>
                <a:off x="4591051" y="1828800"/>
                <a:ext cx="533399"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53" name="Text Box 39"/>
              <p:cNvSpPr txBox="1">
                <a:spLocks noChangeArrowheads="1"/>
              </p:cNvSpPr>
              <p:nvPr/>
            </p:nvSpPr>
            <p:spPr bwMode="auto">
              <a:xfrm>
                <a:off x="4972050" y="1371600"/>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t</a:t>
                </a:r>
              </a:p>
            </p:txBody>
          </p:sp>
          <p:sp>
            <p:nvSpPr>
              <p:cNvPr id="154" name="Line 120"/>
              <p:cNvSpPr>
                <a:spLocks noChangeShapeType="1"/>
              </p:cNvSpPr>
              <p:nvPr/>
            </p:nvSpPr>
            <p:spPr bwMode="auto">
              <a:xfrm>
                <a:off x="4840288" y="135255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55" name="Text Box 123"/>
              <p:cNvSpPr txBox="1">
                <a:spLocks noChangeArrowheads="1"/>
              </p:cNvSpPr>
              <p:nvPr/>
            </p:nvSpPr>
            <p:spPr bwMode="auto">
              <a:xfrm>
                <a:off x="4725988" y="1427163"/>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56" name="Line 50"/>
              <p:cNvSpPr>
                <a:spLocks noChangeShapeType="1"/>
              </p:cNvSpPr>
              <p:nvPr/>
            </p:nvSpPr>
            <p:spPr bwMode="auto">
              <a:xfrm flipH="1">
                <a:off x="4513263" y="1762125"/>
                <a:ext cx="609599"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57" name="Text Box 54"/>
              <p:cNvSpPr txBox="1">
                <a:spLocks noChangeArrowheads="1"/>
              </p:cNvSpPr>
              <p:nvPr/>
            </p:nvSpPr>
            <p:spPr bwMode="auto">
              <a:xfrm>
                <a:off x="4656138" y="1582738"/>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58" name="Text Box 55"/>
              <p:cNvSpPr txBox="1">
                <a:spLocks noChangeArrowheads="1"/>
              </p:cNvSpPr>
              <p:nvPr/>
            </p:nvSpPr>
            <p:spPr bwMode="auto">
              <a:xfrm>
                <a:off x="4648201" y="1790700"/>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grpSp>
        <p:nvGrpSpPr>
          <p:cNvPr id="159" name="组 4"/>
          <p:cNvGrpSpPr>
            <a:grpSpLocks/>
          </p:cNvGrpSpPr>
          <p:nvPr/>
        </p:nvGrpSpPr>
        <p:grpSpPr bwMode="auto">
          <a:xfrm>
            <a:off x="764977" y="4687119"/>
            <a:ext cx="1085189" cy="828675"/>
            <a:chOff x="1371600" y="4953000"/>
            <a:chExt cx="1001712" cy="828675"/>
          </a:xfrm>
        </p:grpSpPr>
        <p:sp>
          <p:nvSpPr>
            <p:cNvPr id="160" name="Text Box 133"/>
            <p:cNvSpPr txBox="1">
              <a:spLocks noChangeArrowheads="1"/>
            </p:cNvSpPr>
            <p:nvPr/>
          </p:nvSpPr>
          <p:spPr bwMode="auto">
            <a:xfrm>
              <a:off x="1738313" y="4953000"/>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161" name="Text Box 134"/>
            <p:cNvSpPr txBox="1">
              <a:spLocks noChangeArrowheads="1"/>
            </p:cNvSpPr>
            <p:nvPr/>
          </p:nvSpPr>
          <p:spPr bwMode="auto">
            <a:xfrm>
              <a:off x="1371600" y="5432425"/>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162" name="Text Box 135"/>
            <p:cNvSpPr txBox="1">
              <a:spLocks noChangeArrowheads="1"/>
            </p:cNvSpPr>
            <p:nvPr/>
          </p:nvSpPr>
          <p:spPr bwMode="auto">
            <a:xfrm>
              <a:off x="2068512" y="5443538"/>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163" name="Line 136"/>
            <p:cNvSpPr>
              <a:spLocks noChangeShapeType="1"/>
            </p:cNvSpPr>
            <p:nvPr/>
          </p:nvSpPr>
          <p:spPr bwMode="auto">
            <a:xfrm flipV="1">
              <a:off x="1516063" y="5130800"/>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64" name="Line 137"/>
            <p:cNvSpPr>
              <a:spLocks noChangeShapeType="1"/>
            </p:cNvSpPr>
            <p:nvPr/>
          </p:nvSpPr>
          <p:spPr bwMode="auto">
            <a:xfrm>
              <a:off x="1854200" y="51308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65" name="Line 138"/>
            <p:cNvSpPr>
              <a:spLocks noChangeShapeType="1"/>
            </p:cNvSpPr>
            <p:nvPr/>
          </p:nvSpPr>
          <p:spPr bwMode="auto">
            <a:xfrm>
              <a:off x="1624013" y="5591175"/>
              <a:ext cx="533399"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66" name="Text Box 140"/>
            <p:cNvSpPr txBox="1">
              <a:spLocks noChangeArrowheads="1"/>
            </p:cNvSpPr>
            <p:nvPr/>
          </p:nvSpPr>
          <p:spPr bwMode="auto">
            <a:xfrm>
              <a:off x="1439863" y="5119688"/>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67" name="Line 162"/>
            <p:cNvSpPr>
              <a:spLocks noChangeShapeType="1"/>
            </p:cNvSpPr>
            <p:nvPr/>
          </p:nvSpPr>
          <p:spPr bwMode="auto">
            <a:xfrm>
              <a:off x="1938337" y="5124450"/>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68" name="Text Box 165"/>
            <p:cNvSpPr txBox="1">
              <a:spLocks noChangeArrowheads="1"/>
            </p:cNvSpPr>
            <p:nvPr/>
          </p:nvSpPr>
          <p:spPr bwMode="auto">
            <a:xfrm>
              <a:off x="1985962" y="5122863"/>
              <a:ext cx="236537"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169" name="Line 50"/>
            <p:cNvSpPr>
              <a:spLocks noChangeShapeType="1"/>
            </p:cNvSpPr>
            <p:nvPr/>
          </p:nvSpPr>
          <p:spPr bwMode="auto">
            <a:xfrm flipH="1">
              <a:off x="1524000" y="5521325"/>
              <a:ext cx="609599"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70" name="Text Box 55"/>
            <p:cNvSpPr txBox="1">
              <a:spLocks noChangeArrowheads="1"/>
            </p:cNvSpPr>
            <p:nvPr/>
          </p:nvSpPr>
          <p:spPr bwMode="auto">
            <a:xfrm>
              <a:off x="1700213" y="5549900"/>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171" name="组 5"/>
          <p:cNvGrpSpPr>
            <a:grpSpLocks/>
          </p:cNvGrpSpPr>
          <p:nvPr/>
        </p:nvGrpSpPr>
        <p:grpSpPr bwMode="auto">
          <a:xfrm>
            <a:off x="2984949" y="4670731"/>
            <a:ext cx="1093788" cy="805507"/>
            <a:chOff x="4343400" y="4876800"/>
            <a:chExt cx="1009650" cy="805507"/>
          </a:xfrm>
        </p:grpSpPr>
        <p:sp>
          <p:nvSpPr>
            <p:cNvPr id="172" name="Text Box 193"/>
            <p:cNvSpPr txBox="1">
              <a:spLocks noChangeArrowheads="1"/>
            </p:cNvSpPr>
            <p:nvPr/>
          </p:nvSpPr>
          <p:spPr bwMode="auto">
            <a:xfrm>
              <a:off x="4718050" y="4876800"/>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173" name="Text Box 194"/>
            <p:cNvSpPr txBox="1">
              <a:spLocks noChangeArrowheads="1"/>
            </p:cNvSpPr>
            <p:nvPr/>
          </p:nvSpPr>
          <p:spPr bwMode="auto">
            <a:xfrm>
              <a:off x="4343400" y="5348288"/>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B</a:t>
              </a:r>
            </a:p>
          </p:txBody>
        </p:sp>
        <p:sp>
          <p:nvSpPr>
            <p:cNvPr id="174" name="Text Box 195"/>
            <p:cNvSpPr txBox="1">
              <a:spLocks noChangeArrowheads="1"/>
            </p:cNvSpPr>
            <p:nvPr/>
          </p:nvSpPr>
          <p:spPr bwMode="auto">
            <a:xfrm>
              <a:off x="5048250" y="5345113"/>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175" name="Line 196"/>
            <p:cNvSpPr>
              <a:spLocks noChangeShapeType="1"/>
            </p:cNvSpPr>
            <p:nvPr/>
          </p:nvSpPr>
          <p:spPr bwMode="auto">
            <a:xfrm flipV="1">
              <a:off x="4487863" y="5043488"/>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76" name="Line 197"/>
            <p:cNvSpPr>
              <a:spLocks noChangeShapeType="1"/>
            </p:cNvSpPr>
            <p:nvPr/>
          </p:nvSpPr>
          <p:spPr bwMode="auto">
            <a:xfrm>
              <a:off x="4927600" y="5037138"/>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77" name="Line 198"/>
            <p:cNvSpPr>
              <a:spLocks noChangeShapeType="1"/>
            </p:cNvSpPr>
            <p:nvPr/>
          </p:nvSpPr>
          <p:spPr bwMode="auto">
            <a:xfrm>
              <a:off x="4613275" y="5507038"/>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78" name="Text Box 200"/>
            <p:cNvSpPr txBox="1">
              <a:spLocks noChangeArrowheads="1"/>
            </p:cNvSpPr>
            <p:nvPr/>
          </p:nvSpPr>
          <p:spPr bwMode="auto">
            <a:xfrm>
              <a:off x="4403725" y="5060950"/>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79" name="Line 202"/>
            <p:cNvSpPr>
              <a:spLocks noChangeShapeType="1"/>
            </p:cNvSpPr>
            <p:nvPr/>
          </p:nvSpPr>
          <p:spPr bwMode="auto">
            <a:xfrm flipV="1">
              <a:off x="4538663" y="5068888"/>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80" name="Line 204"/>
            <p:cNvSpPr>
              <a:spLocks noChangeShapeType="1"/>
            </p:cNvSpPr>
            <p:nvPr/>
          </p:nvSpPr>
          <p:spPr bwMode="auto">
            <a:xfrm>
              <a:off x="4851400" y="5038725"/>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81" name="Text Box 205"/>
            <p:cNvSpPr txBox="1">
              <a:spLocks noChangeArrowheads="1"/>
            </p:cNvSpPr>
            <p:nvPr/>
          </p:nvSpPr>
          <p:spPr bwMode="auto">
            <a:xfrm>
              <a:off x="4970463" y="5060950"/>
              <a:ext cx="26035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182" name="Line 50"/>
            <p:cNvSpPr>
              <a:spLocks noChangeShapeType="1"/>
            </p:cNvSpPr>
            <p:nvPr/>
          </p:nvSpPr>
          <p:spPr bwMode="auto">
            <a:xfrm flipH="1">
              <a:off x="4506913" y="5451475"/>
              <a:ext cx="6096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83" name="Text Box 55"/>
            <p:cNvSpPr txBox="1">
              <a:spLocks noChangeArrowheads="1"/>
            </p:cNvSpPr>
            <p:nvPr/>
          </p:nvSpPr>
          <p:spPr bwMode="auto">
            <a:xfrm>
              <a:off x="4659313" y="5451475"/>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184" name="组 9"/>
          <p:cNvGrpSpPr>
            <a:grpSpLocks/>
          </p:cNvGrpSpPr>
          <p:nvPr/>
        </p:nvGrpSpPr>
        <p:grpSpPr bwMode="auto">
          <a:xfrm>
            <a:off x="5695950" y="2029489"/>
            <a:ext cx="1045633" cy="842020"/>
            <a:chOff x="1244600" y="4151313"/>
            <a:chExt cx="965200" cy="842019"/>
          </a:xfrm>
        </p:grpSpPr>
        <p:sp>
          <p:nvSpPr>
            <p:cNvPr id="185" name="Text Box 83"/>
            <p:cNvSpPr txBox="1">
              <a:spLocks noChangeArrowheads="1"/>
            </p:cNvSpPr>
            <p:nvPr/>
          </p:nvSpPr>
          <p:spPr bwMode="auto">
            <a:xfrm>
              <a:off x="1593850" y="4151313"/>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186" name="Text Box 84"/>
            <p:cNvSpPr txBox="1">
              <a:spLocks noChangeArrowheads="1"/>
            </p:cNvSpPr>
            <p:nvPr/>
          </p:nvSpPr>
          <p:spPr bwMode="auto">
            <a:xfrm>
              <a:off x="1244600" y="4664075"/>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187" name="Text Box 85"/>
            <p:cNvSpPr txBox="1">
              <a:spLocks noChangeArrowheads="1"/>
            </p:cNvSpPr>
            <p:nvPr/>
          </p:nvSpPr>
          <p:spPr bwMode="auto">
            <a:xfrm>
              <a:off x="1897063" y="4673600"/>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188" name="Line 86"/>
            <p:cNvSpPr>
              <a:spLocks noChangeShapeType="1"/>
            </p:cNvSpPr>
            <p:nvPr/>
          </p:nvSpPr>
          <p:spPr bwMode="auto">
            <a:xfrm flipV="1">
              <a:off x="1371600" y="4343401"/>
              <a:ext cx="304800" cy="381000"/>
            </a:xfrm>
            <a:prstGeom prst="line">
              <a:avLst/>
            </a:prstGeom>
            <a:noFill/>
            <a:ln w="31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89" name="Line 87"/>
            <p:cNvSpPr>
              <a:spLocks noChangeShapeType="1"/>
            </p:cNvSpPr>
            <p:nvPr/>
          </p:nvSpPr>
          <p:spPr bwMode="auto">
            <a:xfrm>
              <a:off x="1771650" y="4357688"/>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90" name="Line 88"/>
            <p:cNvSpPr>
              <a:spLocks noChangeShapeType="1"/>
            </p:cNvSpPr>
            <p:nvPr/>
          </p:nvSpPr>
          <p:spPr bwMode="auto">
            <a:xfrm>
              <a:off x="1479550" y="4814887"/>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91" name="Text Box 90"/>
            <p:cNvSpPr txBox="1">
              <a:spLocks noChangeArrowheads="1"/>
            </p:cNvSpPr>
            <p:nvPr/>
          </p:nvSpPr>
          <p:spPr bwMode="auto">
            <a:xfrm>
              <a:off x="1289050" y="4357688"/>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192" name="Text Box 119"/>
            <p:cNvSpPr txBox="1">
              <a:spLocks noChangeArrowheads="1"/>
            </p:cNvSpPr>
            <p:nvPr/>
          </p:nvSpPr>
          <p:spPr bwMode="auto">
            <a:xfrm>
              <a:off x="1828800" y="4362451"/>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193" name="Text Box 55"/>
            <p:cNvSpPr txBox="1">
              <a:spLocks noChangeArrowheads="1"/>
            </p:cNvSpPr>
            <p:nvPr/>
          </p:nvSpPr>
          <p:spPr bwMode="auto">
            <a:xfrm>
              <a:off x="1524000" y="4762500"/>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194" name="组 8"/>
          <p:cNvGrpSpPr>
            <a:grpSpLocks/>
          </p:cNvGrpSpPr>
          <p:nvPr/>
        </p:nvGrpSpPr>
        <p:grpSpPr bwMode="auto">
          <a:xfrm>
            <a:off x="6862301" y="1986713"/>
            <a:ext cx="1057672" cy="853132"/>
            <a:chOff x="2463800" y="4140200"/>
            <a:chExt cx="976313" cy="853132"/>
          </a:xfrm>
        </p:grpSpPr>
        <p:sp>
          <p:nvSpPr>
            <p:cNvPr id="195" name="Text Box 92"/>
            <p:cNvSpPr txBox="1">
              <a:spLocks noChangeArrowheads="1"/>
            </p:cNvSpPr>
            <p:nvPr/>
          </p:nvSpPr>
          <p:spPr bwMode="auto">
            <a:xfrm>
              <a:off x="2813050" y="4140200"/>
              <a:ext cx="2286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196" name="Text Box 93"/>
            <p:cNvSpPr txBox="1">
              <a:spLocks noChangeArrowheads="1"/>
            </p:cNvSpPr>
            <p:nvPr/>
          </p:nvSpPr>
          <p:spPr bwMode="auto">
            <a:xfrm>
              <a:off x="2463800" y="4652962"/>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197" name="Text Box 94"/>
            <p:cNvSpPr txBox="1">
              <a:spLocks noChangeArrowheads="1"/>
            </p:cNvSpPr>
            <p:nvPr/>
          </p:nvSpPr>
          <p:spPr bwMode="auto">
            <a:xfrm>
              <a:off x="3135313" y="4673600"/>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198" name="Line 95"/>
            <p:cNvSpPr>
              <a:spLocks noChangeShapeType="1"/>
            </p:cNvSpPr>
            <p:nvPr/>
          </p:nvSpPr>
          <p:spPr bwMode="auto">
            <a:xfrm flipV="1">
              <a:off x="2609850" y="4346575"/>
              <a:ext cx="304800" cy="381000"/>
            </a:xfrm>
            <a:prstGeom prst="line">
              <a:avLst/>
            </a:prstGeom>
            <a:noFill/>
            <a:ln w="31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199" name="Line 96"/>
            <p:cNvSpPr>
              <a:spLocks noChangeShapeType="1"/>
            </p:cNvSpPr>
            <p:nvPr/>
          </p:nvSpPr>
          <p:spPr bwMode="auto">
            <a:xfrm>
              <a:off x="2990850" y="43434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00" name="Line 97"/>
            <p:cNvSpPr>
              <a:spLocks noChangeShapeType="1"/>
            </p:cNvSpPr>
            <p:nvPr/>
          </p:nvSpPr>
          <p:spPr bwMode="auto">
            <a:xfrm>
              <a:off x="2698750" y="4803775"/>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01" name="Text Box 99"/>
            <p:cNvSpPr txBox="1">
              <a:spLocks noChangeArrowheads="1"/>
            </p:cNvSpPr>
            <p:nvPr/>
          </p:nvSpPr>
          <p:spPr bwMode="auto">
            <a:xfrm>
              <a:off x="2597150" y="4346575"/>
              <a:ext cx="23653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202" name="Text Box 100"/>
            <p:cNvSpPr txBox="1">
              <a:spLocks noChangeArrowheads="1"/>
            </p:cNvSpPr>
            <p:nvPr/>
          </p:nvSpPr>
          <p:spPr bwMode="auto">
            <a:xfrm>
              <a:off x="3067050" y="4343400"/>
              <a:ext cx="36195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03" name="Text Box 55"/>
            <p:cNvSpPr txBox="1">
              <a:spLocks noChangeArrowheads="1"/>
            </p:cNvSpPr>
            <p:nvPr/>
          </p:nvSpPr>
          <p:spPr bwMode="auto">
            <a:xfrm>
              <a:off x="2743200" y="4762500"/>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204" name="组 13"/>
          <p:cNvGrpSpPr>
            <a:grpSpLocks/>
          </p:cNvGrpSpPr>
          <p:nvPr/>
        </p:nvGrpSpPr>
        <p:grpSpPr bwMode="auto">
          <a:xfrm>
            <a:off x="5706600" y="2848221"/>
            <a:ext cx="1066271" cy="815032"/>
            <a:chOff x="920750" y="2949575"/>
            <a:chExt cx="984250" cy="815032"/>
          </a:xfrm>
        </p:grpSpPr>
        <p:sp>
          <p:nvSpPr>
            <p:cNvPr id="205" name="Text Box 168"/>
            <p:cNvSpPr txBox="1">
              <a:spLocks noChangeArrowheads="1"/>
            </p:cNvSpPr>
            <p:nvPr/>
          </p:nvSpPr>
          <p:spPr bwMode="auto">
            <a:xfrm>
              <a:off x="1270000" y="2949575"/>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A</a:t>
              </a:r>
            </a:p>
          </p:txBody>
        </p:sp>
        <p:sp>
          <p:nvSpPr>
            <p:cNvPr id="206" name="Text Box 169"/>
            <p:cNvSpPr txBox="1">
              <a:spLocks noChangeArrowheads="1"/>
            </p:cNvSpPr>
            <p:nvPr/>
          </p:nvSpPr>
          <p:spPr bwMode="auto">
            <a:xfrm>
              <a:off x="920750" y="3454400"/>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207" name="Text Box 170"/>
            <p:cNvSpPr txBox="1">
              <a:spLocks noChangeArrowheads="1"/>
            </p:cNvSpPr>
            <p:nvPr/>
          </p:nvSpPr>
          <p:spPr bwMode="auto">
            <a:xfrm>
              <a:off x="1592263" y="3468688"/>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208" name="Line 171"/>
            <p:cNvSpPr>
              <a:spLocks noChangeShapeType="1"/>
            </p:cNvSpPr>
            <p:nvPr/>
          </p:nvSpPr>
          <p:spPr bwMode="auto">
            <a:xfrm flipV="1">
              <a:off x="1047750" y="3124200"/>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09" name="Line 172"/>
            <p:cNvSpPr>
              <a:spLocks noChangeShapeType="1"/>
            </p:cNvSpPr>
            <p:nvPr/>
          </p:nvSpPr>
          <p:spPr bwMode="auto">
            <a:xfrm>
              <a:off x="1428750" y="3124200"/>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10" name="Line 173"/>
            <p:cNvSpPr>
              <a:spLocks noChangeShapeType="1"/>
            </p:cNvSpPr>
            <p:nvPr/>
          </p:nvSpPr>
          <p:spPr bwMode="auto">
            <a:xfrm>
              <a:off x="1155700" y="3595688"/>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11" name="Text Box 175"/>
            <p:cNvSpPr txBox="1">
              <a:spLocks noChangeArrowheads="1"/>
            </p:cNvSpPr>
            <p:nvPr/>
          </p:nvSpPr>
          <p:spPr bwMode="auto">
            <a:xfrm>
              <a:off x="996950" y="3124200"/>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212" name="Text Box 176"/>
            <p:cNvSpPr txBox="1">
              <a:spLocks noChangeArrowheads="1"/>
            </p:cNvSpPr>
            <p:nvPr/>
          </p:nvSpPr>
          <p:spPr bwMode="auto">
            <a:xfrm>
              <a:off x="1466850" y="3138488"/>
              <a:ext cx="43815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13" name="Line 204"/>
            <p:cNvSpPr>
              <a:spLocks noChangeShapeType="1"/>
            </p:cNvSpPr>
            <p:nvPr/>
          </p:nvSpPr>
          <p:spPr bwMode="auto">
            <a:xfrm flipV="1">
              <a:off x="1098550" y="31496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14" name="Text Box 205"/>
            <p:cNvSpPr txBox="1">
              <a:spLocks noChangeArrowheads="1"/>
            </p:cNvSpPr>
            <p:nvPr/>
          </p:nvSpPr>
          <p:spPr bwMode="auto">
            <a:xfrm>
              <a:off x="1193800" y="3233738"/>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15" name="Text Box 55"/>
            <p:cNvSpPr txBox="1">
              <a:spLocks noChangeArrowheads="1"/>
            </p:cNvSpPr>
            <p:nvPr/>
          </p:nvSpPr>
          <p:spPr bwMode="auto">
            <a:xfrm>
              <a:off x="1219200" y="3533775"/>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216" name="组 14"/>
          <p:cNvGrpSpPr>
            <a:grpSpLocks/>
          </p:cNvGrpSpPr>
          <p:nvPr/>
        </p:nvGrpSpPr>
        <p:grpSpPr bwMode="auto">
          <a:xfrm>
            <a:off x="8022828" y="1981201"/>
            <a:ext cx="1057672" cy="826144"/>
            <a:chOff x="2139950" y="2938463"/>
            <a:chExt cx="976313" cy="826144"/>
          </a:xfrm>
        </p:grpSpPr>
        <p:sp>
          <p:nvSpPr>
            <p:cNvPr id="217" name="Text Box 177"/>
            <p:cNvSpPr txBox="1">
              <a:spLocks noChangeArrowheads="1"/>
            </p:cNvSpPr>
            <p:nvPr/>
          </p:nvSpPr>
          <p:spPr bwMode="auto">
            <a:xfrm>
              <a:off x="2489200" y="2938463"/>
              <a:ext cx="2286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218" name="Text Box 178"/>
            <p:cNvSpPr txBox="1">
              <a:spLocks noChangeArrowheads="1"/>
            </p:cNvSpPr>
            <p:nvPr/>
          </p:nvSpPr>
          <p:spPr bwMode="auto">
            <a:xfrm>
              <a:off x="2139950" y="3443288"/>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219" name="Text Box 179"/>
            <p:cNvSpPr txBox="1">
              <a:spLocks noChangeArrowheads="1"/>
            </p:cNvSpPr>
            <p:nvPr/>
          </p:nvSpPr>
          <p:spPr bwMode="auto">
            <a:xfrm>
              <a:off x="2811463" y="3454400"/>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220" name="Line 180"/>
            <p:cNvSpPr>
              <a:spLocks noChangeShapeType="1"/>
            </p:cNvSpPr>
            <p:nvPr/>
          </p:nvSpPr>
          <p:spPr bwMode="auto">
            <a:xfrm flipV="1">
              <a:off x="2266950" y="3124200"/>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21" name="Line 181"/>
            <p:cNvSpPr>
              <a:spLocks noChangeShapeType="1"/>
            </p:cNvSpPr>
            <p:nvPr/>
          </p:nvSpPr>
          <p:spPr bwMode="auto">
            <a:xfrm>
              <a:off x="2679700" y="31242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22" name="Line 182"/>
            <p:cNvSpPr>
              <a:spLocks noChangeShapeType="1"/>
            </p:cNvSpPr>
            <p:nvPr/>
          </p:nvSpPr>
          <p:spPr bwMode="auto">
            <a:xfrm>
              <a:off x="2374900" y="3584575"/>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23" name="Text Box 184"/>
            <p:cNvSpPr txBox="1">
              <a:spLocks noChangeArrowheads="1"/>
            </p:cNvSpPr>
            <p:nvPr/>
          </p:nvSpPr>
          <p:spPr bwMode="auto">
            <a:xfrm>
              <a:off x="2209800" y="3127375"/>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224" name="Text Box 185"/>
            <p:cNvSpPr txBox="1">
              <a:spLocks noChangeArrowheads="1"/>
            </p:cNvSpPr>
            <p:nvPr/>
          </p:nvSpPr>
          <p:spPr bwMode="auto">
            <a:xfrm>
              <a:off x="2732088" y="3124200"/>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25" name="Line 206"/>
            <p:cNvSpPr>
              <a:spLocks noChangeShapeType="1"/>
            </p:cNvSpPr>
            <p:nvPr/>
          </p:nvSpPr>
          <p:spPr bwMode="auto">
            <a:xfrm>
              <a:off x="2635250" y="3168650"/>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26" name="Text Box 209"/>
            <p:cNvSpPr txBox="1">
              <a:spLocks noChangeArrowheads="1"/>
            </p:cNvSpPr>
            <p:nvPr/>
          </p:nvSpPr>
          <p:spPr bwMode="auto">
            <a:xfrm>
              <a:off x="2495550" y="3225800"/>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27" name="Text Box 55"/>
            <p:cNvSpPr txBox="1">
              <a:spLocks noChangeArrowheads="1"/>
            </p:cNvSpPr>
            <p:nvPr/>
          </p:nvSpPr>
          <p:spPr bwMode="auto">
            <a:xfrm>
              <a:off x="2438400" y="3533775"/>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228" name="组 155"/>
          <p:cNvGrpSpPr>
            <a:grpSpLocks/>
          </p:cNvGrpSpPr>
          <p:nvPr/>
        </p:nvGrpSpPr>
        <p:grpSpPr bwMode="auto">
          <a:xfrm>
            <a:off x="6934200" y="2873375"/>
            <a:ext cx="1080029" cy="832495"/>
            <a:chOff x="3886200" y="457200"/>
            <a:chExt cx="996950" cy="832494"/>
          </a:xfrm>
        </p:grpSpPr>
        <p:sp>
          <p:nvSpPr>
            <p:cNvPr id="229" name="Text Box 142"/>
            <p:cNvSpPr txBox="1">
              <a:spLocks noChangeArrowheads="1"/>
            </p:cNvSpPr>
            <p:nvPr/>
          </p:nvSpPr>
          <p:spPr bwMode="auto">
            <a:xfrm>
              <a:off x="4235450" y="457200"/>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230" name="Text Box 143"/>
            <p:cNvSpPr txBox="1">
              <a:spLocks noChangeArrowheads="1"/>
            </p:cNvSpPr>
            <p:nvPr/>
          </p:nvSpPr>
          <p:spPr bwMode="auto">
            <a:xfrm>
              <a:off x="3886200" y="962024"/>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231" name="Text Box 144"/>
            <p:cNvSpPr txBox="1">
              <a:spLocks noChangeArrowheads="1"/>
            </p:cNvSpPr>
            <p:nvPr/>
          </p:nvSpPr>
          <p:spPr bwMode="auto">
            <a:xfrm>
              <a:off x="4557713" y="973137"/>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232" name="Line 145"/>
            <p:cNvSpPr>
              <a:spLocks noChangeShapeType="1"/>
            </p:cNvSpPr>
            <p:nvPr/>
          </p:nvSpPr>
          <p:spPr bwMode="auto">
            <a:xfrm flipV="1">
              <a:off x="4064000" y="677863"/>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33" name="Line 146"/>
            <p:cNvSpPr>
              <a:spLocks noChangeShapeType="1"/>
            </p:cNvSpPr>
            <p:nvPr/>
          </p:nvSpPr>
          <p:spPr bwMode="auto">
            <a:xfrm>
              <a:off x="4413250" y="642938"/>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34" name="Line 147"/>
            <p:cNvSpPr>
              <a:spLocks noChangeShapeType="1"/>
            </p:cNvSpPr>
            <p:nvPr/>
          </p:nvSpPr>
          <p:spPr bwMode="auto">
            <a:xfrm>
              <a:off x="4121150" y="1103312"/>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35" name="Text Box 149"/>
            <p:cNvSpPr txBox="1">
              <a:spLocks noChangeArrowheads="1"/>
            </p:cNvSpPr>
            <p:nvPr/>
          </p:nvSpPr>
          <p:spPr bwMode="auto">
            <a:xfrm>
              <a:off x="3905250" y="638175"/>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36" name="Text Box 150"/>
            <p:cNvSpPr txBox="1">
              <a:spLocks noChangeArrowheads="1"/>
            </p:cNvSpPr>
            <p:nvPr/>
          </p:nvSpPr>
          <p:spPr bwMode="auto">
            <a:xfrm>
              <a:off x="4464050" y="650875"/>
              <a:ext cx="4191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37" name="Line 163"/>
            <p:cNvSpPr>
              <a:spLocks noChangeShapeType="1"/>
            </p:cNvSpPr>
            <p:nvPr/>
          </p:nvSpPr>
          <p:spPr bwMode="auto">
            <a:xfrm flipV="1">
              <a:off x="4008438" y="636588"/>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38" name="Text Box 166"/>
            <p:cNvSpPr txBox="1">
              <a:spLocks noChangeArrowheads="1"/>
            </p:cNvSpPr>
            <p:nvPr/>
          </p:nvSpPr>
          <p:spPr bwMode="auto">
            <a:xfrm>
              <a:off x="4021138" y="652463"/>
              <a:ext cx="195262"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239" name="Text Box 55"/>
            <p:cNvSpPr txBox="1">
              <a:spLocks noChangeArrowheads="1"/>
            </p:cNvSpPr>
            <p:nvPr/>
          </p:nvSpPr>
          <p:spPr bwMode="auto">
            <a:xfrm>
              <a:off x="4222750" y="1058862"/>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240" name="组 1"/>
          <p:cNvGrpSpPr>
            <a:grpSpLocks/>
          </p:cNvGrpSpPr>
          <p:nvPr/>
        </p:nvGrpSpPr>
        <p:grpSpPr bwMode="auto">
          <a:xfrm>
            <a:off x="8064345" y="2831509"/>
            <a:ext cx="1121304" cy="829320"/>
            <a:chOff x="938213" y="2949575"/>
            <a:chExt cx="1035050" cy="829320"/>
          </a:xfrm>
        </p:grpSpPr>
        <p:sp>
          <p:nvSpPr>
            <p:cNvPr id="241" name="Text Box 134"/>
            <p:cNvSpPr txBox="1">
              <a:spLocks noChangeArrowheads="1"/>
            </p:cNvSpPr>
            <p:nvPr/>
          </p:nvSpPr>
          <p:spPr bwMode="auto">
            <a:xfrm>
              <a:off x="1303338" y="2949575"/>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A</a:t>
              </a:r>
            </a:p>
          </p:txBody>
        </p:sp>
        <p:sp>
          <p:nvSpPr>
            <p:cNvPr id="242" name="Text Box 135"/>
            <p:cNvSpPr txBox="1">
              <a:spLocks noChangeArrowheads="1"/>
            </p:cNvSpPr>
            <p:nvPr/>
          </p:nvSpPr>
          <p:spPr bwMode="auto">
            <a:xfrm>
              <a:off x="938213" y="3454400"/>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243" name="Text Box 136"/>
            <p:cNvSpPr txBox="1">
              <a:spLocks noChangeArrowheads="1"/>
            </p:cNvSpPr>
            <p:nvPr/>
          </p:nvSpPr>
          <p:spPr bwMode="auto">
            <a:xfrm>
              <a:off x="1608138" y="3457575"/>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244" name="Line 137"/>
            <p:cNvSpPr>
              <a:spLocks noChangeShapeType="1"/>
            </p:cNvSpPr>
            <p:nvPr/>
          </p:nvSpPr>
          <p:spPr bwMode="auto">
            <a:xfrm flipV="1">
              <a:off x="1047751" y="3124200"/>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45" name="Line 138"/>
            <p:cNvSpPr>
              <a:spLocks noChangeShapeType="1"/>
            </p:cNvSpPr>
            <p:nvPr/>
          </p:nvSpPr>
          <p:spPr bwMode="auto">
            <a:xfrm>
              <a:off x="1409701" y="3136900"/>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46" name="Line 139"/>
            <p:cNvSpPr>
              <a:spLocks noChangeShapeType="1"/>
            </p:cNvSpPr>
            <p:nvPr/>
          </p:nvSpPr>
          <p:spPr bwMode="auto">
            <a:xfrm>
              <a:off x="1155701" y="3595688"/>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47" name="Text Box 141"/>
            <p:cNvSpPr txBox="1">
              <a:spLocks noChangeArrowheads="1"/>
            </p:cNvSpPr>
            <p:nvPr/>
          </p:nvSpPr>
          <p:spPr bwMode="auto">
            <a:xfrm>
              <a:off x="1039813" y="3124200"/>
              <a:ext cx="3238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248" name="Text Box 142"/>
            <p:cNvSpPr txBox="1">
              <a:spLocks noChangeArrowheads="1"/>
            </p:cNvSpPr>
            <p:nvPr/>
          </p:nvSpPr>
          <p:spPr bwMode="auto">
            <a:xfrm>
              <a:off x="1535113" y="3138488"/>
              <a:ext cx="43815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49" name="Line 170"/>
            <p:cNvSpPr>
              <a:spLocks noChangeShapeType="1"/>
            </p:cNvSpPr>
            <p:nvPr/>
          </p:nvSpPr>
          <p:spPr bwMode="auto">
            <a:xfrm flipV="1">
              <a:off x="1098551" y="31496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50" name="Text Box 171"/>
            <p:cNvSpPr txBox="1">
              <a:spLocks noChangeArrowheads="1"/>
            </p:cNvSpPr>
            <p:nvPr/>
          </p:nvSpPr>
          <p:spPr bwMode="auto">
            <a:xfrm>
              <a:off x="1166813" y="3240088"/>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51" name="Line 178"/>
            <p:cNvSpPr>
              <a:spLocks noChangeShapeType="1"/>
            </p:cNvSpPr>
            <p:nvPr/>
          </p:nvSpPr>
          <p:spPr bwMode="auto">
            <a:xfrm>
              <a:off x="1460501" y="31115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52" name="Text Box 179"/>
            <p:cNvSpPr txBox="1">
              <a:spLocks noChangeArrowheads="1"/>
            </p:cNvSpPr>
            <p:nvPr/>
          </p:nvSpPr>
          <p:spPr bwMode="auto">
            <a:xfrm>
              <a:off x="1346201" y="3243263"/>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53" name="Text Box 55"/>
            <p:cNvSpPr txBox="1">
              <a:spLocks noChangeArrowheads="1"/>
            </p:cNvSpPr>
            <p:nvPr/>
          </p:nvSpPr>
          <p:spPr bwMode="auto">
            <a:xfrm>
              <a:off x="1219201" y="3548063"/>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254" name="组 9"/>
          <p:cNvGrpSpPr>
            <a:grpSpLocks/>
          </p:cNvGrpSpPr>
          <p:nvPr/>
        </p:nvGrpSpPr>
        <p:grpSpPr bwMode="auto">
          <a:xfrm>
            <a:off x="6934200" y="3635375"/>
            <a:ext cx="1026716" cy="838845"/>
            <a:chOff x="1270000" y="4159250"/>
            <a:chExt cx="947738" cy="838845"/>
          </a:xfrm>
        </p:grpSpPr>
        <p:sp>
          <p:nvSpPr>
            <p:cNvPr id="255" name="Text Box 83"/>
            <p:cNvSpPr txBox="1">
              <a:spLocks noChangeArrowheads="1"/>
            </p:cNvSpPr>
            <p:nvPr/>
          </p:nvSpPr>
          <p:spPr bwMode="auto">
            <a:xfrm>
              <a:off x="1601788" y="4159250"/>
              <a:ext cx="2286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256" name="Text Box 84"/>
            <p:cNvSpPr txBox="1">
              <a:spLocks noChangeArrowheads="1"/>
            </p:cNvSpPr>
            <p:nvPr/>
          </p:nvSpPr>
          <p:spPr bwMode="auto">
            <a:xfrm>
              <a:off x="1270000" y="4664075"/>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B</a:t>
              </a:r>
            </a:p>
          </p:txBody>
        </p:sp>
        <p:sp>
          <p:nvSpPr>
            <p:cNvPr id="257" name="Text Box 85"/>
            <p:cNvSpPr txBox="1">
              <a:spLocks noChangeArrowheads="1"/>
            </p:cNvSpPr>
            <p:nvPr/>
          </p:nvSpPr>
          <p:spPr bwMode="auto">
            <a:xfrm>
              <a:off x="1912938" y="4648200"/>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258" name="Line 86"/>
            <p:cNvSpPr>
              <a:spLocks noChangeShapeType="1"/>
            </p:cNvSpPr>
            <p:nvPr/>
          </p:nvSpPr>
          <p:spPr bwMode="auto">
            <a:xfrm flipV="1">
              <a:off x="1389063" y="4325938"/>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59" name="Line 87"/>
            <p:cNvSpPr>
              <a:spLocks noChangeShapeType="1"/>
            </p:cNvSpPr>
            <p:nvPr/>
          </p:nvSpPr>
          <p:spPr bwMode="auto">
            <a:xfrm>
              <a:off x="1771650" y="4324350"/>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60" name="Line 88"/>
            <p:cNvSpPr>
              <a:spLocks noChangeShapeType="1"/>
            </p:cNvSpPr>
            <p:nvPr/>
          </p:nvSpPr>
          <p:spPr bwMode="auto">
            <a:xfrm>
              <a:off x="1479550" y="4814888"/>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61" name="Text Box 90"/>
            <p:cNvSpPr txBox="1">
              <a:spLocks noChangeArrowheads="1"/>
            </p:cNvSpPr>
            <p:nvPr/>
          </p:nvSpPr>
          <p:spPr bwMode="auto">
            <a:xfrm>
              <a:off x="1306513" y="4340225"/>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t</a:t>
              </a:r>
            </a:p>
          </p:txBody>
        </p:sp>
        <p:sp>
          <p:nvSpPr>
            <p:cNvPr id="262" name="Text Box 119"/>
            <p:cNvSpPr txBox="1">
              <a:spLocks noChangeArrowheads="1"/>
            </p:cNvSpPr>
            <p:nvPr/>
          </p:nvSpPr>
          <p:spPr bwMode="auto">
            <a:xfrm>
              <a:off x="1795463" y="4311650"/>
              <a:ext cx="3810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63" name="Line 50"/>
            <p:cNvSpPr>
              <a:spLocks noChangeShapeType="1"/>
            </p:cNvSpPr>
            <p:nvPr/>
          </p:nvSpPr>
          <p:spPr bwMode="auto">
            <a:xfrm flipH="1">
              <a:off x="1422400" y="4716463"/>
              <a:ext cx="6096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64" name="Text Box 54"/>
            <p:cNvSpPr txBox="1">
              <a:spLocks noChangeArrowheads="1"/>
            </p:cNvSpPr>
            <p:nvPr/>
          </p:nvSpPr>
          <p:spPr bwMode="auto">
            <a:xfrm>
              <a:off x="1557338" y="4529138"/>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65" name="Text Box 55"/>
            <p:cNvSpPr txBox="1">
              <a:spLocks noChangeArrowheads="1"/>
            </p:cNvSpPr>
            <p:nvPr/>
          </p:nvSpPr>
          <p:spPr bwMode="auto">
            <a:xfrm>
              <a:off x="1530350" y="4767263"/>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266" name="组 8"/>
          <p:cNvGrpSpPr>
            <a:grpSpLocks/>
          </p:cNvGrpSpPr>
          <p:nvPr/>
        </p:nvGrpSpPr>
        <p:grpSpPr bwMode="auto">
          <a:xfrm>
            <a:off x="5695950" y="3635376"/>
            <a:ext cx="1100667" cy="853132"/>
            <a:chOff x="2481263" y="4148138"/>
            <a:chExt cx="1016000" cy="853132"/>
          </a:xfrm>
        </p:grpSpPr>
        <p:sp>
          <p:nvSpPr>
            <p:cNvPr id="267" name="Text Box 92"/>
            <p:cNvSpPr txBox="1">
              <a:spLocks noChangeArrowheads="1"/>
            </p:cNvSpPr>
            <p:nvPr/>
          </p:nvSpPr>
          <p:spPr bwMode="auto">
            <a:xfrm>
              <a:off x="2830513" y="4148138"/>
              <a:ext cx="2286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A</a:t>
              </a:r>
            </a:p>
          </p:txBody>
        </p:sp>
        <p:sp>
          <p:nvSpPr>
            <p:cNvPr id="268" name="Text Box 93"/>
            <p:cNvSpPr txBox="1">
              <a:spLocks noChangeArrowheads="1"/>
            </p:cNvSpPr>
            <p:nvPr/>
          </p:nvSpPr>
          <p:spPr bwMode="auto">
            <a:xfrm>
              <a:off x="2481263" y="4652963"/>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B</a:t>
              </a:r>
            </a:p>
          </p:txBody>
        </p:sp>
        <p:sp>
          <p:nvSpPr>
            <p:cNvPr id="269" name="Text Box 94"/>
            <p:cNvSpPr txBox="1">
              <a:spLocks noChangeArrowheads="1"/>
            </p:cNvSpPr>
            <p:nvPr/>
          </p:nvSpPr>
          <p:spPr bwMode="auto">
            <a:xfrm>
              <a:off x="3175000" y="4648200"/>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270" name="Line 95"/>
            <p:cNvSpPr>
              <a:spLocks noChangeShapeType="1"/>
            </p:cNvSpPr>
            <p:nvPr/>
          </p:nvSpPr>
          <p:spPr bwMode="auto">
            <a:xfrm flipV="1">
              <a:off x="2609850" y="4329113"/>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71" name="Line 96"/>
            <p:cNvSpPr>
              <a:spLocks noChangeShapeType="1"/>
            </p:cNvSpPr>
            <p:nvPr/>
          </p:nvSpPr>
          <p:spPr bwMode="auto">
            <a:xfrm>
              <a:off x="2990850" y="4310063"/>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72" name="Line 97"/>
            <p:cNvSpPr>
              <a:spLocks noChangeShapeType="1"/>
            </p:cNvSpPr>
            <p:nvPr/>
          </p:nvSpPr>
          <p:spPr bwMode="auto">
            <a:xfrm flipV="1">
              <a:off x="2681288" y="4800600"/>
              <a:ext cx="577850" cy="3175"/>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73" name="Text Box 99"/>
            <p:cNvSpPr txBox="1">
              <a:spLocks noChangeArrowheads="1"/>
            </p:cNvSpPr>
            <p:nvPr/>
          </p:nvSpPr>
          <p:spPr bwMode="auto">
            <a:xfrm>
              <a:off x="2576513" y="4338638"/>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274" name="Text Box 100"/>
            <p:cNvSpPr txBox="1">
              <a:spLocks noChangeArrowheads="1"/>
            </p:cNvSpPr>
            <p:nvPr/>
          </p:nvSpPr>
          <p:spPr bwMode="auto">
            <a:xfrm>
              <a:off x="3059113" y="4343400"/>
              <a:ext cx="43815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75" name="Line 50"/>
            <p:cNvSpPr>
              <a:spLocks noChangeShapeType="1"/>
            </p:cNvSpPr>
            <p:nvPr/>
          </p:nvSpPr>
          <p:spPr bwMode="auto">
            <a:xfrm flipH="1">
              <a:off x="2641600" y="4716463"/>
              <a:ext cx="6096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76" name="Text Box 54"/>
            <p:cNvSpPr txBox="1">
              <a:spLocks noChangeArrowheads="1"/>
            </p:cNvSpPr>
            <p:nvPr/>
          </p:nvSpPr>
          <p:spPr bwMode="auto">
            <a:xfrm>
              <a:off x="2768600" y="4529138"/>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77" name="Text Box 55"/>
            <p:cNvSpPr txBox="1">
              <a:spLocks noChangeArrowheads="1"/>
            </p:cNvSpPr>
            <p:nvPr/>
          </p:nvSpPr>
          <p:spPr bwMode="auto">
            <a:xfrm>
              <a:off x="2743200" y="4770438"/>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278" name="组 156"/>
          <p:cNvGrpSpPr>
            <a:grpSpLocks/>
          </p:cNvGrpSpPr>
          <p:nvPr/>
        </p:nvGrpSpPr>
        <p:grpSpPr bwMode="auto">
          <a:xfrm>
            <a:off x="6865412" y="4625976"/>
            <a:ext cx="1104106" cy="828675"/>
            <a:chOff x="3962400" y="2895600"/>
            <a:chExt cx="1019175" cy="828675"/>
          </a:xfrm>
        </p:grpSpPr>
        <p:sp>
          <p:nvSpPr>
            <p:cNvPr id="279" name="Text Box 142"/>
            <p:cNvSpPr txBox="1">
              <a:spLocks noChangeArrowheads="1"/>
            </p:cNvSpPr>
            <p:nvPr/>
          </p:nvSpPr>
          <p:spPr bwMode="auto">
            <a:xfrm>
              <a:off x="4329113" y="2895600"/>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280" name="Text Box 143"/>
            <p:cNvSpPr txBox="1">
              <a:spLocks noChangeArrowheads="1"/>
            </p:cNvSpPr>
            <p:nvPr/>
          </p:nvSpPr>
          <p:spPr bwMode="auto">
            <a:xfrm>
              <a:off x="3962400" y="3375025"/>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281" name="Text Box 144"/>
            <p:cNvSpPr txBox="1">
              <a:spLocks noChangeArrowheads="1"/>
            </p:cNvSpPr>
            <p:nvPr/>
          </p:nvSpPr>
          <p:spPr bwMode="auto">
            <a:xfrm>
              <a:off x="4676775" y="3360738"/>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282" name="Line 145"/>
            <p:cNvSpPr>
              <a:spLocks noChangeShapeType="1"/>
            </p:cNvSpPr>
            <p:nvPr/>
          </p:nvSpPr>
          <p:spPr bwMode="auto">
            <a:xfrm flipV="1">
              <a:off x="4149725" y="3090863"/>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83" name="Line 146"/>
            <p:cNvSpPr>
              <a:spLocks noChangeShapeType="1"/>
            </p:cNvSpPr>
            <p:nvPr/>
          </p:nvSpPr>
          <p:spPr bwMode="auto">
            <a:xfrm>
              <a:off x="4506913" y="3073400"/>
              <a:ext cx="266700" cy="3048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84" name="Line 147"/>
            <p:cNvSpPr>
              <a:spLocks noChangeShapeType="1"/>
            </p:cNvSpPr>
            <p:nvPr/>
          </p:nvSpPr>
          <p:spPr bwMode="auto">
            <a:xfrm>
              <a:off x="4214813" y="3533775"/>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85" name="Text Box 150"/>
            <p:cNvSpPr txBox="1">
              <a:spLocks noChangeArrowheads="1"/>
            </p:cNvSpPr>
            <p:nvPr/>
          </p:nvSpPr>
          <p:spPr bwMode="auto">
            <a:xfrm>
              <a:off x="4600575" y="3081338"/>
              <a:ext cx="315913"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86" name="Line 163"/>
            <p:cNvSpPr>
              <a:spLocks noChangeShapeType="1"/>
            </p:cNvSpPr>
            <p:nvPr/>
          </p:nvSpPr>
          <p:spPr bwMode="auto">
            <a:xfrm flipV="1">
              <a:off x="4122738" y="3030538"/>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87" name="Text Box 166"/>
            <p:cNvSpPr txBox="1">
              <a:spLocks noChangeArrowheads="1"/>
            </p:cNvSpPr>
            <p:nvPr/>
          </p:nvSpPr>
          <p:spPr bwMode="auto">
            <a:xfrm>
              <a:off x="4132263" y="3048000"/>
              <a:ext cx="236537"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288" name="Line 50"/>
            <p:cNvSpPr>
              <a:spLocks noChangeShapeType="1"/>
            </p:cNvSpPr>
            <p:nvPr/>
          </p:nvSpPr>
          <p:spPr bwMode="auto">
            <a:xfrm flipH="1">
              <a:off x="4164013" y="3479800"/>
              <a:ext cx="6096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89" name="Text Box 55"/>
            <p:cNvSpPr txBox="1">
              <a:spLocks noChangeArrowheads="1"/>
            </p:cNvSpPr>
            <p:nvPr/>
          </p:nvSpPr>
          <p:spPr bwMode="auto">
            <a:xfrm>
              <a:off x="4271963" y="3492500"/>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290" name="组 15"/>
          <p:cNvGrpSpPr>
            <a:grpSpLocks/>
          </p:cNvGrpSpPr>
          <p:nvPr/>
        </p:nvGrpSpPr>
        <p:grpSpPr bwMode="auto">
          <a:xfrm>
            <a:off x="5709712" y="4625975"/>
            <a:ext cx="1085189" cy="794395"/>
            <a:chOff x="903288" y="2957513"/>
            <a:chExt cx="1001712" cy="794395"/>
          </a:xfrm>
        </p:grpSpPr>
        <p:sp>
          <p:nvSpPr>
            <p:cNvPr id="291" name="Text Box 168"/>
            <p:cNvSpPr txBox="1">
              <a:spLocks noChangeArrowheads="1"/>
            </p:cNvSpPr>
            <p:nvPr/>
          </p:nvSpPr>
          <p:spPr bwMode="auto">
            <a:xfrm>
              <a:off x="1270001" y="2957513"/>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292" name="Text Box 169"/>
            <p:cNvSpPr txBox="1">
              <a:spLocks noChangeArrowheads="1"/>
            </p:cNvSpPr>
            <p:nvPr/>
          </p:nvSpPr>
          <p:spPr bwMode="auto">
            <a:xfrm>
              <a:off x="903288" y="3436938"/>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293" name="Text Box 170"/>
            <p:cNvSpPr txBox="1">
              <a:spLocks noChangeArrowheads="1"/>
            </p:cNvSpPr>
            <p:nvPr/>
          </p:nvSpPr>
          <p:spPr bwMode="auto">
            <a:xfrm>
              <a:off x="1600200" y="3451226"/>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C</a:t>
              </a:r>
            </a:p>
          </p:txBody>
        </p:sp>
        <p:sp>
          <p:nvSpPr>
            <p:cNvPr id="294" name="Line 171"/>
            <p:cNvSpPr>
              <a:spLocks noChangeShapeType="1"/>
            </p:cNvSpPr>
            <p:nvPr/>
          </p:nvSpPr>
          <p:spPr bwMode="auto">
            <a:xfrm flipV="1">
              <a:off x="1047751" y="3124201"/>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95" name="Line 172"/>
            <p:cNvSpPr>
              <a:spLocks noChangeShapeType="1"/>
            </p:cNvSpPr>
            <p:nvPr/>
          </p:nvSpPr>
          <p:spPr bwMode="auto">
            <a:xfrm>
              <a:off x="1428750" y="3124201"/>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96" name="Line 173"/>
            <p:cNvSpPr>
              <a:spLocks noChangeShapeType="1"/>
            </p:cNvSpPr>
            <p:nvPr/>
          </p:nvSpPr>
          <p:spPr bwMode="auto">
            <a:xfrm>
              <a:off x="1163638" y="3578226"/>
              <a:ext cx="533399"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297" name="Text Box 175"/>
            <p:cNvSpPr txBox="1">
              <a:spLocks noChangeArrowheads="1"/>
            </p:cNvSpPr>
            <p:nvPr/>
          </p:nvSpPr>
          <p:spPr bwMode="auto">
            <a:xfrm>
              <a:off x="989013" y="3132138"/>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t</a:t>
              </a:r>
            </a:p>
          </p:txBody>
        </p:sp>
        <p:sp>
          <p:nvSpPr>
            <p:cNvPr id="298" name="Text Box 176"/>
            <p:cNvSpPr txBox="1">
              <a:spLocks noChangeArrowheads="1"/>
            </p:cNvSpPr>
            <p:nvPr/>
          </p:nvSpPr>
          <p:spPr bwMode="auto">
            <a:xfrm>
              <a:off x="1501775" y="3113088"/>
              <a:ext cx="3302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299" name="Line 204"/>
            <p:cNvSpPr>
              <a:spLocks noChangeShapeType="1"/>
            </p:cNvSpPr>
            <p:nvPr/>
          </p:nvSpPr>
          <p:spPr bwMode="auto">
            <a:xfrm flipV="1">
              <a:off x="1090613" y="3149601"/>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00" name="Text Box 205"/>
            <p:cNvSpPr txBox="1">
              <a:spLocks noChangeArrowheads="1"/>
            </p:cNvSpPr>
            <p:nvPr/>
          </p:nvSpPr>
          <p:spPr bwMode="auto">
            <a:xfrm>
              <a:off x="1220788" y="3200401"/>
              <a:ext cx="314325"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301" name="Line 50"/>
            <p:cNvSpPr>
              <a:spLocks noChangeShapeType="1"/>
            </p:cNvSpPr>
            <p:nvPr/>
          </p:nvSpPr>
          <p:spPr bwMode="auto">
            <a:xfrm flipH="1">
              <a:off x="1074738" y="3514726"/>
              <a:ext cx="609599"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02" name="Text Box 54"/>
            <p:cNvSpPr txBox="1">
              <a:spLocks noChangeArrowheads="1"/>
            </p:cNvSpPr>
            <p:nvPr/>
          </p:nvSpPr>
          <p:spPr bwMode="auto">
            <a:xfrm>
              <a:off x="1260476" y="3335338"/>
              <a:ext cx="315912"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303" name="Text Box 55"/>
            <p:cNvSpPr txBox="1">
              <a:spLocks noChangeArrowheads="1"/>
            </p:cNvSpPr>
            <p:nvPr/>
          </p:nvSpPr>
          <p:spPr bwMode="auto">
            <a:xfrm>
              <a:off x="1238251" y="3521076"/>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304" name="组 16"/>
          <p:cNvGrpSpPr>
            <a:grpSpLocks/>
          </p:cNvGrpSpPr>
          <p:nvPr/>
        </p:nvGrpSpPr>
        <p:grpSpPr bwMode="auto">
          <a:xfrm>
            <a:off x="8007351" y="3711576"/>
            <a:ext cx="1131623" cy="805507"/>
            <a:chOff x="2097088" y="2946400"/>
            <a:chExt cx="1044575" cy="805507"/>
          </a:xfrm>
        </p:grpSpPr>
        <p:sp>
          <p:nvSpPr>
            <p:cNvPr id="305" name="Text Box 177"/>
            <p:cNvSpPr txBox="1">
              <a:spLocks noChangeArrowheads="1"/>
            </p:cNvSpPr>
            <p:nvPr/>
          </p:nvSpPr>
          <p:spPr bwMode="auto">
            <a:xfrm>
              <a:off x="2489201" y="2946400"/>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306" name="Text Box 178"/>
            <p:cNvSpPr txBox="1">
              <a:spLocks noChangeArrowheads="1"/>
            </p:cNvSpPr>
            <p:nvPr/>
          </p:nvSpPr>
          <p:spPr bwMode="auto">
            <a:xfrm>
              <a:off x="2097088" y="3417888"/>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B</a:t>
              </a:r>
            </a:p>
          </p:txBody>
        </p:sp>
        <p:sp>
          <p:nvSpPr>
            <p:cNvPr id="307" name="Text Box 179"/>
            <p:cNvSpPr txBox="1">
              <a:spLocks noChangeArrowheads="1"/>
            </p:cNvSpPr>
            <p:nvPr/>
          </p:nvSpPr>
          <p:spPr bwMode="auto">
            <a:xfrm>
              <a:off x="2836863" y="3429000"/>
              <a:ext cx="3048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308" name="Line 180"/>
            <p:cNvSpPr>
              <a:spLocks noChangeShapeType="1"/>
            </p:cNvSpPr>
            <p:nvPr/>
          </p:nvSpPr>
          <p:spPr bwMode="auto">
            <a:xfrm flipV="1">
              <a:off x="2266951" y="3124200"/>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09" name="Line 181"/>
            <p:cNvSpPr>
              <a:spLocks noChangeShapeType="1"/>
            </p:cNvSpPr>
            <p:nvPr/>
          </p:nvSpPr>
          <p:spPr bwMode="auto">
            <a:xfrm>
              <a:off x="2662238" y="3098800"/>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10" name="Line 182"/>
            <p:cNvSpPr>
              <a:spLocks noChangeShapeType="1"/>
            </p:cNvSpPr>
            <p:nvPr/>
          </p:nvSpPr>
          <p:spPr bwMode="auto">
            <a:xfrm>
              <a:off x="2382838" y="3567113"/>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11" name="Text Box 184"/>
            <p:cNvSpPr txBox="1">
              <a:spLocks noChangeArrowheads="1"/>
            </p:cNvSpPr>
            <p:nvPr/>
          </p:nvSpPr>
          <p:spPr bwMode="auto">
            <a:xfrm>
              <a:off x="2227263" y="3135313"/>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312" name="Text Box 185"/>
            <p:cNvSpPr txBox="1">
              <a:spLocks noChangeArrowheads="1"/>
            </p:cNvSpPr>
            <p:nvPr/>
          </p:nvSpPr>
          <p:spPr bwMode="auto">
            <a:xfrm>
              <a:off x="2724151" y="3116263"/>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313" name="Line 206"/>
            <p:cNvSpPr>
              <a:spLocks noChangeShapeType="1"/>
            </p:cNvSpPr>
            <p:nvPr/>
          </p:nvSpPr>
          <p:spPr bwMode="auto">
            <a:xfrm>
              <a:off x="2643188" y="3151188"/>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14" name="Text Box 209"/>
            <p:cNvSpPr txBox="1">
              <a:spLocks noChangeArrowheads="1"/>
            </p:cNvSpPr>
            <p:nvPr/>
          </p:nvSpPr>
          <p:spPr bwMode="auto">
            <a:xfrm>
              <a:off x="2503488" y="3192463"/>
              <a:ext cx="3810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315" name="Line 50"/>
            <p:cNvSpPr>
              <a:spLocks noChangeShapeType="1"/>
            </p:cNvSpPr>
            <p:nvPr/>
          </p:nvSpPr>
          <p:spPr bwMode="auto">
            <a:xfrm flipH="1">
              <a:off x="2286001" y="3498850"/>
              <a:ext cx="6096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16" name="Text Box 54"/>
            <p:cNvSpPr txBox="1">
              <a:spLocks noChangeArrowheads="1"/>
            </p:cNvSpPr>
            <p:nvPr/>
          </p:nvSpPr>
          <p:spPr bwMode="auto">
            <a:xfrm>
              <a:off x="2422526" y="3319463"/>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317" name="Text Box 55"/>
            <p:cNvSpPr txBox="1">
              <a:spLocks noChangeArrowheads="1"/>
            </p:cNvSpPr>
            <p:nvPr/>
          </p:nvSpPr>
          <p:spPr bwMode="auto">
            <a:xfrm>
              <a:off x="2438401" y="3521075"/>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grpSp>
        <p:nvGrpSpPr>
          <p:cNvPr id="318" name="组 2"/>
          <p:cNvGrpSpPr>
            <a:grpSpLocks/>
          </p:cNvGrpSpPr>
          <p:nvPr/>
        </p:nvGrpSpPr>
        <p:grpSpPr bwMode="auto">
          <a:xfrm>
            <a:off x="8031762" y="4599824"/>
            <a:ext cx="1102387" cy="794395"/>
            <a:chOff x="895350" y="2957513"/>
            <a:chExt cx="1017588" cy="794395"/>
          </a:xfrm>
        </p:grpSpPr>
        <p:sp>
          <p:nvSpPr>
            <p:cNvPr id="319" name="Text Box 134"/>
            <p:cNvSpPr txBox="1">
              <a:spLocks noChangeArrowheads="1"/>
            </p:cNvSpPr>
            <p:nvPr/>
          </p:nvSpPr>
          <p:spPr bwMode="auto">
            <a:xfrm>
              <a:off x="1277938" y="2957513"/>
              <a:ext cx="228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a:latin typeface="Calibri"/>
                  <a:cs typeface="Calibri"/>
                </a:rPr>
                <a:t>A</a:t>
              </a:r>
            </a:p>
          </p:txBody>
        </p:sp>
        <p:sp>
          <p:nvSpPr>
            <p:cNvPr id="320" name="Text Box 135"/>
            <p:cNvSpPr txBox="1">
              <a:spLocks noChangeArrowheads="1"/>
            </p:cNvSpPr>
            <p:nvPr/>
          </p:nvSpPr>
          <p:spPr bwMode="auto">
            <a:xfrm>
              <a:off x="895350" y="3429001"/>
              <a:ext cx="3048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B</a:t>
              </a:r>
            </a:p>
          </p:txBody>
        </p:sp>
        <p:sp>
          <p:nvSpPr>
            <p:cNvPr id="321" name="Text Box 136"/>
            <p:cNvSpPr txBox="1">
              <a:spLocks noChangeArrowheads="1"/>
            </p:cNvSpPr>
            <p:nvPr/>
          </p:nvSpPr>
          <p:spPr bwMode="auto">
            <a:xfrm>
              <a:off x="1608138" y="3425826"/>
              <a:ext cx="3048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C</a:t>
              </a:r>
            </a:p>
          </p:txBody>
        </p:sp>
        <p:sp>
          <p:nvSpPr>
            <p:cNvPr id="322" name="Line 137"/>
            <p:cNvSpPr>
              <a:spLocks noChangeShapeType="1"/>
            </p:cNvSpPr>
            <p:nvPr/>
          </p:nvSpPr>
          <p:spPr bwMode="auto">
            <a:xfrm flipV="1">
              <a:off x="1047750" y="3124201"/>
              <a:ext cx="304800" cy="3810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23" name="Line 138"/>
            <p:cNvSpPr>
              <a:spLocks noChangeShapeType="1"/>
            </p:cNvSpPr>
            <p:nvPr/>
          </p:nvSpPr>
          <p:spPr bwMode="auto">
            <a:xfrm>
              <a:off x="1409700" y="3136901"/>
              <a:ext cx="304800" cy="381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24" name="Line 139"/>
            <p:cNvSpPr>
              <a:spLocks noChangeShapeType="1"/>
            </p:cNvSpPr>
            <p:nvPr/>
          </p:nvSpPr>
          <p:spPr bwMode="auto">
            <a:xfrm>
              <a:off x="1173163" y="3587751"/>
              <a:ext cx="533400" cy="0"/>
            </a:xfrm>
            <a:prstGeom prst="line">
              <a:avLst/>
            </a:prstGeom>
            <a:noFill/>
            <a:ln w="9525">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25" name="Text Box 141"/>
            <p:cNvSpPr txBox="1">
              <a:spLocks noChangeArrowheads="1"/>
            </p:cNvSpPr>
            <p:nvPr/>
          </p:nvSpPr>
          <p:spPr bwMode="auto">
            <a:xfrm>
              <a:off x="971550" y="3132138"/>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sp>
          <p:nvSpPr>
            <p:cNvPr id="326" name="Text Box 142"/>
            <p:cNvSpPr txBox="1">
              <a:spLocks noChangeArrowheads="1"/>
            </p:cNvSpPr>
            <p:nvPr/>
          </p:nvSpPr>
          <p:spPr bwMode="auto">
            <a:xfrm>
              <a:off x="1570038" y="3130551"/>
              <a:ext cx="328612"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327" name="Line 170"/>
            <p:cNvSpPr>
              <a:spLocks noChangeShapeType="1"/>
            </p:cNvSpPr>
            <p:nvPr/>
          </p:nvSpPr>
          <p:spPr bwMode="auto">
            <a:xfrm flipV="1">
              <a:off x="1098550" y="3149601"/>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28" name="Text Box 171"/>
            <p:cNvSpPr txBox="1">
              <a:spLocks noChangeArrowheads="1"/>
            </p:cNvSpPr>
            <p:nvPr/>
          </p:nvSpPr>
          <p:spPr bwMode="auto">
            <a:xfrm>
              <a:off x="1198563" y="3217863"/>
              <a:ext cx="315912"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329" name="Line 178"/>
            <p:cNvSpPr>
              <a:spLocks noChangeShapeType="1"/>
            </p:cNvSpPr>
            <p:nvPr/>
          </p:nvSpPr>
          <p:spPr bwMode="auto">
            <a:xfrm>
              <a:off x="1460500" y="3111501"/>
              <a:ext cx="304800" cy="3810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30" name="Text Box 179"/>
            <p:cNvSpPr txBox="1">
              <a:spLocks noChangeArrowheads="1"/>
            </p:cNvSpPr>
            <p:nvPr/>
          </p:nvSpPr>
          <p:spPr bwMode="auto">
            <a:xfrm>
              <a:off x="1344613" y="3217863"/>
              <a:ext cx="315912"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331" name="Line 50"/>
            <p:cNvSpPr>
              <a:spLocks noChangeShapeType="1"/>
            </p:cNvSpPr>
            <p:nvPr/>
          </p:nvSpPr>
          <p:spPr bwMode="auto">
            <a:xfrm flipH="1">
              <a:off x="1084263" y="3538538"/>
              <a:ext cx="6096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32" name="Text Box 54"/>
            <p:cNvSpPr txBox="1">
              <a:spLocks noChangeArrowheads="1"/>
            </p:cNvSpPr>
            <p:nvPr/>
          </p:nvSpPr>
          <p:spPr bwMode="auto">
            <a:xfrm>
              <a:off x="1236663" y="3352801"/>
              <a:ext cx="38100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 </a:t>
              </a:r>
            </a:p>
          </p:txBody>
        </p:sp>
        <p:sp>
          <p:nvSpPr>
            <p:cNvPr id="333" name="Text Box 55"/>
            <p:cNvSpPr txBox="1">
              <a:spLocks noChangeArrowheads="1"/>
            </p:cNvSpPr>
            <p:nvPr/>
          </p:nvSpPr>
          <p:spPr bwMode="auto">
            <a:xfrm>
              <a:off x="1238250" y="3521076"/>
              <a:ext cx="381000"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ltLang="zh-CN" sz="900" dirty="0">
                  <a:latin typeface="Calibri"/>
                  <a:cs typeface="Calibri"/>
                </a:rPr>
                <a:t>t'</a:t>
              </a:r>
            </a:p>
          </p:txBody>
        </p:sp>
      </p:grpSp>
      <p:sp>
        <p:nvSpPr>
          <p:cNvPr id="334" name="文本框 333"/>
          <p:cNvSpPr txBox="1"/>
          <p:nvPr/>
        </p:nvSpPr>
        <p:spPr>
          <a:xfrm>
            <a:off x="838463" y="1295400"/>
            <a:ext cx="3206488" cy="523220"/>
          </a:xfrm>
          <a:prstGeom prst="rect">
            <a:avLst/>
          </a:prstGeom>
          <a:noFill/>
        </p:spPr>
        <p:txBody>
          <a:bodyPr wrap="square" rtlCol="0">
            <a:spAutoFit/>
          </a:bodyPr>
          <a:lstStyle/>
          <a:p>
            <a:r>
              <a:rPr kumimoji="1" lang="en-US" altLang="zh-CN" sz="2800" dirty="0" smtClean="0">
                <a:solidFill>
                  <a:srgbClr val="0000CC"/>
                </a:solidFill>
              </a:rPr>
              <a:t>Follower diffusion</a:t>
            </a:r>
            <a:endParaRPr kumimoji="1" lang="zh-CN" altLang="en-US" sz="2800" dirty="0">
              <a:solidFill>
                <a:srgbClr val="0000CC"/>
              </a:solidFill>
            </a:endParaRPr>
          </a:p>
        </p:txBody>
      </p:sp>
      <p:sp>
        <p:nvSpPr>
          <p:cNvPr id="335" name="文本框 334"/>
          <p:cNvSpPr txBox="1"/>
          <p:nvPr/>
        </p:nvSpPr>
        <p:spPr>
          <a:xfrm>
            <a:off x="5883563" y="1295400"/>
            <a:ext cx="3527137" cy="523220"/>
          </a:xfrm>
          <a:prstGeom prst="rect">
            <a:avLst/>
          </a:prstGeom>
          <a:noFill/>
        </p:spPr>
        <p:txBody>
          <a:bodyPr wrap="square" rtlCol="0">
            <a:spAutoFit/>
          </a:bodyPr>
          <a:lstStyle/>
          <a:p>
            <a:r>
              <a:rPr kumimoji="1" lang="en-US" altLang="zh-CN" sz="2800" dirty="0" err="1" smtClean="0">
                <a:solidFill>
                  <a:srgbClr val="0000CC"/>
                </a:solidFill>
              </a:rPr>
              <a:t>Followee</a:t>
            </a:r>
            <a:r>
              <a:rPr kumimoji="1" lang="en-US" altLang="zh-CN" sz="2800" dirty="0" smtClean="0">
                <a:solidFill>
                  <a:srgbClr val="0000CC"/>
                </a:solidFill>
              </a:rPr>
              <a:t> diffusion</a:t>
            </a:r>
            <a:endParaRPr kumimoji="1" lang="zh-CN" altLang="en-US" sz="2800" dirty="0">
              <a:solidFill>
                <a:srgbClr val="0000CC"/>
              </a:solidFill>
            </a:endParaRPr>
          </a:p>
        </p:txBody>
      </p:sp>
      <p:sp>
        <p:nvSpPr>
          <p:cNvPr id="336" name="文本框 333"/>
          <p:cNvSpPr txBox="1"/>
          <p:nvPr/>
        </p:nvSpPr>
        <p:spPr>
          <a:xfrm>
            <a:off x="990601" y="5638801"/>
            <a:ext cx="3206488" cy="461665"/>
          </a:xfrm>
          <a:prstGeom prst="rect">
            <a:avLst/>
          </a:prstGeom>
          <a:noFill/>
        </p:spPr>
        <p:txBody>
          <a:bodyPr wrap="square" rtlCol="0">
            <a:spAutoFit/>
          </a:bodyPr>
          <a:lstStyle/>
          <a:p>
            <a:pPr algn="ctr"/>
            <a:r>
              <a:rPr kumimoji="1" lang="en-US" altLang="zh-CN" sz="2400" smtClean="0"/>
              <a:t>12 triads</a:t>
            </a:r>
            <a:endParaRPr kumimoji="1" lang="zh-CN" altLang="en-US" sz="2400" dirty="0"/>
          </a:p>
        </p:txBody>
      </p:sp>
      <p:sp>
        <p:nvSpPr>
          <p:cNvPr id="337" name="文本框 333"/>
          <p:cNvSpPr txBox="1"/>
          <p:nvPr/>
        </p:nvSpPr>
        <p:spPr>
          <a:xfrm>
            <a:off x="5943600" y="5638801"/>
            <a:ext cx="3206488" cy="461665"/>
          </a:xfrm>
          <a:prstGeom prst="rect">
            <a:avLst/>
          </a:prstGeom>
          <a:noFill/>
        </p:spPr>
        <p:txBody>
          <a:bodyPr wrap="square" rtlCol="0">
            <a:spAutoFit/>
          </a:bodyPr>
          <a:lstStyle/>
          <a:p>
            <a:pPr algn="ctr"/>
            <a:r>
              <a:rPr kumimoji="1" lang="en-US" altLang="zh-CN" sz="2400" smtClean="0"/>
              <a:t>12 triads</a:t>
            </a:r>
            <a:endParaRPr kumimoji="1" lang="zh-CN" altLang="en-US" sz="2400" dirty="0"/>
          </a:p>
        </p:txBody>
      </p:sp>
    </p:spTree>
    <p:extLst>
      <p:ext uri="{BB962C8B-B14F-4D97-AF65-F5344CB8AC3E}">
        <p14:creationId xmlns:p14="http://schemas.microsoft.com/office/powerpoint/2010/main" val="2572067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kumimoji="1" lang="en-US" altLang="zh-CN" dirty="0" smtClean="0">
                <a:solidFill>
                  <a:schemeClr val="tx1"/>
                </a:solidFill>
                <a:latin typeface="+mn-lt"/>
                <a:ea typeface="隶书" pitchFamily="49" charset="-122"/>
              </a:rPr>
              <a:t>Micro</a:t>
            </a:r>
            <a:r>
              <a:rPr kumimoji="1" lang="en-US" altLang="zh-CN" dirty="0">
                <a:solidFill>
                  <a:schemeClr val="tx1"/>
                </a:solidFill>
                <a:latin typeface="+mn-lt"/>
                <a:ea typeface="隶书" pitchFamily="49" charset="-122"/>
              </a:rPr>
              <a:t>-level </a:t>
            </a:r>
            <a:r>
              <a:rPr kumimoji="1" lang="en-US" altLang="zh-CN" dirty="0" smtClean="0">
                <a:solidFill>
                  <a:schemeClr val="tx1"/>
                </a:solidFill>
                <a:latin typeface="+mn-lt"/>
                <a:ea typeface="隶书" pitchFamily="49" charset="-122"/>
              </a:rPr>
              <a:t>Social Network Analysis</a:t>
            </a:r>
            <a:endParaRPr kumimoji="1" lang="zh-CN" altLang="en-US" dirty="0" smtClean="0">
              <a:solidFill>
                <a:schemeClr val="tx1"/>
              </a:solidFill>
              <a:latin typeface="+mn-lt"/>
              <a:ea typeface="隶书" pitchFamily="49" charset="-122"/>
            </a:endParaRPr>
          </a:p>
        </p:txBody>
      </p:sp>
      <p:graphicFrame>
        <p:nvGraphicFramePr>
          <p:cNvPr id="4" name="图示 3"/>
          <p:cNvGraphicFramePr>
            <a:graphicFrameLocks noChangeAspect="1"/>
          </p:cNvGraphicFramePr>
          <p:nvPr>
            <p:extLst>
              <p:ext uri="{D42A27DB-BD31-4B8C-83A1-F6EECF244321}">
                <p14:modId xmlns:p14="http://schemas.microsoft.com/office/powerpoint/2010/main" val="2592943611"/>
              </p:ext>
            </p:extLst>
          </p:nvPr>
        </p:nvGraphicFramePr>
        <p:xfrm>
          <a:off x="-249174" y="1676401"/>
          <a:ext cx="817397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下箭头 4"/>
          <p:cNvSpPr/>
          <p:nvPr/>
        </p:nvSpPr>
        <p:spPr bwMode="auto">
          <a:xfrm rot="13876724">
            <a:off x="3310565" y="2485200"/>
            <a:ext cx="37147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6" name="下箭头 5"/>
          <p:cNvSpPr/>
          <p:nvPr/>
        </p:nvSpPr>
        <p:spPr bwMode="auto">
          <a:xfrm rot="16200000">
            <a:off x="3524260" y="3320629"/>
            <a:ext cx="32702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7" name="下箭头 6"/>
          <p:cNvSpPr/>
          <p:nvPr/>
        </p:nvSpPr>
        <p:spPr bwMode="auto">
          <a:xfrm rot="18466571">
            <a:off x="3363401" y="4154885"/>
            <a:ext cx="309563" cy="63182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31" name="椭圆 30"/>
          <p:cNvSpPr/>
          <p:nvPr/>
        </p:nvSpPr>
        <p:spPr>
          <a:xfrm>
            <a:off x="4709047" y="1914615"/>
            <a:ext cx="431800" cy="395287"/>
          </a:xfrm>
          <a:prstGeom prst="ellipse">
            <a:avLst/>
          </a:pr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A6A6A6"/>
                </a:solidFill>
                <a:ea typeface="黑体" pitchFamily="49" charset="-122"/>
              </a:rPr>
              <a:t>1</a:t>
            </a:r>
            <a:endParaRPr lang="zh-CN" altLang="en-US" sz="2400" b="1" dirty="0">
              <a:solidFill>
                <a:srgbClr val="A6A6A6"/>
              </a:solidFill>
              <a:ea typeface="黑体" pitchFamily="49" charset="-122"/>
            </a:endParaRPr>
          </a:p>
        </p:txBody>
      </p:sp>
      <p:sp>
        <p:nvSpPr>
          <p:cNvPr id="32" name="椭圆 31"/>
          <p:cNvSpPr/>
          <p:nvPr/>
        </p:nvSpPr>
        <p:spPr>
          <a:xfrm>
            <a:off x="5029204" y="3338512"/>
            <a:ext cx="430213" cy="395288"/>
          </a:xfrm>
          <a:prstGeom prst="ellipse">
            <a:avLst/>
          </a:pr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A6A6A6"/>
                </a:solidFill>
                <a:ea typeface="黑体" pitchFamily="49" charset="-122"/>
              </a:rPr>
              <a:t>2</a:t>
            </a:r>
            <a:endParaRPr lang="zh-CN" altLang="en-US" sz="2400" b="1" dirty="0">
              <a:solidFill>
                <a:srgbClr val="A6A6A6"/>
              </a:solidFill>
              <a:ea typeface="黑体" pitchFamily="49" charset="-122"/>
            </a:endParaRPr>
          </a:p>
        </p:txBody>
      </p:sp>
      <p:sp>
        <p:nvSpPr>
          <p:cNvPr id="33" name="椭圆 32"/>
          <p:cNvSpPr/>
          <p:nvPr/>
        </p:nvSpPr>
        <p:spPr>
          <a:xfrm>
            <a:off x="4800606" y="4710112"/>
            <a:ext cx="431800" cy="395288"/>
          </a:xfrm>
          <a:prstGeom prst="ellipse">
            <a:avLst/>
          </a:prstGeom>
          <a:solidFill>
            <a:schemeClr val="accent1"/>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ea typeface="黑体" pitchFamily="49" charset="-122"/>
              </a:rPr>
              <a:t>3</a:t>
            </a:r>
            <a:endParaRPr lang="zh-CN" altLang="en-US" sz="2400" b="1" dirty="0">
              <a:solidFill>
                <a:schemeClr val="tx1"/>
              </a:solidFill>
              <a:ea typeface="黑体" pitchFamily="49" charset="-122"/>
            </a:endParaRPr>
          </a:p>
        </p:txBody>
      </p:sp>
    </p:spTree>
    <p:custDataLst>
      <p:tags r:id="rId1"/>
    </p:custDataLst>
    <p:extLst>
      <p:ext uri="{BB962C8B-B14F-4D97-AF65-F5344CB8AC3E}">
        <p14:creationId xmlns:p14="http://schemas.microsoft.com/office/powerpoint/2010/main" val="24323940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6381328"/>
            <a:ext cx="9906000" cy="47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descr="C:\JieTang\Talks\casin2011\pic\triad model.emf"/>
          <p:cNvPicPr>
            <a:picLocks noChangeAspect="1" noChangeArrowheads="1"/>
          </p:cNvPicPr>
          <p:nvPr/>
        </p:nvPicPr>
        <p:blipFill>
          <a:blip r:embed="rId2" cstate="print"/>
          <a:srcRect/>
          <a:stretch>
            <a:fillRect/>
          </a:stretch>
        </p:blipFill>
        <p:spPr bwMode="auto">
          <a:xfrm>
            <a:off x="3008788" y="4437112"/>
            <a:ext cx="4474737" cy="2420888"/>
          </a:xfrm>
          <a:prstGeom prst="rect">
            <a:avLst/>
          </a:prstGeom>
          <a:solidFill>
            <a:schemeClr val="bg1"/>
          </a:solidFill>
          <a:ln>
            <a:noFill/>
          </a:ln>
        </p:spPr>
      </p:pic>
      <p:sp>
        <p:nvSpPr>
          <p:cNvPr id="25" name=" 3"/>
          <p:cNvSpPr/>
          <p:nvPr/>
        </p:nvSpPr>
        <p:spPr>
          <a:xfrm>
            <a:off x="1352600" y="2819400"/>
            <a:ext cx="8280920" cy="1967032"/>
          </a:xfrm>
          <a:prstGeom prst="funnel">
            <a:avLst/>
          </a:prstGeom>
          <a:solidFill>
            <a:schemeClr val="accent1">
              <a:alpha val="83000"/>
            </a:schemeClr>
          </a:solidFill>
          <a:ln>
            <a:solidFill>
              <a:srgbClr val="CCFF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 name="标题 1"/>
          <p:cNvSpPr>
            <a:spLocks noGrp="1"/>
          </p:cNvSpPr>
          <p:nvPr>
            <p:ph type="title"/>
          </p:nvPr>
        </p:nvSpPr>
        <p:spPr/>
        <p:txBody>
          <a:bodyPr/>
          <a:lstStyle/>
          <a:p>
            <a:r>
              <a:rPr kumimoji="1" lang="en-US" altLang="zh-CN" sz="3600" dirty="0">
                <a:solidFill>
                  <a:schemeClr val="tx1"/>
                </a:solidFill>
                <a:ea typeface="黑体" pitchFamily="49" charset="-122"/>
              </a:rPr>
              <a:t>Computational Models for </a:t>
            </a:r>
            <a:br>
              <a:rPr kumimoji="1" lang="en-US" altLang="zh-CN" sz="3600" dirty="0">
                <a:solidFill>
                  <a:schemeClr val="tx1"/>
                </a:solidFill>
                <a:ea typeface="黑体" pitchFamily="49" charset="-122"/>
              </a:rPr>
            </a:br>
            <a:r>
              <a:rPr kumimoji="1" lang="en-US" altLang="zh-CN" sz="3600" dirty="0">
                <a:solidFill>
                  <a:schemeClr val="tx1"/>
                </a:solidFill>
                <a:ea typeface="黑体" pitchFamily="49" charset="-122"/>
              </a:rPr>
              <a:t>Micro-level Social Network Analysis</a:t>
            </a:r>
            <a:endParaRPr lang="zh-CN" altLang="en-US" sz="3600" dirty="0"/>
          </a:p>
        </p:txBody>
      </p:sp>
      <p:grpSp>
        <p:nvGrpSpPr>
          <p:cNvPr id="24" name="组合 23"/>
          <p:cNvGrpSpPr/>
          <p:nvPr/>
        </p:nvGrpSpPr>
        <p:grpSpPr>
          <a:xfrm rot="19672677">
            <a:off x="6983528" y="1971851"/>
            <a:ext cx="2534496" cy="1596006"/>
            <a:chOff x="5961112" y="858624"/>
            <a:chExt cx="2534496" cy="1596006"/>
          </a:xfrm>
        </p:grpSpPr>
        <p:pic>
          <p:nvPicPr>
            <p:cNvPr id="12" name="Picture 3"/>
            <p:cNvPicPr>
              <a:picLocks noChangeAspect="1" noChangeArrowheads="1"/>
            </p:cNvPicPr>
            <p:nvPr/>
          </p:nvPicPr>
          <p:blipFill>
            <a:blip r:embed="rId3" cstate="print"/>
            <a:srcRect/>
            <a:stretch>
              <a:fillRect/>
            </a:stretch>
          </p:blipFill>
          <p:spPr bwMode="auto">
            <a:xfrm>
              <a:off x="6105128" y="1052736"/>
              <a:ext cx="2390480" cy="1401894"/>
            </a:xfrm>
            <a:prstGeom prst="rect">
              <a:avLst/>
            </a:prstGeom>
            <a:noFill/>
            <a:ln w="9525">
              <a:noFill/>
              <a:miter lim="800000"/>
              <a:headEnd/>
              <a:tailEnd/>
            </a:ln>
            <a:effectLst/>
          </p:spPr>
        </p:pic>
        <p:sp>
          <p:nvSpPr>
            <p:cNvPr id="21" name="矩形 20"/>
            <p:cNvSpPr/>
            <p:nvPr/>
          </p:nvSpPr>
          <p:spPr>
            <a:xfrm>
              <a:off x="5961112" y="858624"/>
              <a:ext cx="2088232" cy="3409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rgbClr val="0000FF"/>
                  </a:solidFill>
                </a:rPr>
                <a:t>Two-step flow theory</a:t>
              </a:r>
              <a:endParaRPr lang="zh-CN" altLang="en-US" sz="1600" dirty="0">
                <a:solidFill>
                  <a:srgbClr val="0000FF"/>
                </a:solidFill>
              </a:endParaRPr>
            </a:p>
          </p:txBody>
        </p:sp>
      </p:grpSp>
      <p:grpSp>
        <p:nvGrpSpPr>
          <p:cNvPr id="10" name="组合 9"/>
          <p:cNvGrpSpPr/>
          <p:nvPr/>
        </p:nvGrpSpPr>
        <p:grpSpPr>
          <a:xfrm rot="1499070">
            <a:off x="1029738" y="2218602"/>
            <a:ext cx="3378998" cy="1265615"/>
            <a:chOff x="5068873" y="2382306"/>
            <a:chExt cx="5580620" cy="2308643"/>
          </a:xfrm>
        </p:grpSpPr>
        <p:pic>
          <p:nvPicPr>
            <p:cNvPr id="6" name="Picture 2" descr="http://petewarden.typepad.com/photos/uncategorized/2008/05/15/broker.png"/>
            <p:cNvPicPr>
              <a:picLocks noChangeAspect="1" noChangeArrowheads="1"/>
            </p:cNvPicPr>
            <p:nvPr/>
          </p:nvPicPr>
          <p:blipFill>
            <a:blip r:embed="rId4" cstate="print"/>
            <a:srcRect/>
            <a:stretch>
              <a:fillRect/>
            </a:stretch>
          </p:blipFill>
          <p:spPr bwMode="auto">
            <a:xfrm rot="406878">
              <a:off x="5068873" y="2382306"/>
              <a:ext cx="5580620" cy="2293252"/>
            </a:xfrm>
            <a:prstGeom prst="rect">
              <a:avLst/>
            </a:prstGeom>
            <a:noFill/>
          </p:spPr>
        </p:pic>
        <p:sp>
          <p:nvSpPr>
            <p:cNvPr id="7" name="矩形 6"/>
            <p:cNvSpPr/>
            <p:nvPr/>
          </p:nvSpPr>
          <p:spPr>
            <a:xfrm>
              <a:off x="5795955" y="4082298"/>
              <a:ext cx="3916405" cy="6086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rgbClr val="0000FF"/>
                  </a:solidFill>
                </a:rPr>
                <a:t>Structural hole theory</a:t>
              </a:r>
              <a:endParaRPr lang="zh-CN" altLang="en-US" sz="1600" dirty="0">
                <a:solidFill>
                  <a:srgbClr val="0000FF"/>
                </a:solidFill>
              </a:endParaRPr>
            </a:p>
          </p:txBody>
        </p:sp>
        <p:cxnSp>
          <p:nvCxnSpPr>
            <p:cNvPr id="8" name="直接箭头连接符 7"/>
            <p:cNvCxnSpPr>
              <a:stCxn id="7" idx="0"/>
            </p:cNvCxnSpPr>
            <p:nvPr/>
          </p:nvCxnSpPr>
          <p:spPr>
            <a:xfrm rot="197748" flipV="1">
              <a:off x="7775612" y="3258668"/>
              <a:ext cx="185695" cy="83021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1658893">
            <a:off x="4186762" y="2819712"/>
            <a:ext cx="2642905" cy="1288864"/>
            <a:chOff x="345034" y="1489945"/>
            <a:chExt cx="2642905" cy="1288864"/>
          </a:xfrm>
        </p:grpSpPr>
        <p:pic>
          <p:nvPicPr>
            <p:cNvPr id="1026" name="Picture 2" descr="C:\JieTang\Talks\Tsinghua\balance.emf"/>
            <p:cNvPicPr>
              <a:picLocks noChangeAspect="1" noChangeArrowheads="1"/>
            </p:cNvPicPr>
            <p:nvPr/>
          </p:nvPicPr>
          <p:blipFill>
            <a:blip r:embed="rId5" cstate="print"/>
            <a:srcRect/>
            <a:stretch>
              <a:fillRect/>
            </a:stretch>
          </p:blipFill>
          <p:spPr bwMode="auto">
            <a:xfrm rot="19492833">
              <a:off x="575465" y="1676052"/>
              <a:ext cx="2412474" cy="1102757"/>
            </a:xfrm>
            <a:prstGeom prst="rect">
              <a:avLst/>
            </a:prstGeom>
            <a:noFill/>
          </p:spPr>
        </p:pic>
        <p:sp>
          <p:nvSpPr>
            <p:cNvPr id="17" name="矩形 16"/>
            <p:cNvSpPr/>
            <p:nvPr/>
          </p:nvSpPr>
          <p:spPr>
            <a:xfrm rot="19696998">
              <a:off x="345034" y="1489945"/>
              <a:ext cx="2157370" cy="3409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rgbClr val="0000FF"/>
                  </a:solidFill>
                </a:rPr>
                <a:t>Social balance theory</a:t>
              </a:r>
              <a:endParaRPr lang="zh-CN" altLang="en-US" sz="1600" dirty="0">
                <a:solidFill>
                  <a:srgbClr val="0000FF"/>
                </a:solidFill>
              </a:endParaRPr>
            </a:p>
          </p:txBody>
        </p:sp>
      </p:grpSp>
      <p:grpSp>
        <p:nvGrpSpPr>
          <p:cNvPr id="20" name="组合 19"/>
          <p:cNvGrpSpPr/>
          <p:nvPr/>
        </p:nvGrpSpPr>
        <p:grpSpPr>
          <a:xfrm rot="20183160">
            <a:off x="3760343" y="1277455"/>
            <a:ext cx="2756425" cy="1502790"/>
            <a:chOff x="6821375" y="2122789"/>
            <a:chExt cx="3036695" cy="1512281"/>
          </a:xfrm>
        </p:grpSpPr>
        <p:pic>
          <p:nvPicPr>
            <p:cNvPr id="1027" name="Picture 3" descr="C:\JieTang\Talks\Tsinghua\status.emf"/>
            <p:cNvPicPr>
              <a:picLocks noChangeAspect="1" noChangeArrowheads="1"/>
            </p:cNvPicPr>
            <p:nvPr/>
          </p:nvPicPr>
          <p:blipFill>
            <a:blip r:embed="rId6" cstate="print"/>
            <a:srcRect/>
            <a:stretch>
              <a:fillRect/>
            </a:stretch>
          </p:blipFill>
          <p:spPr bwMode="auto">
            <a:xfrm rot="1388539">
              <a:off x="6821375" y="2296683"/>
              <a:ext cx="2939906" cy="1338387"/>
            </a:xfrm>
            <a:prstGeom prst="rect">
              <a:avLst/>
            </a:prstGeom>
            <a:noFill/>
          </p:spPr>
        </p:pic>
        <p:sp>
          <p:nvSpPr>
            <p:cNvPr id="18" name="矩形 17"/>
            <p:cNvSpPr/>
            <p:nvPr/>
          </p:nvSpPr>
          <p:spPr>
            <a:xfrm rot="1413959">
              <a:off x="7657029" y="2122789"/>
              <a:ext cx="2201041" cy="3409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rgbClr val="0000FF"/>
                  </a:solidFill>
                </a:rPr>
                <a:t>Social status theory</a:t>
              </a:r>
              <a:endParaRPr lang="zh-CN" altLang="en-US" sz="1600" dirty="0">
                <a:solidFill>
                  <a:srgbClr val="0000FF"/>
                </a:solidFill>
              </a:endParaRPr>
            </a:p>
          </p:txBody>
        </p:sp>
      </p:grpSp>
      <p:sp>
        <p:nvSpPr>
          <p:cNvPr id="27" name="矩形 26"/>
          <p:cNvSpPr/>
          <p:nvPr/>
        </p:nvSpPr>
        <p:spPr>
          <a:xfrm rot="21597119">
            <a:off x="19601" y="2421526"/>
            <a:ext cx="1472154" cy="935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C00000"/>
                </a:solidFill>
                <a:latin typeface="黑体" pitchFamily="49" charset="-122"/>
                <a:ea typeface="黑体" pitchFamily="49" charset="-122"/>
              </a:rPr>
              <a:t>Social theories</a:t>
            </a:r>
            <a:endParaRPr lang="zh-CN" altLang="en-US" sz="2400" b="1" dirty="0">
              <a:solidFill>
                <a:srgbClr val="C00000"/>
              </a:solidFill>
              <a:latin typeface="黑体" pitchFamily="49" charset="-122"/>
              <a:ea typeface="黑体" pitchFamily="49" charset="-122"/>
            </a:endParaRPr>
          </a:p>
        </p:txBody>
      </p:sp>
      <p:sp>
        <p:nvSpPr>
          <p:cNvPr id="28" name="下箭头 27"/>
          <p:cNvSpPr/>
          <p:nvPr/>
        </p:nvSpPr>
        <p:spPr>
          <a:xfrm>
            <a:off x="488504" y="3717032"/>
            <a:ext cx="504056" cy="720080"/>
          </a:xfrm>
          <a:prstGeom prst="downArrow">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rot="21597119">
            <a:off x="19940" y="4725129"/>
            <a:ext cx="1580279" cy="935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smtClean="0">
                <a:solidFill>
                  <a:srgbClr val="C00000"/>
                </a:solidFill>
                <a:latin typeface="黑体" pitchFamily="49" charset="-122"/>
                <a:ea typeface="黑体" pitchFamily="49" charset="-122"/>
              </a:rPr>
              <a:t>Graphical models</a:t>
            </a:r>
            <a:endParaRPr lang="zh-CN" altLang="en-US" sz="2400" b="1"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6724700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500"/>
                                        <p:tgtEl>
                                          <p:spTgt spid="2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500"/>
                                        <p:tgtEl>
                                          <p:spTgt spid="28"/>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1000"/>
                                        <p:tgtEl>
                                          <p:spTgt spid="25"/>
                                        </p:tgtEl>
                                      </p:cBhvr>
                                    </p:animEffect>
                                  </p:childTnLst>
                                </p:cTn>
                              </p:par>
                            </p:childTnLst>
                          </p:cTn>
                        </p:par>
                        <p:par>
                          <p:cTn id="31" fill="hold">
                            <p:stCondLst>
                              <p:cond delay="3500"/>
                            </p:stCondLst>
                            <p:childTnLst>
                              <p:par>
                                <p:cTn id="32" presetID="3" presetClass="entr" presetSubtype="1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188913"/>
            <a:ext cx="9906000" cy="792162"/>
          </a:xfrm>
        </p:spPr>
        <p:txBody>
          <a:bodyPr/>
          <a:lstStyle/>
          <a:p>
            <a:pPr eaLnBrk="1" hangingPunct="1"/>
            <a:r>
              <a:rPr lang="en-US" altLang="zh-CN" sz="4000" dirty="0" smtClean="0"/>
              <a:t>Structural Hole and Information Diffusion</a:t>
            </a:r>
            <a:endParaRPr lang="zh-CN" altLang="en-US" sz="4000" dirty="0" smtClean="0"/>
          </a:p>
        </p:txBody>
      </p:sp>
      <p:sp>
        <p:nvSpPr>
          <p:cNvPr id="7" name="Content Placeholder 5"/>
          <p:cNvSpPr>
            <a:spLocks noGrp="1"/>
          </p:cNvSpPr>
          <p:nvPr>
            <p:ph idx="1"/>
          </p:nvPr>
        </p:nvSpPr>
        <p:spPr>
          <a:xfrm>
            <a:off x="292505" y="1219201"/>
            <a:ext cx="9308695" cy="5048082"/>
          </a:xfrm>
        </p:spPr>
        <p:txBody>
          <a:bodyPr/>
          <a:lstStyle/>
          <a:p>
            <a:r>
              <a:rPr lang="en-US" sz="2400" dirty="0" smtClean="0"/>
              <a:t>Structural Hole</a:t>
            </a:r>
          </a:p>
          <a:p>
            <a:pPr lvl="1"/>
            <a:r>
              <a:rPr lang="en-US" sz="2000" dirty="0" smtClean="0">
                <a:solidFill>
                  <a:srgbClr val="FF0000"/>
                </a:solidFill>
              </a:rPr>
              <a:t>Mining Top-k structural hole spanners </a:t>
            </a:r>
            <a:r>
              <a:rPr lang="en-US" sz="2000" dirty="0" smtClean="0"/>
              <a:t>[Lou-Tang 2013] </a:t>
            </a:r>
          </a:p>
          <a:p>
            <a:r>
              <a:rPr lang="en-US" sz="2400" dirty="0" smtClean="0"/>
              <a:t>Influence diffusion</a:t>
            </a:r>
          </a:p>
          <a:p>
            <a:pPr lvl="1"/>
            <a:r>
              <a:rPr lang="en-US" sz="2000" dirty="0">
                <a:solidFill>
                  <a:srgbClr val="FF0000"/>
                </a:solidFill>
              </a:rPr>
              <a:t>I</a:t>
            </a:r>
            <a:r>
              <a:rPr lang="en-US" sz="2000" dirty="0" smtClean="0">
                <a:solidFill>
                  <a:srgbClr val="FF0000"/>
                </a:solidFill>
              </a:rPr>
              <a:t>nfluence </a:t>
            </a:r>
            <a:r>
              <a:rPr lang="en-US" sz="2000" dirty="0">
                <a:solidFill>
                  <a:srgbClr val="FF0000"/>
                </a:solidFill>
              </a:rPr>
              <a:t>locality in information diffusion</a:t>
            </a:r>
            <a:r>
              <a:rPr lang="en-US" sz="2000" dirty="0"/>
              <a:t> [Zhang-et-al 2013</a:t>
            </a:r>
            <a:r>
              <a:rPr lang="en-US" sz="2000" dirty="0" smtClean="0"/>
              <a:t>]</a:t>
            </a:r>
            <a:endParaRPr lang="en-US" sz="2000" dirty="0"/>
          </a:p>
        </p:txBody>
      </p:sp>
    </p:spTree>
    <p:extLst>
      <p:ext uri="{BB962C8B-B14F-4D97-AF65-F5344CB8AC3E}">
        <p14:creationId xmlns:p14="http://schemas.microsoft.com/office/powerpoint/2010/main" val="1962718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69" y="156763"/>
            <a:ext cx="9363075" cy="1016713"/>
          </a:xfrm>
        </p:spPr>
        <p:txBody>
          <a:bodyPr>
            <a:noAutofit/>
          </a:bodyPr>
          <a:lstStyle/>
          <a:p>
            <a:r>
              <a:rPr lang="en-US" altLang="zh-CN" dirty="0" smtClean="0"/>
              <a:t>Mining Structural </a:t>
            </a:r>
            <a:r>
              <a:rPr lang="en-US" altLang="zh-CN" dirty="0"/>
              <a:t>H</a:t>
            </a:r>
            <a:r>
              <a:rPr lang="en-US" altLang="zh-CN" dirty="0" smtClean="0"/>
              <a:t>ole </a:t>
            </a:r>
            <a:r>
              <a:rPr lang="en-US" altLang="zh-CN" dirty="0"/>
              <a:t>S</a:t>
            </a:r>
            <a:r>
              <a:rPr lang="en-US" altLang="zh-CN" dirty="0" smtClean="0"/>
              <a:t>panners</a:t>
            </a:r>
            <a:endParaRPr lang="zh-CN" altLang="en-US" dirty="0"/>
          </a:p>
        </p:txBody>
      </p:sp>
      <p:sp>
        <p:nvSpPr>
          <p:cNvPr id="3" name="内容占位符 2"/>
          <p:cNvSpPr>
            <a:spLocks noGrp="1"/>
          </p:cNvSpPr>
          <p:nvPr>
            <p:ph idx="1"/>
          </p:nvPr>
        </p:nvSpPr>
        <p:spPr>
          <a:xfrm>
            <a:off x="495300" y="1318152"/>
            <a:ext cx="8915400" cy="5361967"/>
          </a:xfrm>
        </p:spPr>
        <p:txBody>
          <a:bodyPr>
            <a:normAutofit/>
          </a:bodyPr>
          <a:lstStyle/>
          <a:p>
            <a:r>
              <a:rPr lang="en-US" altLang="zh-CN" sz="2400" dirty="0" smtClean="0"/>
              <a:t>The theory of  Structural Hole [Burt92]:</a:t>
            </a:r>
          </a:p>
          <a:p>
            <a:pPr lvl="1"/>
            <a:r>
              <a:rPr lang="en-US" altLang="zh-CN" sz="2000" dirty="0" smtClean="0"/>
              <a:t>“Holes</a:t>
            </a:r>
            <a:r>
              <a:rPr lang="en-US" altLang="zh-CN" sz="2000" dirty="0"/>
              <a:t>” </a:t>
            </a:r>
            <a:r>
              <a:rPr lang="en-US" altLang="zh-CN" sz="2000" dirty="0" smtClean="0"/>
              <a:t>exists between </a:t>
            </a:r>
            <a:r>
              <a:rPr lang="en-US" altLang="zh-CN" sz="2000" dirty="0"/>
              <a:t>communities that are otherwise </a:t>
            </a:r>
            <a:r>
              <a:rPr lang="en-US" altLang="zh-CN" sz="2000" b="1" dirty="0"/>
              <a:t>disconnected</a:t>
            </a:r>
            <a:r>
              <a:rPr lang="en-US" altLang="zh-CN" sz="2000" dirty="0"/>
              <a:t>.</a:t>
            </a:r>
          </a:p>
          <a:p>
            <a:r>
              <a:rPr lang="en-US" altLang="zh-CN" sz="2400" dirty="0" smtClean="0"/>
              <a:t>Structural hole spanners</a:t>
            </a:r>
          </a:p>
          <a:p>
            <a:pPr lvl="1"/>
            <a:r>
              <a:rPr lang="en-US" altLang="zh-CN" sz="2000" dirty="0" smtClean="0"/>
              <a:t>Individuals </a:t>
            </a:r>
            <a:r>
              <a:rPr lang="en-US" altLang="zh-CN" sz="2000" dirty="0"/>
              <a:t>would </a:t>
            </a:r>
            <a:r>
              <a:rPr lang="en-US" altLang="zh-CN" sz="2000" b="1" dirty="0"/>
              <a:t>benefit</a:t>
            </a:r>
            <a:r>
              <a:rPr lang="en-US" altLang="zh-CN" sz="2000" dirty="0"/>
              <a:t> from filling the “holes</a:t>
            </a:r>
            <a:r>
              <a:rPr lang="en-US" altLang="zh-CN" sz="2000" dirty="0" smtClean="0"/>
              <a:t>”.</a:t>
            </a:r>
            <a:endParaRPr lang="en-US" altLang="zh-CN" sz="2000" dirty="0"/>
          </a:p>
          <a:p>
            <a:endParaRPr lang="en-US" altLang="zh-CN" sz="2400" dirty="0" smtClean="0"/>
          </a:p>
          <a:p>
            <a:pPr marL="118872" indent="0">
              <a:buNone/>
            </a:pPr>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smtClean="0"/>
          </a:p>
          <a:p>
            <a:endParaRPr lang="zh-CN" altLang="en-US" sz="2400" dirty="0"/>
          </a:p>
        </p:txBody>
      </p:sp>
      <p:pic>
        <p:nvPicPr>
          <p:cNvPr id="4" name="Picture 2" descr="C:\JieTang\Fundings\Awards\优秀基金\figures\diffusion.emf"/>
          <p:cNvPicPr>
            <a:picLocks noChangeAspect="1" noChangeArrowheads="1"/>
          </p:cNvPicPr>
          <p:nvPr/>
        </p:nvPicPr>
        <p:blipFill>
          <a:blip r:embed="rId3" cstate="print"/>
          <a:srcRect/>
          <a:stretch>
            <a:fillRect/>
          </a:stretch>
        </p:blipFill>
        <p:spPr bwMode="auto">
          <a:xfrm>
            <a:off x="4399131" y="2860556"/>
            <a:ext cx="4973551" cy="3352800"/>
          </a:xfrm>
          <a:prstGeom prst="rect">
            <a:avLst/>
          </a:prstGeom>
          <a:noFill/>
        </p:spPr>
      </p:pic>
      <p:sp>
        <p:nvSpPr>
          <p:cNvPr id="5" name="Rectangle 8"/>
          <p:cNvSpPr/>
          <p:nvPr/>
        </p:nvSpPr>
        <p:spPr>
          <a:xfrm>
            <a:off x="7013214" y="3671172"/>
            <a:ext cx="660400" cy="611784"/>
          </a:xfrm>
          <a:prstGeom prst="rect">
            <a:avLst/>
          </a:prstGeom>
          <a:noFill/>
          <a:ln w="28575">
            <a:solidFill>
              <a:srgbClr val="000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8"/>
          <p:cNvSpPr/>
          <p:nvPr/>
        </p:nvSpPr>
        <p:spPr>
          <a:xfrm>
            <a:off x="7983177" y="4384556"/>
            <a:ext cx="660400" cy="611784"/>
          </a:xfrm>
          <a:prstGeom prst="rect">
            <a:avLst/>
          </a:prstGeom>
          <a:noFill/>
          <a:ln w="28575">
            <a:solidFill>
              <a:srgbClr val="000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10"/>
          <p:cNvCxnSpPr>
            <a:stCxn id="23" idx="3"/>
            <a:endCxn id="5" idx="0"/>
          </p:cNvCxnSpPr>
          <p:nvPr/>
        </p:nvCxnSpPr>
        <p:spPr>
          <a:xfrm>
            <a:off x="4615542" y="2344678"/>
            <a:ext cx="2727872" cy="1326494"/>
          </a:xfrm>
          <a:prstGeom prst="straightConnector1">
            <a:avLst/>
          </a:prstGeom>
          <a:ln w="38100">
            <a:solidFill>
              <a:srgbClr val="0000DC"/>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14"/>
          <p:cNvCxnSpPr/>
          <p:nvPr/>
        </p:nvCxnSpPr>
        <p:spPr>
          <a:xfrm>
            <a:off x="4615542" y="2344678"/>
            <a:ext cx="3333239" cy="2370078"/>
          </a:xfrm>
          <a:prstGeom prst="straightConnector1">
            <a:avLst/>
          </a:prstGeom>
          <a:ln w="38100">
            <a:solidFill>
              <a:srgbClr val="0000DC"/>
            </a:solidFill>
            <a:tailEnd type="arrow"/>
          </a:ln>
        </p:spPr>
        <p:style>
          <a:lnRef idx="1">
            <a:schemeClr val="accent1"/>
          </a:lnRef>
          <a:fillRef idx="0">
            <a:schemeClr val="accent1"/>
          </a:fillRef>
          <a:effectRef idx="0">
            <a:schemeClr val="accent1"/>
          </a:effectRef>
          <a:fontRef idx="minor">
            <a:schemeClr val="tx1"/>
          </a:fontRef>
        </p:style>
      </p:cxnSp>
      <p:sp>
        <p:nvSpPr>
          <p:cNvPr id="9" name="Text Box 10"/>
          <p:cNvSpPr txBox="1">
            <a:spLocks noChangeArrowheads="1"/>
          </p:cNvSpPr>
          <p:nvPr/>
        </p:nvSpPr>
        <p:spPr bwMode="auto">
          <a:xfrm>
            <a:off x="3780006" y="5146557"/>
            <a:ext cx="2393950" cy="307777"/>
          </a:xfrm>
          <a:prstGeom prst="rect">
            <a:avLst/>
          </a:prstGeom>
          <a:noFill/>
          <a:ln w="9525">
            <a:noFill/>
            <a:miter lim="800000"/>
            <a:headEnd/>
            <a:tailEnd/>
          </a:ln>
        </p:spPr>
        <p:txBody>
          <a:bodyPr wrap="square">
            <a:spAutoFit/>
          </a:bodyPr>
          <a:lstStyle/>
          <a:p>
            <a:pPr>
              <a:spcBef>
                <a:spcPct val="50000"/>
              </a:spcBef>
            </a:pPr>
            <a:r>
              <a:rPr lang="en-US" altLang="zh-CN" sz="1400" dirty="0" smtClean="0"/>
              <a:t>Information diffusion</a:t>
            </a:r>
            <a:endParaRPr lang="en-US" altLang="zh-CN" sz="1400" dirty="0"/>
          </a:p>
        </p:txBody>
      </p:sp>
      <p:cxnSp>
        <p:nvCxnSpPr>
          <p:cNvPr id="10" name="Straight Arrow Connector 10"/>
          <p:cNvCxnSpPr>
            <a:stCxn id="9" idx="0"/>
          </p:cNvCxnSpPr>
          <p:nvPr/>
        </p:nvCxnSpPr>
        <p:spPr>
          <a:xfrm flipV="1">
            <a:off x="4976981" y="4282956"/>
            <a:ext cx="444071" cy="863600"/>
          </a:xfrm>
          <a:prstGeom prst="straightConnector1">
            <a:avLst/>
          </a:prstGeom>
          <a:ln w="19050">
            <a:solidFill>
              <a:srgbClr val="0000DC"/>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a:spLocks noChangeArrowheads="1"/>
          </p:cNvSpPr>
          <p:nvPr/>
        </p:nvSpPr>
        <p:spPr bwMode="auto">
          <a:xfrm>
            <a:off x="4027656" y="3166845"/>
            <a:ext cx="1568450" cy="307777"/>
          </a:xfrm>
          <a:prstGeom prst="rect">
            <a:avLst/>
          </a:prstGeom>
          <a:noFill/>
          <a:ln w="9525">
            <a:noFill/>
            <a:miter lim="800000"/>
            <a:headEnd/>
            <a:tailEnd/>
          </a:ln>
        </p:spPr>
        <p:txBody>
          <a:bodyPr wrap="square">
            <a:spAutoFit/>
          </a:bodyPr>
          <a:lstStyle/>
          <a:p>
            <a:pPr>
              <a:spcBef>
                <a:spcPct val="50000"/>
              </a:spcBef>
            </a:pPr>
            <a:r>
              <a:rPr lang="en-US" altLang="zh-CN" sz="1400" dirty="0" smtClean="0"/>
              <a:t>Community 1</a:t>
            </a:r>
            <a:endParaRPr lang="en-US" altLang="zh-CN" sz="1400" dirty="0"/>
          </a:p>
        </p:txBody>
      </p:sp>
      <p:sp>
        <p:nvSpPr>
          <p:cNvPr id="12" name="Text Box 10"/>
          <p:cNvSpPr txBox="1">
            <a:spLocks noChangeArrowheads="1"/>
          </p:cNvSpPr>
          <p:nvPr/>
        </p:nvSpPr>
        <p:spPr bwMode="auto">
          <a:xfrm>
            <a:off x="7701131" y="2555757"/>
            <a:ext cx="1568450" cy="307777"/>
          </a:xfrm>
          <a:prstGeom prst="rect">
            <a:avLst/>
          </a:prstGeom>
          <a:noFill/>
          <a:ln w="9525">
            <a:noFill/>
            <a:miter lim="800000"/>
            <a:headEnd/>
            <a:tailEnd/>
          </a:ln>
        </p:spPr>
        <p:txBody>
          <a:bodyPr wrap="square">
            <a:spAutoFit/>
          </a:bodyPr>
          <a:lstStyle/>
          <a:p>
            <a:pPr>
              <a:spcBef>
                <a:spcPct val="50000"/>
              </a:spcBef>
            </a:pPr>
            <a:r>
              <a:rPr lang="en-US" altLang="zh-CN" sz="1400" dirty="0" smtClean="0"/>
              <a:t>Community 2</a:t>
            </a:r>
            <a:endParaRPr lang="en-US" altLang="zh-CN" sz="1400" dirty="0"/>
          </a:p>
        </p:txBody>
      </p:sp>
      <p:sp>
        <p:nvSpPr>
          <p:cNvPr id="13" name="Text Box 10"/>
          <p:cNvSpPr txBox="1">
            <a:spLocks noChangeArrowheads="1"/>
          </p:cNvSpPr>
          <p:nvPr/>
        </p:nvSpPr>
        <p:spPr bwMode="auto">
          <a:xfrm>
            <a:off x="7948781" y="5832357"/>
            <a:ext cx="1568450" cy="307777"/>
          </a:xfrm>
          <a:prstGeom prst="rect">
            <a:avLst/>
          </a:prstGeom>
          <a:noFill/>
          <a:ln w="9525">
            <a:noFill/>
            <a:miter lim="800000"/>
            <a:headEnd/>
            <a:tailEnd/>
          </a:ln>
        </p:spPr>
        <p:txBody>
          <a:bodyPr wrap="square">
            <a:spAutoFit/>
          </a:bodyPr>
          <a:lstStyle/>
          <a:p>
            <a:pPr>
              <a:spcBef>
                <a:spcPct val="50000"/>
              </a:spcBef>
            </a:pPr>
            <a:r>
              <a:rPr lang="en-US" altLang="zh-CN" sz="1400" dirty="0" smtClean="0"/>
              <a:t>Community 3</a:t>
            </a:r>
            <a:endParaRPr lang="en-US" altLang="zh-CN" sz="1400" dirty="0"/>
          </a:p>
        </p:txBody>
      </p:sp>
      <p:sp>
        <p:nvSpPr>
          <p:cNvPr id="16" name="矩形 15"/>
          <p:cNvSpPr/>
          <p:nvPr/>
        </p:nvSpPr>
        <p:spPr>
          <a:xfrm>
            <a:off x="228571" y="3780738"/>
            <a:ext cx="3551434" cy="1551787"/>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zh-CN" sz="2400" dirty="0" smtClean="0">
                <a:solidFill>
                  <a:srgbClr val="000090"/>
                </a:solidFill>
              </a:rPr>
              <a:t>On Twitter, </a:t>
            </a:r>
            <a:r>
              <a:rPr lang="en-US" altLang="zh-CN" sz="2400" b="1" dirty="0" smtClean="0">
                <a:solidFill>
                  <a:srgbClr val="FF0000"/>
                </a:solidFill>
              </a:rPr>
              <a:t>Top 1</a:t>
            </a:r>
            <a:r>
              <a:rPr lang="en-US" altLang="zh-CN" sz="2400" b="1" dirty="0">
                <a:solidFill>
                  <a:srgbClr val="FF0000"/>
                </a:solidFill>
              </a:rPr>
              <a:t>%</a:t>
            </a:r>
            <a:r>
              <a:rPr lang="en-US" altLang="zh-CN" sz="2400" dirty="0">
                <a:solidFill>
                  <a:srgbClr val="FF0000"/>
                </a:solidFill>
              </a:rPr>
              <a:t> </a:t>
            </a:r>
            <a:r>
              <a:rPr lang="en-US" altLang="zh-CN" sz="2400" dirty="0" smtClean="0">
                <a:solidFill>
                  <a:schemeClr val="tx1"/>
                </a:solidFill>
              </a:rPr>
              <a:t>twitter</a:t>
            </a:r>
            <a:r>
              <a:rPr lang="en-US" altLang="zh-CN" sz="2400" dirty="0" smtClean="0">
                <a:solidFill>
                  <a:srgbClr val="FF0000"/>
                </a:solidFill>
              </a:rPr>
              <a:t> </a:t>
            </a:r>
            <a:r>
              <a:rPr lang="en-US" altLang="zh-CN" sz="2400" dirty="0"/>
              <a:t>users control </a:t>
            </a:r>
            <a:r>
              <a:rPr lang="en-US" altLang="zh-CN" sz="2400" b="1" dirty="0">
                <a:solidFill>
                  <a:srgbClr val="FF0000"/>
                </a:solidFill>
              </a:rPr>
              <a:t>25%</a:t>
            </a:r>
            <a:r>
              <a:rPr lang="en-US" altLang="zh-CN" sz="2400" dirty="0">
                <a:solidFill>
                  <a:srgbClr val="FF0000"/>
                </a:solidFill>
              </a:rPr>
              <a:t> </a:t>
            </a:r>
            <a:r>
              <a:rPr lang="en-US" altLang="zh-CN" sz="2400" dirty="0" err="1">
                <a:solidFill>
                  <a:srgbClr val="FF0000"/>
                </a:solidFill>
              </a:rPr>
              <a:t>retweeting</a:t>
            </a:r>
            <a:r>
              <a:rPr lang="en-US" altLang="zh-CN" sz="2400" dirty="0">
                <a:solidFill>
                  <a:srgbClr val="FF0000"/>
                </a:solidFill>
              </a:rPr>
              <a:t> </a:t>
            </a:r>
            <a:r>
              <a:rPr lang="en-US" altLang="zh-CN" sz="2400" dirty="0" smtClean="0"/>
              <a:t>flow between </a:t>
            </a:r>
            <a:r>
              <a:rPr lang="en-US" altLang="zh-CN" sz="2400" dirty="0"/>
              <a:t>communities.</a:t>
            </a:r>
            <a:endParaRPr lang="zh-CN" altLang="en-US" dirty="0"/>
          </a:p>
        </p:txBody>
      </p:sp>
      <p:sp>
        <p:nvSpPr>
          <p:cNvPr id="23" name="Rectangle 22"/>
          <p:cNvSpPr/>
          <p:nvPr/>
        </p:nvSpPr>
        <p:spPr>
          <a:xfrm>
            <a:off x="912755" y="2133600"/>
            <a:ext cx="3702787" cy="422157"/>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0" bIns="0" anchor="ctr"/>
          <a:lstStyle/>
          <a:p>
            <a:pPr algn="ctr">
              <a:spcBef>
                <a:spcPts val="600"/>
              </a:spcBef>
              <a:defRPr/>
            </a:pPr>
            <a:endParaRPr lang="en-US" dirty="0">
              <a:solidFill>
                <a:schemeClr val="tx1"/>
              </a:solidFill>
            </a:endParaRPr>
          </a:p>
        </p:txBody>
      </p:sp>
      <p:sp>
        <p:nvSpPr>
          <p:cNvPr id="17" name="副标题 4"/>
          <p:cNvSpPr txBox="1">
            <a:spLocks/>
          </p:cNvSpPr>
          <p:nvPr/>
        </p:nvSpPr>
        <p:spPr bwMode="auto">
          <a:xfrm>
            <a:off x="0" y="6400800"/>
            <a:ext cx="9906000" cy="457199"/>
          </a:xfrm>
          <a:prstGeom prst="rect">
            <a:avLst/>
          </a:prstGeom>
          <a:solidFill>
            <a:schemeClr val="bg1"/>
          </a:solidFill>
          <a:ln w="9525">
            <a:solidFill>
              <a:schemeClr val="bg1"/>
            </a:solidFill>
            <a:miter lim="800000"/>
            <a:headEnd/>
            <a:tailEnd/>
          </a:ln>
        </p:spPr>
        <p:txBody>
          <a:bodyPr lIns="180000" rIns="180000" anchor="ctr"/>
          <a:lstStyle/>
          <a:p>
            <a:pPr>
              <a:spcBef>
                <a:spcPct val="20000"/>
              </a:spcBef>
              <a:defRPr/>
            </a:pPr>
            <a:r>
              <a:rPr lang="en-US" altLang="zh-CN" sz="1400" kern="0" dirty="0">
                <a:latin typeface="+mn-lt"/>
                <a:ea typeface="+mn-ea"/>
              </a:rPr>
              <a:t>[1</a:t>
            </a:r>
            <a:r>
              <a:rPr lang="en-US" altLang="zh-CN" sz="1400" kern="0" dirty="0"/>
              <a:t>] </a:t>
            </a:r>
            <a:r>
              <a:rPr lang="en-US" altLang="zh-CN" sz="1400" kern="0" dirty="0" smtClean="0"/>
              <a:t>T. </a:t>
            </a:r>
            <a:r>
              <a:rPr lang="en-US" altLang="zh-CN" sz="1400" kern="0" dirty="0"/>
              <a:t>Lou and </a:t>
            </a:r>
            <a:r>
              <a:rPr lang="en-US" altLang="zh-CN" sz="1400" kern="0" dirty="0" smtClean="0"/>
              <a:t>J. </a:t>
            </a:r>
            <a:r>
              <a:rPr lang="en-US" altLang="zh-CN" sz="1400" kern="0" dirty="0"/>
              <a:t>Tang. Mining Structural Hole Spanners Through Information Diffusion in Social Networks. In </a:t>
            </a:r>
            <a:r>
              <a:rPr lang="en-US" altLang="zh-CN" sz="1400" kern="0" dirty="0" smtClean="0"/>
              <a:t>WWW</a:t>
            </a:r>
            <a:r>
              <a:rPr lang="en-US" altLang="zh-CN" sz="1400" kern="0" dirty="0"/>
              <a:t>'</a:t>
            </a:r>
            <a:r>
              <a:rPr lang="en-US" altLang="zh-CN" sz="1400" kern="0" dirty="0" smtClean="0"/>
              <a:t>13, pages </a:t>
            </a:r>
            <a:r>
              <a:rPr lang="en-US" altLang="zh-CN" sz="1400" kern="0" dirty="0"/>
              <a:t>837-</a:t>
            </a:r>
            <a:r>
              <a:rPr lang="en-US" altLang="zh-CN" sz="1400" kern="0" dirty="0" smtClean="0"/>
              <a:t>848.</a:t>
            </a:r>
            <a:endParaRPr lang="zh-CN" altLang="en-US" sz="1400" kern="0" dirty="0">
              <a:latin typeface="+mn-lt"/>
              <a:ea typeface="+mn-ea"/>
              <a:cs typeface="+mn-cs"/>
            </a:endParaRPr>
          </a:p>
        </p:txBody>
      </p:sp>
    </p:spTree>
    <p:extLst>
      <p:ext uri="{BB962C8B-B14F-4D97-AF65-F5344CB8AC3E}">
        <p14:creationId xmlns:p14="http://schemas.microsoft.com/office/powerpoint/2010/main" val="21815679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par>
                                <p:cTn id="20" presetID="3" presetClass="entr" presetSubtype="1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par>
                                <p:cTn id="29" presetID="3" presetClass="entr" presetSubtype="10" fill="hold" grpId="1"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6"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4" y="188913"/>
            <a:ext cx="9634536" cy="792162"/>
          </a:xfrm>
        </p:spPr>
        <p:txBody>
          <a:bodyPr/>
          <a:lstStyle/>
          <a:p>
            <a:r>
              <a:rPr lang="en-US" dirty="0"/>
              <a:t>I</a:t>
            </a:r>
            <a:r>
              <a:rPr lang="en-US" dirty="0" smtClean="0"/>
              <a:t>nfluence Locality </a:t>
            </a:r>
            <a:r>
              <a:rPr lang="en-US" dirty="0"/>
              <a:t>in </a:t>
            </a:r>
            <a:r>
              <a:rPr lang="en-US" dirty="0" smtClean="0"/>
              <a:t>Information Diffusion </a:t>
            </a:r>
            <a:endParaRPr lang="en-US" dirty="0"/>
          </a:p>
        </p:txBody>
      </p:sp>
      <p:sp>
        <p:nvSpPr>
          <p:cNvPr id="25" name="Content Placeholder 24"/>
          <p:cNvSpPr>
            <a:spLocks noGrp="1"/>
          </p:cNvSpPr>
          <p:nvPr>
            <p:ph idx="1"/>
          </p:nvPr>
        </p:nvSpPr>
        <p:spPr>
          <a:xfrm>
            <a:off x="350853" y="1196976"/>
            <a:ext cx="5287947" cy="4929188"/>
          </a:xfrm>
        </p:spPr>
        <p:txBody>
          <a:bodyPr/>
          <a:lstStyle/>
          <a:p>
            <a:r>
              <a:rPr lang="en-US" sz="2800" dirty="0" smtClean="0"/>
              <a:t>Randomization test</a:t>
            </a:r>
          </a:p>
          <a:p>
            <a:pPr lvl="1"/>
            <a:r>
              <a:rPr lang="en-US" sz="2400" dirty="0" err="1" smtClean="0"/>
              <a:t>Debiased</a:t>
            </a:r>
            <a:r>
              <a:rPr lang="en-US" sz="2400" dirty="0" smtClean="0"/>
              <a:t> testing</a:t>
            </a:r>
          </a:p>
          <a:p>
            <a:pPr lvl="1"/>
            <a:r>
              <a:rPr lang="en-US" sz="2400" dirty="0" smtClean="0"/>
              <a:t>Locality influence indeed exist (t-test, </a:t>
            </a:r>
            <a:r>
              <a:rPr lang="en-US" sz="2400" i="1" dirty="0" smtClean="0"/>
              <a:t>p</a:t>
            </a:r>
            <a:r>
              <a:rPr lang="en-US" sz="2400" dirty="0" smtClean="0"/>
              <a:t>&lt;&lt;0.01)</a:t>
            </a:r>
          </a:p>
          <a:p>
            <a:r>
              <a:rPr lang="en-US" sz="2800" dirty="0" smtClean="0"/>
              <a:t>Locality influence function</a:t>
            </a:r>
          </a:p>
          <a:p>
            <a:pPr marL="0" indent="0">
              <a:buNone/>
            </a:pPr>
            <a:endParaRPr lang="en-US" sz="2400" dirty="0" smtClean="0"/>
          </a:p>
          <a:p>
            <a:pPr marL="0" indent="0">
              <a:buNone/>
            </a:pPr>
            <a:endParaRPr lang="en-US" sz="2400" dirty="0" smtClean="0"/>
          </a:p>
          <a:p>
            <a:r>
              <a:rPr lang="en-US" sz="2800" dirty="0" smtClean="0"/>
              <a:t>Help </a:t>
            </a:r>
            <a:r>
              <a:rPr lang="en-US" sz="2800" dirty="0" err="1" smtClean="0"/>
              <a:t>retweet</a:t>
            </a:r>
            <a:r>
              <a:rPr lang="en-US" sz="2800" dirty="0" smtClean="0"/>
              <a:t> prediction</a:t>
            </a:r>
            <a:endParaRPr lang="en-US" sz="2800" dirty="0"/>
          </a:p>
          <a:p>
            <a:endParaRPr lang="en-US" sz="2800" dirty="0" smtClean="0"/>
          </a:p>
          <a:p>
            <a:endParaRPr lang="en-US" sz="2800" dirty="0"/>
          </a:p>
        </p:txBody>
      </p:sp>
      <p:pic>
        <p:nvPicPr>
          <p:cNvPr id="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9493" y="838200"/>
            <a:ext cx="307170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72"/>
          <p:cNvSpPr/>
          <p:nvPr/>
        </p:nvSpPr>
        <p:spPr>
          <a:xfrm>
            <a:off x="7035799" y="5071783"/>
            <a:ext cx="233708" cy="229625"/>
          </a:xfrm>
          <a:prstGeom prst="ellipse">
            <a:avLst/>
          </a:prstGeom>
          <a:solidFill>
            <a:srgbClr val="FF0000"/>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kumimoji="1" lang="zh-CN" altLang="en-US" sz="1100">
              <a:solidFill>
                <a:srgbClr val="FFFFFF"/>
              </a:solidFill>
              <a:latin typeface="Calibri" charset="0"/>
              <a:ea typeface="宋体" charset="0"/>
              <a:cs typeface="宋体" charset="0"/>
            </a:endParaRPr>
          </a:p>
        </p:txBody>
      </p:sp>
      <p:sp>
        <p:nvSpPr>
          <p:cNvPr id="24" name="椭圆 76"/>
          <p:cNvSpPr/>
          <p:nvPr/>
        </p:nvSpPr>
        <p:spPr>
          <a:xfrm>
            <a:off x="7002462" y="5802033"/>
            <a:ext cx="233708" cy="229625"/>
          </a:xfrm>
          <a:prstGeom prst="ellipse">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kumimoji="1" lang="zh-CN" altLang="en-US" sz="1100">
              <a:solidFill>
                <a:srgbClr val="FFFFFF"/>
              </a:solidFill>
              <a:latin typeface="Calibri" charset="0"/>
              <a:ea typeface="宋体" charset="0"/>
              <a:cs typeface="宋体" charset="0"/>
            </a:endParaRPr>
          </a:p>
        </p:txBody>
      </p:sp>
      <p:pic>
        <p:nvPicPr>
          <p:cNvPr id="26" name="图片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657600"/>
            <a:ext cx="4572000" cy="523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6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029200"/>
            <a:ext cx="5029200" cy="1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41"/>
          <p:cNvSpPr/>
          <p:nvPr/>
        </p:nvSpPr>
        <p:spPr>
          <a:xfrm flipV="1">
            <a:off x="457200" y="5659582"/>
            <a:ext cx="4569651" cy="2078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kumimoji="1" lang="zh-CN" altLang="en-US">
              <a:solidFill>
                <a:srgbClr val="FFFFFF"/>
              </a:solidFill>
              <a:latin typeface="Calibri" charset="0"/>
              <a:ea typeface="宋体" charset="0"/>
              <a:cs typeface="宋体" charset="0"/>
            </a:endParaRPr>
          </a:p>
        </p:txBody>
      </p:sp>
      <p:pic>
        <p:nvPicPr>
          <p:cNvPr id="29"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930774"/>
            <a:ext cx="3352800" cy="250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75"/>
          <p:cNvSpPr txBox="1">
            <a:spLocks noChangeArrowheads="1"/>
          </p:cNvSpPr>
          <p:nvPr/>
        </p:nvSpPr>
        <p:spPr bwMode="auto">
          <a:xfrm>
            <a:off x="6400800" y="3505200"/>
            <a:ext cx="3581400" cy="584776"/>
          </a:xfrm>
          <a:prstGeom prst="rect">
            <a:avLst/>
          </a:prstGeom>
          <a:noFill/>
          <a:ln>
            <a:noFill/>
          </a:ln>
        </p:spPr>
        <p:txBody>
          <a:bodyPr wrap="square">
            <a:spAutoFit/>
          </a:bodyPr>
          <a:lstStyle>
            <a:lvl1pPr>
              <a:defRPr kumimoji="1" sz="8200">
                <a:solidFill>
                  <a:schemeClr val="tx1"/>
                </a:solidFill>
                <a:latin typeface="Calibri" charset="0"/>
                <a:ea typeface="ＭＳ Ｐゴシック" charset="0"/>
                <a:cs typeface="ＭＳ Ｐゴシック" charset="0"/>
              </a:defRPr>
            </a:lvl1pPr>
            <a:lvl2pPr marL="742950" indent="-285750">
              <a:defRPr kumimoji="1" sz="8200">
                <a:solidFill>
                  <a:schemeClr val="tx1"/>
                </a:solidFill>
                <a:latin typeface="Calibri" charset="0"/>
                <a:ea typeface="ＭＳ Ｐゴシック" charset="0"/>
              </a:defRPr>
            </a:lvl2pPr>
            <a:lvl3pPr marL="1143000" indent="-228600">
              <a:defRPr kumimoji="1" sz="8200">
                <a:solidFill>
                  <a:schemeClr val="tx1"/>
                </a:solidFill>
                <a:latin typeface="Calibri" charset="0"/>
                <a:ea typeface="ＭＳ Ｐゴシック" charset="0"/>
              </a:defRPr>
            </a:lvl3pPr>
            <a:lvl4pPr marL="1600200" indent="-228600">
              <a:defRPr kumimoji="1" sz="8200">
                <a:solidFill>
                  <a:schemeClr val="tx1"/>
                </a:solidFill>
                <a:latin typeface="Calibri" charset="0"/>
                <a:ea typeface="ＭＳ Ｐゴシック" charset="0"/>
              </a:defRPr>
            </a:lvl4pPr>
            <a:lvl5pPr marL="2057400" indent="-228600">
              <a:defRPr kumimoji="1" sz="8200">
                <a:solidFill>
                  <a:schemeClr val="tx1"/>
                </a:solidFill>
                <a:latin typeface="Calibri" charset="0"/>
                <a:ea typeface="ＭＳ Ｐゴシック" charset="0"/>
              </a:defRPr>
            </a:lvl5pPr>
            <a:lvl6pPr marL="2514600" indent="-228600" defTabSz="2087563" fontAlgn="base">
              <a:spcBef>
                <a:spcPct val="0"/>
              </a:spcBef>
              <a:spcAft>
                <a:spcPct val="0"/>
              </a:spcAft>
              <a:defRPr kumimoji="1" sz="8200">
                <a:solidFill>
                  <a:schemeClr val="tx1"/>
                </a:solidFill>
                <a:latin typeface="Calibri" charset="0"/>
                <a:ea typeface="ＭＳ Ｐゴシック" charset="0"/>
              </a:defRPr>
            </a:lvl6pPr>
            <a:lvl7pPr marL="2971800" indent="-228600" defTabSz="2087563" fontAlgn="base">
              <a:spcBef>
                <a:spcPct val="0"/>
              </a:spcBef>
              <a:spcAft>
                <a:spcPct val="0"/>
              </a:spcAft>
              <a:defRPr kumimoji="1" sz="8200">
                <a:solidFill>
                  <a:schemeClr val="tx1"/>
                </a:solidFill>
                <a:latin typeface="Calibri" charset="0"/>
                <a:ea typeface="ＭＳ Ｐゴシック" charset="0"/>
              </a:defRPr>
            </a:lvl7pPr>
            <a:lvl8pPr marL="3429000" indent="-228600" defTabSz="2087563" fontAlgn="base">
              <a:spcBef>
                <a:spcPct val="0"/>
              </a:spcBef>
              <a:spcAft>
                <a:spcPct val="0"/>
              </a:spcAft>
              <a:defRPr kumimoji="1" sz="8200">
                <a:solidFill>
                  <a:schemeClr val="tx1"/>
                </a:solidFill>
                <a:latin typeface="Calibri" charset="0"/>
                <a:ea typeface="ＭＳ Ｐゴシック" charset="0"/>
              </a:defRPr>
            </a:lvl8pPr>
            <a:lvl9pPr marL="3886200" indent="-228600" defTabSz="2087563" fontAlgn="base">
              <a:spcBef>
                <a:spcPct val="0"/>
              </a:spcBef>
              <a:spcAft>
                <a:spcPct val="0"/>
              </a:spcAft>
              <a:defRPr kumimoji="1" sz="8200">
                <a:solidFill>
                  <a:schemeClr val="tx1"/>
                </a:solidFill>
                <a:latin typeface="Calibri" charset="0"/>
                <a:ea typeface="ＭＳ Ｐゴシック" charset="0"/>
              </a:defRPr>
            </a:lvl9pPr>
          </a:lstStyle>
          <a:p>
            <a:r>
              <a:rPr kumimoji="0" lang="en-US" altLang="zh-CN" sz="1600" b="1" dirty="0">
                <a:solidFill>
                  <a:srgbClr val="800000"/>
                </a:solidFill>
              </a:rPr>
              <a:t>The </a:t>
            </a:r>
            <a:r>
              <a:rPr kumimoji="0" lang="en-US" altLang="zh-CN" sz="1600" b="1" dirty="0" err="1">
                <a:solidFill>
                  <a:srgbClr val="800000"/>
                </a:solidFill>
              </a:rPr>
              <a:t>retweet</a:t>
            </a:r>
            <a:r>
              <a:rPr kumimoji="0" lang="en-US" altLang="zh-CN" sz="1600" b="1" dirty="0">
                <a:solidFill>
                  <a:srgbClr val="800000"/>
                </a:solidFill>
              </a:rPr>
              <a:t> probability is negatively correlated with the number of circles.</a:t>
            </a:r>
            <a:endParaRPr lang="zh-CN" altLang="en-US" sz="1600" b="1" dirty="0">
              <a:solidFill>
                <a:srgbClr val="800000"/>
              </a:solidFill>
            </a:endParaRPr>
          </a:p>
        </p:txBody>
      </p:sp>
      <p:sp>
        <p:nvSpPr>
          <p:cNvPr id="12" name="副标题 4"/>
          <p:cNvSpPr txBox="1">
            <a:spLocks/>
          </p:cNvSpPr>
          <p:nvPr/>
        </p:nvSpPr>
        <p:spPr bwMode="auto">
          <a:xfrm>
            <a:off x="0" y="6400800"/>
            <a:ext cx="9906000" cy="457199"/>
          </a:xfrm>
          <a:prstGeom prst="rect">
            <a:avLst/>
          </a:prstGeom>
          <a:solidFill>
            <a:schemeClr val="bg1"/>
          </a:solidFill>
          <a:ln w="9525">
            <a:solidFill>
              <a:schemeClr val="bg1"/>
            </a:solidFill>
            <a:miter lim="800000"/>
            <a:headEnd/>
            <a:tailEnd/>
          </a:ln>
        </p:spPr>
        <p:txBody>
          <a:bodyPr lIns="180000" rIns="180000" anchor="ctr"/>
          <a:lstStyle/>
          <a:p>
            <a:pPr>
              <a:spcBef>
                <a:spcPct val="20000"/>
              </a:spcBef>
              <a:defRPr/>
            </a:pPr>
            <a:r>
              <a:rPr lang="en-US" altLang="zh-CN" sz="1400" kern="0" dirty="0">
                <a:latin typeface="+mn-lt"/>
                <a:ea typeface="+mn-ea"/>
              </a:rPr>
              <a:t>[1</a:t>
            </a:r>
            <a:r>
              <a:rPr lang="en-US" altLang="zh-CN" sz="1400" kern="0" dirty="0"/>
              <a:t>] </a:t>
            </a:r>
            <a:r>
              <a:rPr lang="en-US" altLang="zh-CN" sz="1400" kern="0" dirty="0" smtClean="0"/>
              <a:t>J. </a:t>
            </a:r>
            <a:r>
              <a:rPr lang="en-US" altLang="zh-CN" sz="1400" kern="0" dirty="0"/>
              <a:t>Zhang, </a:t>
            </a:r>
            <a:r>
              <a:rPr lang="en-US" altLang="zh-CN" sz="1400" kern="0" dirty="0" smtClean="0"/>
              <a:t>B. </a:t>
            </a:r>
            <a:r>
              <a:rPr lang="en-US" altLang="zh-CN" sz="1400" kern="0" dirty="0"/>
              <a:t>Liu, </a:t>
            </a:r>
            <a:r>
              <a:rPr lang="en-US" altLang="zh-CN" sz="1400" kern="0" dirty="0" smtClean="0"/>
              <a:t>J. Tang</a:t>
            </a:r>
            <a:r>
              <a:rPr lang="en-US" altLang="zh-CN" sz="1400" kern="0" dirty="0"/>
              <a:t>, </a:t>
            </a:r>
            <a:r>
              <a:rPr lang="en-US" altLang="zh-CN" sz="1400" kern="0" dirty="0" smtClean="0"/>
              <a:t>T. </a:t>
            </a:r>
            <a:r>
              <a:rPr lang="en-US" altLang="zh-CN" sz="1400" kern="0" dirty="0"/>
              <a:t>Chen, and </a:t>
            </a:r>
            <a:r>
              <a:rPr lang="en-US" altLang="zh-CN" sz="1400" kern="0" dirty="0" smtClean="0"/>
              <a:t>J. </a:t>
            </a:r>
            <a:r>
              <a:rPr lang="en-US" altLang="zh-CN" sz="1400" kern="0" dirty="0"/>
              <a:t>Li. Social Influence Locality for Modeling </a:t>
            </a:r>
            <a:r>
              <a:rPr lang="en-US" altLang="zh-CN" sz="1400" kern="0" dirty="0" err="1"/>
              <a:t>Retweeting</a:t>
            </a:r>
            <a:r>
              <a:rPr lang="en-US" altLang="zh-CN" sz="1400" kern="0" dirty="0"/>
              <a:t> Behaviors. In </a:t>
            </a:r>
            <a:r>
              <a:rPr lang="en-US" altLang="zh-CN" sz="1400" kern="0" dirty="0" smtClean="0"/>
              <a:t>IJCAI’13.</a:t>
            </a:r>
            <a:endParaRPr lang="zh-CN" altLang="en-US" sz="1400" kern="0" dirty="0">
              <a:latin typeface="+mn-lt"/>
              <a:ea typeface="+mn-ea"/>
              <a:cs typeface="+mn-cs"/>
            </a:endParaRPr>
          </a:p>
        </p:txBody>
      </p:sp>
    </p:spTree>
    <p:extLst>
      <p:ext uri="{BB962C8B-B14F-4D97-AF65-F5344CB8AC3E}">
        <p14:creationId xmlns:p14="http://schemas.microsoft.com/office/powerpoint/2010/main" val="967137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kumimoji="1" lang="en-US" altLang="zh-CN" dirty="0" smtClean="0">
                <a:solidFill>
                  <a:schemeClr val="tx1"/>
                </a:solidFill>
                <a:latin typeface="+mn-lt"/>
                <a:ea typeface="隶书" pitchFamily="49" charset="-122"/>
              </a:rPr>
              <a:t>Micro</a:t>
            </a:r>
            <a:r>
              <a:rPr kumimoji="1" lang="en-US" altLang="zh-CN" dirty="0">
                <a:solidFill>
                  <a:schemeClr val="tx1"/>
                </a:solidFill>
                <a:latin typeface="+mn-lt"/>
                <a:ea typeface="隶书" pitchFamily="49" charset="-122"/>
              </a:rPr>
              <a:t>-level </a:t>
            </a:r>
            <a:r>
              <a:rPr kumimoji="1" lang="en-US" altLang="zh-CN" dirty="0" smtClean="0">
                <a:solidFill>
                  <a:schemeClr val="tx1"/>
                </a:solidFill>
                <a:latin typeface="+mn-lt"/>
                <a:ea typeface="隶书" pitchFamily="49" charset="-122"/>
              </a:rPr>
              <a:t>Social Network Analysis</a:t>
            </a:r>
            <a:endParaRPr kumimoji="1" lang="zh-CN" altLang="en-US" dirty="0" smtClean="0">
              <a:solidFill>
                <a:schemeClr val="tx1"/>
              </a:solidFill>
              <a:latin typeface="+mn-lt"/>
              <a:ea typeface="隶书" pitchFamily="49" charset="-122"/>
            </a:endParaRPr>
          </a:p>
        </p:txBody>
      </p:sp>
      <p:graphicFrame>
        <p:nvGraphicFramePr>
          <p:cNvPr id="4" name="图示 3"/>
          <p:cNvGraphicFramePr>
            <a:graphicFrameLocks noChangeAspect="1"/>
          </p:cNvGraphicFramePr>
          <p:nvPr>
            <p:extLst>
              <p:ext uri="{D42A27DB-BD31-4B8C-83A1-F6EECF244321}">
                <p14:modId xmlns:p14="http://schemas.microsoft.com/office/powerpoint/2010/main" val="3015851955"/>
              </p:ext>
            </p:extLst>
          </p:nvPr>
        </p:nvGraphicFramePr>
        <p:xfrm>
          <a:off x="-1544574" y="1676401"/>
          <a:ext cx="817397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下箭头 4"/>
          <p:cNvSpPr/>
          <p:nvPr/>
        </p:nvSpPr>
        <p:spPr bwMode="auto">
          <a:xfrm rot="13876724">
            <a:off x="2015165" y="2485200"/>
            <a:ext cx="37147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6" name="下箭头 5"/>
          <p:cNvSpPr/>
          <p:nvPr/>
        </p:nvSpPr>
        <p:spPr bwMode="auto">
          <a:xfrm rot="16200000">
            <a:off x="2228860" y="3320629"/>
            <a:ext cx="32702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7" name="下箭头 6"/>
          <p:cNvSpPr/>
          <p:nvPr/>
        </p:nvSpPr>
        <p:spPr bwMode="auto">
          <a:xfrm rot="18466571">
            <a:off x="2068001" y="4154885"/>
            <a:ext cx="309563" cy="63182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31" name="椭圆 30"/>
          <p:cNvSpPr/>
          <p:nvPr/>
        </p:nvSpPr>
        <p:spPr>
          <a:xfrm>
            <a:off x="3413647" y="1914615"/>
            <a:ext cx="431800" cy="395287"/>
          </a:xfrm>
          <a:prstGeom prst="ellipse">
            <a:avLst/>
          </a:prstGeom>
          <a:solidFill>
            <a:schemeClr val="accent1"/>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ea typeface="黑体" pitchFamily="49" charset="-122"/>
              </a:rPr>
              <a:t>1</a:t>
            </a:r>
            <a:endParaRPr lang="zh-CN" altLang="en-US" sz="2400" b="1" dirty="0">
              <a:solidFill>
                <a:schemeClr val="tx1"/>
              </a:solidFill>
              <a:ea typeface="黑体" pitchFamily="49" charset="-122"/>
            </a:endParaRPr>
          </a:p>
        </p:txBody>
      </p:sp>
      <p:sp>
        <p:nvSpPr>
          <p:cNvPr id="32" name="椭圆 31"/>
          <p:cNvSpPr/>
          <p:nvPr/>
        </p:nvSpPr>
        <p:spPr>
          <a:xfrm>
            <a:off x="3733804" y="3338512"/>
            <a:ext cx="430213" cy="395288"/>
          </a:xfrm>
          <a:prstGeom prst="ellipse">
            <a:avLst/>
          </a:prstGeom>
          <a:solidFill>
            <a:schemeClr val="accent1"/>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ea typeface="黑体" pitchFamily="49" charset="-122"/>
              </a:rPr>
              <a:t>2</a:t>
            </a:r>
            <a:endParaRPr lang="zh-CN" altLang="en-US" sz="2400" b="1" dirty="0">
              <a:solidFill>
                <a:schemeClr val="tx1"/>
              </a:solidFill>
              <a:ea typeface="黑体" pitchFamily="49" charset="-122"/>
            </a:endParaRPr>
          </a:p>
        </p:txBody>
      </p:sp>
      <p:sp>
        <p:nvSpPr>
          <p:cNvPr id="33" name="椭圆 32"/>
          <p:cNvSpPr/>
          <p:nvPr/>
        </p:nvSpPr>
        <p:spPr>
          <a:xfrm>
            <a:off x="3505206" y="4710112"/>
            <a:ext cx="431800" cy="395288"/>
          </a:xfrm>
          <a:prstGeom prst="ellipse">
            <a:avLst/>
          </a:prstGeom>
          <a:solidFill>
            <a:schemeClr val="accent1"/>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ea typeface="黑体" pitchFamily="49" charset="-122"/>
              </a:rPr>
              <a:t>3</a:t>
            </a:r>
            <a:endParaRPr lang="zh-CN" altLang="en-US" sz="2400" b="1" dirty="0">
              <a:solidFill>
                <a:schemeClr val="tx1"/>
              </a:solidFill>
              <a:ea typeface="黑体" pitchFamily="49" charset="-122"/>
            </a:endParaRPr>
          </a:p>
        </p:txBody>
      </p:sp>
      <p:sp>
        <p:nvSpPr>
          <p:cNvPr id="10" name="Rectangle 9"/>
          <p:cNvSpPr/>
          <p:nvPr/>
        </p:nvSpPr>
        <p:spPr>
          <a:xfrm>
            <a:off x="6705600" y="1219200"/>
            <a:ext cx="3048000" cy="1447800"/>
          </a:xfrm>
          <a:prstGeom prst="rect">
            <a:avLst/>
          </a:prstGeom>
          <a:solidFill>
            <a:schemeClr val="bg1"/>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342900" lvl="1" indent="-342900">
              <a:buFont typeface="Wingdings" charset="2"/>
              <a:buChar char="§"/>
            </a:pPr>
            <a:r>
              <a:rPr lang="en-US" sz="2000" dirty="0" smtClean="0">
                <a:solidFill>
                  <a:srgbClr val="000000"/>
                </a:solidFill>
              </a:rPr>
              <a:t>Topic-based influence</a:t>
            </a:r>
          </a:p>
          <a:p>
            <a:pPr marL="342900" lvl="1" indent="-342900">
              <a:buFont typeface="Wingdings" charset="2"/>
              <a:buChar char="§"/>
            </a:pPr>
            <a:r>
              <a:rPr lang="en-US" sz="2000" dirty="0" smtClean="0">
                <a:solidFill>
                  <a:srgbClr val="000000"/>
                </a:solidFill>
              </a:rPr>
              <a:t>Learning influence</a:t>
            </a:r>
          </a:p>
          <a:p>
            <a:pPr marL="342900" lvl="1" indent="-342900">
              <a:buFont typeface="Wingdings" charset="2"/>
              <a:buChar char="§"/>
            </a:pPr>
            <a:r>
              <a:rPr lang="en-US" sz="2000" dirty="0" smtClean="0">
                <a:solidFill>
                  <a:srgbClr val="000000"/>
                </a:solidFill>
              </a:rPr>
              <a:t>Conformity influence</a:t>
            </a:r>
          </a:p>
          <a:p>
            <a:pPr marL="342900" lvl="1" indent="-342900">
              <a:buFont typeface="Wingdings" charset="2"/>
              <a:buChar char="§"/>
            </a:pPr>
            <a:r>
              <a:rPr lang="en-US" sz="2000" dirty="0" smtClean="0">
                <a:solidFill>
                  <a:srgbClr val="000000"/>
                </a:solidFill>
              </a:rPr>
              <a:t>Influence + Action</a:t>
            </a:r>
          </a:p>
        </p:txBody>
      </p:sp>
      <p:sp>
        <p:nvSpPr>
          <p:cNvPr id="11" name="Rectangle 10"/>
          <p:cNvSpPr/>
          <p:nvPr/>
        </p:nvSpPr>
        <p:spPr>
          <a:xfrm>
            <a:off x="6172200" y="3048000"/>
            <a:ext cx="3048000" cy="1143000"/>
          </a:xfrm>
          <a:prstGeom prst="rect">
            <a:avLst/>
          </a:prstGeom>
          <a:solidFill>
            <a:schemeClr val="bg1"/>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342900" lvl="1" indent="-342900">
              <a:buFont typeface="Wingdings" charset="2"/>
              <a:buChar char="§"/>
            </a:pPr>
            <a:r>
              <a:rPr lang="en-US" sz="2000" dirty="0" smtClean="0">
                <a:solidFill>
                  <a:srgbClr val="000000"/>
                </a:solidFill>
              </a:rPr>
              <a:t>Inferring social ties</a:t>
            </a:r>
          </a:p>
          <a:p>
            <a:pPr marL="342900" lvl="1" indent="-342900">
              <a:buFont typeface="Wingdings" charset="2"/>
              <a:buChar char="§"/>
            </a:pPr>
            <a:r>
              <a:rPr lang="en-US" sz="2000" dirty="0" smtClean="0">
                <a:solidFill>
                  <a:srgbClr val="000000"/>
                </a:solidFill>
              </a:rPr>
              <a:t>Reciprocity</a:t>
            </a:r>
          </a:p>
          <a:p>
            <a:pPr marL="342900" lvl="1" indent="-342900">
              <a:buFont typeface="Wingdings" charset="2"/>
              <a:buChar char="§"/>
            </a:pPr>
            <a:r>
              <a:rPr lang="en-US" sz="2000" dirty="0" smtClean="0">
                <a:solidFill>
                  <a:srgbClr val="000000"/>
                </a:solidFill>
              </a:rPr>
              <a:t>Triadic closure</a:t>
            </a:r>
          </a:p>
        </p:txBody>
      </p:sp>
      <p:sp>
        <p:nvSpPr>
          <p:cNvPr id="12" name="Rectangle 11"/>
          <p:cNvSpPr/>
          <p:nvPr/>
        </p:nvSpPr>
        <p:spPr>
          <a:xfrm>
            <a:off x="6477000" y="4572000"/>
            <a:ext cx="3352800" cy="990600"/>
          </a:xfrm>
          <a:prstGeom prst="rect">
            <a:avLst/>
          </a:prstGeom>
          <a:solidFill>
            <a:schemeClr val="bg1"/>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342900" lvl="1" indent="-342900">
              <a:buFont typeface="Wingdings" charset="2"/>
              <a:buChar char="§"/>
            </a:pPr>
            <a:r>
              <a:rPr lang="en-US" sz="2000" dirty="0">
                <a:solidFill>
                  <a:srgbClr val="000000"/>
                </a:solidFill>
              </a:rPr>
              <a:t>S</a:t>
            </a:r>
            <a:r>
              <a:rPr lang="en-US" sz="2000" dirty="0" smtClean="0">
                <a:solidFill>
                  <a:srgbClr val="000000"/>
                </a:solidFill>
              </a:rPr>
              <a:t>tructural hole spanner</a:t>
            </a:r>
          </a:p>
          <a:p>
            <a:pPr marL="342900" lvl="1" indent="-342900">
              <a:buFont typeface="Wingdings" charset="2"/>
              <a:buChar char="§"/>
            </a:pPr>
            <a:r>
              <a:rPr lang="en-US" sz="2000" dirty="0" smtClean="0">
                <a:solidFill>
                  <a:srgbClr val="000000"/>
                </a:solidFill>
              </a:rPr>
              <a:t>Influence and </a:t>
            </a:r>
            <a:r>
              <a:rPr lang="en-US" sz="2000" dirty="0" err="1">
                <a:solidFill>
                  <a:srgbClr val="000000"/>
                </a:solidFill>
              </a:rPr>
              <a:t>r</a:t>
            </a:r>
            <a:r>
              <a:rPr lang="en-US" sz="2000" dirty="0" err="1" smtClean="0">
                <a:solidFill>
                  <a:srgbClr val="000000"/>
                </a:solidFill>
              </a:rPr>
              <a:t>etweeting</a:t>
            </a:r>
            <a:endParaRPr lang="en-US" sz="2000" dirty="0" smtClean="0">
              <a:solidFill>
                <a:srgbClr val="000000"/>
              </a:solidFill>
            </a:endParaRPr>
          </a:p>
        </p:txBody>
      </p:sp>
    </p:spTree>
    <p:custDataLst>
      <p:tags r:id="rId1"/>
    </p:custDataLst>
    <p:extLst>
      <p:ext uri="{BB962C8B-B14F-4D97-AF65-F5344CB8AC3E}">
        <p14:creationId xmlns:p14="http://schemas.microsoft.com/office/powerpoint/2010/main" val="3646598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a:xfrm>
            <a:off x="742950" y="2130476"/>
            <a:ext cx="8705850" cy="1470025"/>
          </a:xfrm>
        </p:spPr>
        <p:txBody>
          <a:bodyPr/>
          <a:lstStyle/>
          <a:p>
            <a:r>
              <a:rPr lang="en-US" dirty="0" smtClean="0"/>
              <a:t>Other Data mining Work—  </a:t>
            </a:r>
            <a:r>
              <a:rPr lang="en-US" sz="2800" dirty="0" smtClean="0"/>
              <a:t>Recommendation, Emotion Analysis, Expert Finding, Integrations, Content Analysis </a:t>
            </a:r>
            <a:endParaRPr lang="en-US" sz="2800" dirty="0"/>
          </a:p>
        </p:txBody>
      </p:sp>
    </p:spTree>
    <p:extLst>
      <p:ext uri="{BB962C8B-B14F-4D97-AF65-F5344CB8AC3E}">
        <p14:creationId xmlns:p14="http://schemas.microsoft.com/office/powerpoint/2010/main" val="984435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Applications &amp; Web Mining</a:t>
            </a:r>
            <a:endParaRPr lang="en-US" dirty="0"/>
          </a:p>
        </p:txBody>
      </p:sp>
      <p:sp>
        <p:nvSpPr>
          <p:cNvPr id="3" name="Content Placeholder 2"/>
          <p:cNvSpPr>
            <a:spLocks noGrp="1"/>
          </p:cNvSpPr>
          <p:nvPr>
            <p:ph idx="1"/>
          </p:nvPr>
        </p:nvSpPr>
        <p:spPr>
          <a:xfrm>
            <a:off x="350852" y="1196976"/>
            <a:ext cx="9402748" cy="5203824"/>
          </a:xfrm>
        </p:spPr>
        <p:txBody>
          <a:bodyPr/>
          <a:lstStyle/>
          <a:p>
            <a:r>
              <a:rPr lang="en-US" sz="2400" dirty="0"/>
              <a:t>Social </a:t>
            </a:r>
            <a:r>
              <a:rPr lang="en-US" sz="2400" dirty="0" smtClean="0"/>
              <a:t>recommendation</a:t>
            </a:r>
            <a:endParaRPr lang="en-US" sz="2400" dirty="0"/>
          </a:p>
          <a:p>
            <a:pPr lvl="1"/>
            <a:r>
              <a:rPr lang="en-US" sz="2000" dirty="0" smtClean="0">
                <a:solidFill>
                  <a:srgbClr val="FF0000"/>
                </a:solidFill>
              </a:rPr>
              <a:t>Cross-domain collaboration recommendation </a:t>
            </a:r>
            <a:r>
              <a:rPr lang="en-US" sz="2000" dirty="0" smtClean="0"/>
              <a:t>[Tang-et-al 2012, </a:t>
            </a:r>
            <a:r>
              <a:rPr lang="en-US" sz="2000" i="1" dirty="0" smtClean="0"/>
              <a:t>best poster</a:t>
            </a:r>
            <a:r>
              <a:rPr lang="en-US" sz="2000" dirty="0" smtClean="0"/>
              <a:t>] </a:t>
            </a:r>
            <a:endParaRPr lang="en-US" sz="2000" dirty="0"/>
          </a:p>
          <a:p>
            <a:pPr lvl="1"/>
            <a:r>
              <a:rPr lang="en-US" sz="2000" dirty="0">
                <a:solidFill>
                  <a:srgbClr val="FF0000"/>
                </a:solidFill>
              </a:rPr>
              <a:t>Typicality-</a:t>
            </a:r>
            <a:r>
              <a:rPr lang="en-US" sz="2000" dirty="0" smtClean="0">
                <a:solidFill>
                  <a:srgbClr val="FF0000"/>
                </a:solidFill>
              </a:rPr>
              <a:t>based recommendation </a:t>
            </a:r>
            <a:r>
              <a:rPr lang="en-US" sz="2000" dirty="0" smtClean="0"/>
              <a:t>[</a:t>
            </a:r>
            <a:r>
              <a:rPr lang="en-US" sz="2000" dirty="0" err="1" smtClean="0"/>
              <a:t>Cai</a:t>
            </a:r>
            <a:r>
              <a:rPr lang="en-US" sz="2000" dirty="0" smtClean="0"/>
              <a:t>-et-al 2013]</a:t>
            </a:r>
            <a:endParaRPr lang="en-US" sz="2000" dirty="0"/>
          </a:p>
          <a:p>
            <a:pPr lvl="1"/>
            <a:r>
              <a:rPr lang="en-US" sz="2000" dirty="0">
                <a:solidFill>
                  <a:srgbClr val="FF0000"/>
                </a:solidFill>
              </a:rPr>
              <a:t>Patent </a:t>
            </a:r>
            <a:r>
              <a:rPr lang="en-US" sz="2000" dirty="0" smtClean="0">
                <a:solidFill>
                  <a:srgbClr val="FF0000"/>
                </a:solidFill>
              </a:rPr>
              <a:t>partner </a:t>
            </a:r>
            <a:r>
              <a:rPr lang="en-US" sz="2000" dirty="0">
                <a:solidFill>
                  <a:srgbClr val="FF0000"/>
                </a:solidFill>
              </a:rPr>
              <a:t>r</a:t>
            </a:r>
            <a:r>
              <a:rPr lang="en-US" sz="2000" dirty="0" smtClean="0">
                <a:solidFill>
                  <a:srgbClr val="FF0000"/>
                </a:solidFill>
              </a:rPr>
              <a:t>ecommendation </a:t>
            </a:r>
            <a:r>
              <a:rPr lang="en-US" sz="2000" dirty="0" smtClean="0"/>
              <a:t>[Wu-Sun-Tang 2013]</a:t>
            </a:r>
            <a:endParaRPr lang="en-US" sz="2000" dirty="0"/>
          </a:p>
          <a:p>
            <a:r>
              <a:rPr lang="en-US" sz="2400" dirty="0" smtClean="0"/>
              <a:t>Expert finding</a:t>
            </a:r>
          </a:p>
          <a:p>
            <a:pPr lvl="1"/>
            <a:r>
              <a:rPr lang="en-US" sz="2000" dirty="0">
                <a:solidFill>
                  <a:srgbClr val="FF0000"/>
                </a:solidFill>
              </a:rPr>
              <a:t>Topic </a:t>
            </a:r>
            <a:r>
              <a:rPr lang="en-US" sz="2000" dirty="0" smtClean="0">
                <a:solidFill>
                  <a:srgbClr val="FF0000"/>
                </a:solidFill>
              </a:rPr>
              <a:t>level expertise search</a:t>
            </a:r>
            <a:r>
              <a:rPr lang="en-US" sz="2000" dirty="0" smtClean="0"/>
              <a:t> [</a:t>
            </a:r>
            <a:r>
              <a:rPr lang="fi-FI" sz="2000" dirty="0" err="1" smtClean="0"/>
              <a:t>Tang-Zhang-Jin-Yang-Cai-Zhang-Su</a:t>
            </a:r>
            <a:r>
              <a:rPr lang="fi-FI" sz="2000" dirty="0" smtClean="0"/>
              <a:t> 2011]</a:t>
            </a:r>
          </a:p>
          <a:p>
            <a:pPr lvl="1"/>
            <a:r>
              <a:rPr lang="fi-FI" sz="2000" dirty="0" err="1" smtClean="0">
                <a:solidFill>
                  <a:srgbClr val="FF0000"/>
                </a:solidFill>
              </a:rPr>
              <a:t>Expertise</a:t>
            </a:r>
            <a:r>
              <a:rPr lang="fi-FI" sz="2000" dirty="0" smtClean="0">
                <a:solidFill>
                  <a:srgbClr val="FF0000"/>
                </a:solidFill>
              </a:rPr>
              <a:t> </a:t>
            </a:r>
            <a:r>
              <a:rPr lang="fi-FI" sz="2000" dirty="0" err="1" smtClean="0">
                <a:solidFill>
                  <a:srgbClr val="FF0000"/>
                </a:solidFill>
              </a:rPr>
              <a:t>matching</a:t>
            </a:r>
            <a:r>
              <a:rPr lang="fi-FI" sz="2000" dirty="0" smtClean="0">
                <a:solidFill>
                  <a:srgbClr val="FF0000"/>
                </a:solidFill>
              </a:rPr>
              <a:t> with </a:t>
            </a:r>
            <a:r>
              <a:rPr lang="en-US" sz="2000" dirty="0">
                <a:solidFill>
                  <a:srgbClr val="FF0000"/>
                </a:solidFill>
              </a:rPr>
              <a:t>c</a:t>
            </a:r>
            <a:r>
              <a:rPr lang="en-US" sz="2000" dirty="0" smtClean="0">
                <a:solidFill>
                  <a:srgbClr val="FF0000"/>
                </a:solidFill>
              </a:rPr>
              <a:t>onstraints</a:t>
            </a:r>
            <a:r>
              <a:rPr lang="fi-FI" sz="2000" dirty="0" smtClean="0"/>
              <a:t> [</a:t>
            </a:r>
            <a:r>
              <a:rPr lang="fi-FI" sz="2000" dirty="0" err="1" smtClean="0"/>
              <a:t>Tang-</a:t>
            </a:r>
            <a:r>
              <a:rPr lang="en-US" sz="2000" dirty="0" smtClean="0"/>
              <a:t>Tang-Lei-Tan-</a:t>
            </a:r>
            <a:r>
              <a:rPr lang="en-US" sz="2000" dirty="0" err="1" smtClean="0"/>
              <a:t>Gao</a:t>
            </a:r>
            <a:r>
              <a:rPr lang="en-US" sz="2000" dirty="0" smtClean="0"/>
              <a:t>-Li 2012</a:t>
            </a:r>
            <a:r>
              <a:rPr lang="fi-FI" sz="2000" dirty="0" smtClean="0"/>
              <a:t>]</a:t>
            </a:r>
          </a:p>
          <a:p>
            <a:pPr lvl="1"/>
            <a:r>
              <a:rPr lang="en-US" sz="2000" dirty="0" smtClean="0">
                <a:solidFill>
                  <a:srgbClr val="FF0000"/>
                </a:solidFill>
              </a:rPr>
              <a:t>Combining topic model and random walk</a:t>
            </a:r>
            <a:r>
              <a:rPr lang="en-US" sz="2000" dirty="0" smtClean="0"/>
              <a:t> </a:t>
            </a:r>
            <a:r>
              <a:rPr lang="en-US" sz="2000" dirty="0"/>
              <a:t>[</a:t>
            </a:r>
            <a:r>
              <a:rPr lang="fi-FI" sz="2000" dirty="0" err="1"/>
              <a:t>Tang</a:t>
            </a:r>
            <a:r>
              <a:rPr lang="fi-FI" sz="2000" dirty="0" err="1" smtClean="0"/>
              <a:t>-Jin-Zhang</a:t>
            </a:r>
            <a:r>
              <a:rPr lang="fi-FI" sz="2000" dirty="0" smtClean="0"/>
              <a:t> 2008]</a:t>
            </a:r>
          </a:p>
          <a:p>
            <a:pPr lvl="1"/>
            <a:r>
              <a:rPr lang="en-US" sz="2000" dirty="0" smtClean="0">
                <a:solidFill>
                  <a:srgbClr val="FF0000"/>
                </a:solidFill>
              </a:rPr>
              <a:t>Expert finding in social networks</a:t>
            </a:r>
            <a:r>
              <a:rPr lang="en-US" sz="2000" dirty="0" smtClean="0"/>
              <a:t> [</a:t>
            </a:r>
            <a:r>
              <a:rPr lang="fi-FI" sz="2000" dirty="0" err="1" smtClean="0"/>
              <a:t>Zhang-Tang-Li</a:t>
            </a:r>
            <a:r>
              <a:rPr lang="fi-FI" sz="2000" dirty="0" smtClean="0"/>
              <a:t> 2007]</a:t>
            </a:r>
          </a:p>
          <a:p>
            <a:pPr lvl="1"/>
            <a:r>
              <a:rPr lang="fi-FI" sz="2000" dirty="0" smtClean="0">
                <a:solidFill>
                  <a:srgbClr val="FF0000"/>
                </a:solidFill>
              </a:rPr>
              <a:t>User </a:t>
            </a:r>
            <a:r>
              <a:rPr lang="fi-FI" sz="2000" dirty="0" err="1" smtClean="0">
                <a:solidFill>
                  <a:srgbClr val="FF0000"/>
                </a:solidFill>
              </a:rPr>
              <a:t>profiling</a:t>
            </a:r>
            <a:r>
              <a:rPr lang="fi-FI" sz="2000" dirty="0" smtClean="0"/>
              <a:t> [</a:t>
            </a:r>
            <a:r>
              <a:rPr lang="fi-FI" sz="2000" dirty="0" err="1" smtClean="0"/>
              <a:t>Tang-Zhang-Yao</a:t>
            </a:r>
            <a:r>
              <a:rPr lang="fi-FI" sz="2000" dirty="0" smtClean="0"/>
              <a:t> 2007, </a:t>
            </a:r>
            <a:r>
              <a:rPr lang="fi-FI" sz="2000" dirty="0" err="1" smtClean="0"/>
              <a:t>Tang-Yao-Zhang-Zhang</a:t>
            </a:r>
            <a:r>
              <a:rPr lang="fi-FI" sz="2000" dirty="0" smtClean="0"/>
              <a:t> 2010]</a:t>
            </a:r>
            <a:endParaRPr lang="fi-FI" sz="2000" dirty="0"/>
          </a:p>
          <a:p>
            <a:pPr marL="457200" lvl="1" indent="0">
              <a:buNone/>
            </a:pPr>
            <a:endParaRPr lang="fi-FI" sz="2000" dirty="0"/>
          </a:p>
        </p:txBody>
      </p:sp>
    </p:spTree>
    <p:extLst>
      <p:ext uri="{BB962C8B-B14F-4D97-AF65-F5344CB8AC3E}">
        <p14:creationId xmlns:p14="http://schemas.microsoft.com/office/powerpoint/2010/main" val="1646221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and Applications (cont.)</a:t>
            </a:r>
            <a:endParaRPr lang="en-US" dirty="0"/>
          </a:p>
        </p:txBody>
      </p:sp>
      <p:sp>
        <p:nvSpPr>
          <p:cNvPr id="3" name="Content Placeholder 2"/>
          <p:cNvSpPr>
            <a:spLocks noGrp="1"/>
          </p:cNvSpPr>
          <p:nvPr>
            <p:ph idx="1"/>
          </p:nvPr>
        </p:nvSpPr>
        <p:spPr>
          <a:xfrm>
            <a:off x="350852" y="1196976"/>
            <a:ext cx="9402748" cy="4929188"/>
          </a:xfrm>
        </p:spPr>
        <p:txBody>
          <a:bodyPr/>
          <a:lstStyle/>
          <a:p>
            <a:r>
              <a:rPr lang="en-US" sz="2400" dirty="0" smtClean="0"/>
              <a:t>Information integration/alignment</a:t>
            </a:r>
            <a:endParaRPr lang="en-US" sz="2400" dirty="0"/>
          </a:p>
          <a:p>
            <a:pPr lvl="1"/>
            <a:r>
              <a:rPr lang="tr-TR" sz="2000" dirty="0">
                <a:solidFill>
                  <a:srgbClr val="FF0000"/>
                </a:solidFill>
              </a:rPr>
              <a:t>Using </a:t>
            </a:r>
            <a:r>
              <a:rPr lang="tr-TR" sz="2000" dirty="0" err="1">
                <a:solidFill>
                  <a:srgbClr val="FF0000"/>
                </a:solidFill>
              </a:rPr>
              <a:t>Bayesian</a:t>
            </a:r>
            <a:r>
              <a:rPr lang="tr-TR" sz="2000" dirty="0">
                <a:solidFill>
                  <a:srgbClr val="FF0000"/>
                </a:solidFill>
              </a:rPr>
              <a:t> </a:t>
            </a:r>
            <a:r>
              <a:rPr lang="tr-TR" sz="2000" dirty="0" err="1">
                <a:solidFill>
                  <a:srgbClr val="FF0000"/>
                </a:solidFill>
              </a:rPr>
              <a:t>decision</a:t>
            </a:r>
            <a:r>
              <a:rPr lang="tr-TR" sz="2000" dirty="0">
                <a:solidFill>
                  <a:srgbClr val="FF0000"/>
                </a:solidFill>
              </a:rPr>
              <a:t> </a:t>
            </a:r>
            <a:r>
              <a:rPr lang="tr-TR" sz="2000" dirty="0" err="1">
                <a:solidFill>
                  <a:srgbClr val="FF0000"/>
                </a:solidFill>
              </a:rPr>
              <a:t>for</a:t>
            </a:r>
            <a:r>
              <a:rPr lang="tr-TR" sz="2000" dirty="0">
                <a:solidFill>
                  <a:srgbClr val="FF0000"/>
                </a:solidFill>
              </a:rPr>
              <a:t> </a:t>
            </a:r>
            <a:r>
              <a:rPr lang="tr-TR" sz="2000" dirty="0" err="1">
                <a:solidFill>
                  <a:srgbClr val="FF0000"/>
                </a:solidFill>
              </a:rPr>
              <a:t>alignment</a:t>
            </a:r>
            <a:r>
              <a:rPr lang="tr-TR" sz="2000" dirty="0">
                <a:solidFill>
                  <a:srgbClr val="FF0000"/>
                </a:solidFill>
              </a:rPr>
              <a:t> </a:t>
            </a:r>
            <a:r>
              <a:rPr lang="en-US" sz="2000" dirty="0"/>
              <a:t>[Tang-et-al 2013]</a:t>
            </a:r>
          </a:p>
          <a:p>
            <a:pPr lvl="1"/>
            <a:r>
              <a:rPr lang="en-US" sz="2000" dirty="0" smtClean="0">
                <a:solidFill>
                  <a:srgbClr val="FF0000"/>
                </a:solidFill>
              </a:rPr>
              <a:t>Cross</a:t>
            </a:r>
            <a:r>
              <a:rPr lang="en-US" sz="2000" dirty="0">
                <a:solidFill>
                  <a:srgbClr val="FF0000"/>
                </a:solidFill>
              </a:rPr>
              <a:t>-lingual </a:t>
            </a:r>
            <a:r>
              <a:rPr lang="en-US" sz="2000" dirty="0" smtClean="0">
                <a:solidFill>
                  <a:srgbClr val="FF0000"/>
                </a:solidFill>
              </a:rPr>
              <a:t>knowledge linking </a:t>
            </a:r>
            <a:r>
              <a:rPr lang="en-US" sz="2000" dirty="0" smtClean="0"/>
              <a:t>[Wang-Li-Wang-Tang 2012] </a:t>
            </a:r>
          </a:p>
          <a:p>
            <a:pPr lvl="1"/>
            <a:r>
              <a:rPr lang="en-US" sz="2000" dirty="0">
                <a:solidFill>
                  <a:srgbClr val="FF0000"/>
                </a:solidFill>
              </a:rPr>
              <a:t>Cross-lingual knowledge </a:t>
            </a:r>
            <a:r>
              <a:rPr lang="en-US" sz="2000" dirty="0" smtClean="0">
                <a:solidFill>
                  <a:srgbClr val="FF0000"/>
                </a:solidFill>
              </a:rPr>
              <a:t>linking via concept annotation </a:t>
            </a:r>
            <a:r>
              <a:rPr lang="en-US" sz="2000" dirty="0"/>
              <a:t>[Wang</a:t>
            </a:r>
            <a:r>
              <a:rPr lang="en-US" sz="2000" dirty="0" smtClean="0"/>
              <a:t>-et-al 2013] </a:t>
            </a:r>
            <a:endParaRPr lang="en-US" sz="2000" dirty="0"/>
          </a:p>
          <a:p>
            <a:pPr lvl="1"/>
            <a:r>
              <a:rPr lang="en-US" sz="2000" dirty="0" smtClean="0">
                <a:solidFill>
                  <a:srgbClr val="FF0000"/>
                </a:solidFill>
              </a:rPr>
              <a:t>Name disambiguation </a:t>
            </a:r>
            <a:r>
              <a:rPr lang="en-US" sz="2000" dirty="0" smtClean="0"/>
              <a:t>[Tang-Fang-</a:t>
            </a:r>
            <a:r>
              <a:rPr lang="en-US" sz="2000" dirty="0"/>
              <a:t>Wang</a:t>
            </a:r>
            <a:r>
              <a:rPr lang="en-US" sz="2000" dirty="0" smtClean="0"/>
              <a:t>-Zhang </a:t>
            </a:r>
            <a:r>
              <a:rPr lang="en-US" sz="2000" dirty="0"/>
              <a:t>2012] </a:t>
            </a:r>
            <a:endParaRPr lang="en-US" sz="2000" dirty="0" smtClean="0">
              <a:solidFill>
                <a:srgbClr val="FF0000"/>
              </a:solidFill>
            </a:endParaRPr>
          </a:p>
          <a:p>
            <a:pPr lvl="1"/>
            <a:r>
              <a:rPr lang="en-US" sz="2000" dirty="0" smtClean="0">
                <a:solidFill>
                  <a:srgbClr val="FF0000"/>
                </a:solidFill>
              </a:rPr>
              <a:t>A dynamic </a:t>
            </a:r>
            <a:r>
              <a:rPr lang="en-US" sz="2000" dirty="0">
                <a:solidFill>
                  <a:srgbClr val="FF0000"/>
                </a:solidFill>
              </a:rPr>
              <a:t>a</a:t>
            </a:r>
            <a:r>
              <a:rPr lang="en-US" sz="2000" dirty="0" smtClean="0">
                <a:solidFill>
                  <a:srgbClr val="FF0000"/>
                </a:solidFill>
              </a:rPr>
              <a:t>lignment </a:t>
            </a:r>
            <a:r>
              <a:rPr lang="en-US" sz="2000" dirty="0">
                <a:solidFill>
                  <a:srgbClr val="FF0000"/>
                </a:solidFill>
              </a:rPr>
              <a:t>f</a:t>
            </a:r>
            <a:r>
              <a:rPr lang="en-US" sz="2000" dirty="0" smtClean="0">
                <a:solidFill>
                  <a:srgbClr val="FF0000"/>
                </a:solidFill>
              </a:rPr>
              <a:t>ramework </a:t>
            </a:r>
            <a:r>
              <a:rPr lang="en-US" sz="2000" dirty="0" smtClean="0"/>
              <a:t>[Li-Tang-Li-</a:t>
            </a:r>
            <a:r>
              <a:rPr lang="en-US" sz="2000" dirty="0" err="1" smtClean="0"/>
              <a:t>Luo</a:t>
            </a:r>
            <a:r>
              <a:rPr lang="en-US" sz="2000" dirty="0" smtClean="0"/>
              <a:t> 2009]</a:t>
            </a:r>
          </a:p>
          <a:p>
            <a:pPr lvl="1"/>
            <a:r>
              <a:rPr lang="en-US" sz="2000" dirty="0" smtClean="0">
                <a:solidFill>
                  <a:srgbClr val="FF0000"/>
                </a:solidFill>
              </a:rPr>
              <a:t>Unbalanced alignment</a:t>
            </a:r>
            <a:r>
              <a:rPr lang="en-US" sz="2000" dirty="0" smtClean="0"/>
              <a:t> [</a:t>
            </a:r>
            <a:r>
              <a:rPr lang="en-US" sz="2000" dirty="0" err="1" smtClean="0"/>
              <a:t>Zhong</a:t>
            </a:r>
            <a:r>
              <a:rPr lang="en-US" sz="2000" dirty="0" smtClean="0"/>
              <a:t>-</a:t>
            </a:r>
            <a:r>
              <a:rPr lang="fi-FI" sz="2000" dirty="0" err="1" smtClean="0"/>
              <a:t>Li-Xie-Tang-Zhou</a:t>
            </a:r>
            <a:r>
              <a:rPr lang="fi-FI" sz="2000" dirty="0" smtClean="0"/>
              <a:t> 2009</a:t>
            </a:r>
            <a:r>
              <a:rPr lang="en-US" sz="2000" dirty="0" smtClean="0"/>
              <a:t>]</a:t>
            </a:r>
            <a:endParaRPr lang="en-US" sz="2000" dirty="0"/>
          </a:p>
          <a:p>
            <a:r>
              <a:rPr lang="en-US" sz="2400" dirty="0" smtClean="0"/>
              <a:t>Content analysis/text </a:t>
            </a:r>
            <a:r>
              <a:rPr lang="en-US" sz="2400" dirty="0" err="1" smtClean="0"/>
              <a:t>minining</a:t>
            </a:r>
            <a:endParaRPr lang="en-US" sz="2400" dirty="0"/>
          </a:p>
          <a:p>
            <a:pPr lvl="1"/>
            <a:r>
              <a:rPr lang="en-US" sz="2000" dirty="0">
                <a:solidFill>
                  <a:srgbClr val="FF0000"/>
                </a:solidFill>
              </a:rPr>
              <a:t>Social content alignment </a:t>
            </a:r>
            <a:r>
              <a:rPr lang="en-US" sz="2000" dirty="0"/>
              <a:t>[</a:t>
            </a:r>
            <a:r>
              <a:rPr lang="en-US" sz="2000" dirty="0" err="1"/>
              <a:t>Hou</a:t>
            </a:r>
            <a:r>
              <a:rPr lang="en-US" sz="2000" dirty="0"/>
              <a:t>-</a:t>
            </a:r>
            <a:r>
              <a:rPr lang="nb-NO" sz="2000" dirty="0"/>
              <a:t>Li-Li-</a:t>
            </a:r>
            <a:r>
              <a:rPr lang="nb-NO" sz="2000" dirty="0" err="1"/>
              <a:t>Qu</a:t>
            </a:r>
            <a:r>
              <a:rPr lang="nb-NO" sz="2000" dirty="0"/>
              <a:t>-</a:t>
            </a:r>
            <a:r>
              <a:rPr lang="nb-NO" sz="2000" dirty="0" err="1"/>
              <a:t>Guo</a:t>
            </a:r>
            <a:r>
              <a:rPr lang="nb-NO" sz="2000" dirty="0"/>
              <a:t>-Hui-Tang</a:t>
            </a:r>
            <a:r>
              <a:rPr lang="en-US" sz="2000" dirty="0"/>
              <a:t> 2013]</a:t>
            </a:r>
          </a:p>
          <a:p>
            <a:pPr lvl="1"/>
            <a:r>
              <a:rPr lang="en-US" sz="2000" dirty="0" smtClean="0">
                <a:solidFill>
                  <a:srgbClr val="FF0000"/>
                </a:solidFill>
              </a:rPr>
              <a:t>Social </a:t>
            </a:r>
            <a:r>
              <a:rPr lang="en-US" sz="2000" dirty="0">
                <a:solidFill>
                  <a:srgbClr val="FF0000"/>
                </a:solidFill>
              </a:rPr>
              <a:t>context summarization </a:t>
            </a:r>
            <a:r>
              <a:rPr lang="en-US" sz="2000" dirty="0"/>
              <a:t>[Yang-et-al 2011]</a:t>
            </a:r>
          </a:p>
          <a:p>
            <a:pPr lvl="1"/>
            <a:r>
              <a:rPr lang="en-US" sz="2000" dirty="0" smtClean="0">
                <a:solidFill>
                  <a:srgbClr val="FF0000"/>
                </a:solidFill>
              </a:rPr>
              <a:t>Ontology learning </a:t>
            </a:r>
            <a:r>
              <a:rPr lang="en-US" sz="2000" dirty="0">
                <a:solidFill>
                  <a:srgbClr val="FF0000"/>
                </a:solidFill>
              </a:rPr>
              <a:t>from </a:t>
            </a:r>
            <a:r>
              <a:rPr lang="en-US" sz="2000" dirty="0" smtClean="0">
                <a:solidFill>
                  <a:srgbClr val="FF0000"/>
                </a:solidFill>
              </a:rPr>
              <a:t>folksonomies </a:t>
            </a:r>
            <a:r>
              <a:rPr lang="en-US" sz="2000" dirty="0" smtClean="0"/>
              <a:t>[Tang-et-al 2012, </a:t>
            </a:r>
            <a:r>
              <a:rPr lang="en-US" sz="2000" i="1" dirty="0" smtClean="0"/>
              <a:t>spotlight paper</a:t>
            </a:r>
            <a:r>
              <a:rPr lang="en-US" sz="2000" dirty="0" smtClean="0"/>
              <a:t>]</a:t>
            </a:r>
          </a:p>
          <a:p>
            <a:pPr lvl="1"/>
            <a:r>
              <a:rPr lang="en-US" sz="2000" dirty="0" smtClean="0">
                <a:solidFill>
                  <a:srgbClr val="FF0000"/>
                </a:solidFill>
              </a:rPr>
              <a:t>Tree-structural CRF </a:t>
            </a:r>
            <a:r>
              <a:rPr lang="en-US" sz="2000" dirty="0" smtClean="0"/>
              <a:t>[Tang-et-al 2006]</a:t>
            </a:r>
            <a:endParaRPr lang="en-US" sz="2000" dirty="0"/>
          </a:p>
          <a:p>
            <a:endParaRPr lang="en-US" dirty="0"/>
          </a:p>
        </p:txBody>
      </p:sp>
    </p:spTree>
    <p:extLst>
      <p:ext uri="{BB962C8B-B14F-4D97-AF65-F5344CB8AC3E}">
        <p14:creationId xmlns:p14="http://schemas.microsoft.com/office/powerpoint/2010/main" val="2635133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User Profiling</a:t>
            </a:r>
            <a:endParaRPr lang="zh-CN" altLang="en-US" dirty="0"/>
          </a:p>
        </p:txBody>
      </p:sp>
      <p:pic>
        <p:nvPicPr>
          <p:cNvPr id="449539"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786" y="1016731"/>
            <a:ext cx="4853210" cy="4186357"/>
          </a:xfrm>
          <a:prstGeom prst="rect">
            <a:avLst/>
          </a:prstGeom>
          <a:noFill/>
          <a:ln w="9525">
            <a:solidFill>
              <a:srgbClr val="000000"/>
            </a:solidFill>
            <a:miter lim="800000"/>
            <a:headEnd/>
            <a:tailEnd/>
          </a:ln>
        </p:spPr>
      </p:pic>
      <p:pic>
        <p:nvPicPr>
          <p:cNvPr id="449540"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83984" y="2235988"/>
            <a:ext cx="4592960" cy="4601701"/>
          </a:xfrm>
          <a:prstGeom prst="rect">
            <a:avLst/>
          </a:prstGeom>
          <a:noFill/>
          <a:ln w="9525">
            <a:solidFill>
              <a:srgbClr val="000000"/>
            </a:solidFill>
            <a:miter lim="800000"/>
            <a:headEnd/>
            <a:tailEnd/>
          </a:ln>
        </p:spPr>
      </p:pic>
      <p:sp>
        <p:nvSpPr>
          <p:cNvPr id="7" name="左弧形箭头 6"/>
          <p:cNvSpPr/>
          <p:nvPr/>
        </p:nvSpPr>
        <p:spPr>
          <a:xfrm rot="16200000">
            <a:off x="4736975" y="4869159"/>
            <a:ext cx="216024" cy="864097"/>
          </a:xfrm>
          <a:prstGeom prst="curvedRightArrow">
            <a:avLst/>
          </a:prstGeom>
          <a:solidFill>
            <a:srgbClr val="FF0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Rectangle 6"/>
          <p:cNvSpPr>
            <a:spLocks noChangeArrowheads="1"/>
          </p:cNvSpPr>
          <p:nvPr/>
        </p:nvSpPr>
        <p:spPr bwMode="auto">
          <a:xfrm>
            <a:off x="5061012" y="1088740"/>
            <a:ext cx="2268000"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a:t>Basic Info.</a:t>
            </a:r>
          </a:p>
        </p:txBody>
      </p:sp>
      <p:cxnSp>
        <p:nvCxnSpPr>
          <p:cNvPr id="12" name="直接箭头连接符 11"/>
          <p:cNvCxnSpPr>
            <a:stCxn id="8" idx="1"/>
          </p:cNvCxnSpPr>
          <p:nvPr/>
        </p:nvCxnSpPr>
        <p:spPr>
          <a:xfrm flipH="1">
            <a:off x="3008784" y="1304740"/>
            <a:ext cx="2052228" cy="396068"/>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6"/>
          <p:cNvSpPr>
            <a:spLocks noChangeArrowheads="1"/>
          </p:cNvSpPr>
          <p:nvPr/>
        </p:nvSpPr>
        <p:spPr bwMode="auto">
          <a:xfrm>
            <a:off x="5061012" y="1736812"/>
            <a:ext cx="2268000"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smtClean="0"/>
              <a:t>Citation statistics</a:t>
            </a:r>
            <a:endParaRPr lang="en-US" altLang="zh-CN" dirty="0"/>
          </a:p>
        </p:txBody>
      </p:sp>
      <p:cxnSp>
        <p:nvCxnSpPr>
          <p:cNvPr id="14" name="直接箭头连接符 13"/>
          <p:cNvCxnSpPr>
            <a:stCxn id="20" idx="3"/>
          </p:cNvCxnSpPr>
          <p:nvPr/>
        </p:nvCxnSpPr>
        <p:spPr>
          <a:xfrm flipV="1">
            <a:off x="5060760" y="5697252"/>
            <a:ext cx="504308" cy="179996"/>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6"/>
          <p:cNvSpPr>
            <a:spLocks noChangeArrowheads="1"/>
          </p:cNvSpPr>
          <p:nvPr/>
        </p:nvSpPr>
        <p:spPr bwMode="auto">
          <a:xfrm>
            <a:off x="452500" y="5661248"/>
            <a:ext cx="2268000"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a:t>Research Interests</a:t>
            </a:r>
          </a:p>
        </p:txBody>
      </p:sp>
      <p:sp>
        <p:nvSpPr>
          <p:cNvPr id="20" name="Rectangle 6"/>
          <p:cNvSpPr>
            <a:spLocks noChangeArrowheads="1"/>
          </p:cNvSpPr>
          <p:nvPr/>
        </p:nvSpPr>
        <p:spPr bwMode="auto">
          <a:xfrm>
            <a:off x="3332820" y="5661248"/>
            <a:ext cx="1727940"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a:t>Publications</a:t>
            </a:r>
          </a:p>
        </p:txBody>
      </p:sp>
      <p:sp>
        <p:nvSpPr>
          <p:cNvPr id="21" name="Rectangle 6"/>
          <p:cNvSpPr>
            <a:spLocks noChangeArrowheads="1"/>
          </p:cNvSpPr>
          <p:nvPr/>
        </p:nvSpPr>
        <p:spPr bwMode="auto">
          <a:xfrm>
            <a:off x="7632848" y="1628800"/>
            <a:ext cx="1928664"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smtClean="0"/>
              <a:t>Social Network</a:t>
            </a:r>
            <a:endParaRPr lang="en-US" altLang="zh-CN" dirty="0"/>
          </a:p>
        </p:txBody>
      </p:sp>
      <p:cxnSp>
        <p:nvCxnSpPr>
          <p:cNvPr id="25" name="直接箭头连接符 24"/>
          <p:cNvCxnSpPr>
            <a:stCxn id="13" idx="1"/>
          </p:cNvCxnSpPr>
          <p:nvPr/>
        </p:nvCxnSpPr>
        <p:spPr>
          <a:xfrm flipH="1">
            <a:off x="3476836" y="1952812"/>
            <a:ext cx="1584176" cy="720104"/>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0"/>
          </p:cNvCxnSpPr>
          <p:nvPr/>
        </p:nvCxnSpPr>
        <p:spPr>
          <a:xfrm flipH="1" flipV="1">
            <a:off x="1568624" y="4473116"/>
            <a:ext cx="17876" cy="1188132"/>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p:cNvCxnSpPr>
          <p:nvPr/>
        </p:nvCxnSpPr>
        <p:spPr>
          <a:xfrm flipH="1">
            <a:off x="8388932" y="2060800"/>
            <a:ext cx="208248" cy="576112"/>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副标题 4"/>
          <p:cNvSpPr txBox="1">
            <a:spLocks/>
          </p:cNvSpPr>
          <p:nvPr/>
        </p:nvSpPr>
        <p:spPr bwMode="auto">
          <a:xfrm>
            <a:off x="0" y="6400800"/>
            <a:ext cx="9906000" cy="457199"/>
          </a:xfrm>
          <a:prstGeom prst="rect">
            <a:avLst/>
          </a:prstGeom>
          <a:solidFill>
            <a:schemeClr val="bg1"/>
          </a:solidFill>
          <a:ln w="9525">
            <a:solidFill>
              <a:schemeClr val="bg1"/>
            </a:solidFill>
            <a:miter lim="800000"/>
            <a:headEnd/>
            <a:tailEnd/>
          </a:ln>
        </p:spPr>
        <p:txBody>
          <a:bodyPr lIns="180000" rIns="180000" anchor="ctr"/>
          <a:lstStyle/>
          <a:p>
            <a:pPr>
              <a:spcBef>
                <a:spcPct val="20000"/>
              </a:spcBef>
              <a:defRPr/>
            </a:pPr>
            <a:r>
              <a:rPr lang="en-US" altLang="zh-CN" sz="1400" kern="0" dirty="0">
                <a:latin typeface="+mn-lt"/>
                <a:ea typeface="+mn-ea"/>
              </a:rPr>
              <a:t>[1</a:t>
            </a:r>
            <a:r>
              <a:rPr lang="en-US" altLang="zh-CN" sz="1400" kern="0" dirty="0"/>
              <a:t>] </a:t>
            </a:r>
            <a:r>
              <a:rPr lang="en-US" altLang="zh-CN" sz="1400" kern="0" dirty="0" smtClean="0"/>
              <a:t>J. </a:t>
            </a:r>
            <a:r>
              <a:rPr lang="en-US" altLang="zh-CN" sz="1400" kern="0" dirty="0"/>
              <a:t>Tang, </a:t>
            </a:r>
            <a:r>
              <a:rPr lang="en-US" altLang="zh-CN" sz="1400" kern="0" dirty="0" smtClean="0"/>
              <a:t>L. </a:t>
            </a:r>
            <a:r>
              <a:rPr lang="en-US" altLang="zh-CN" sz="1400" kern="0" dirty="0"/>
              <a:t>Yao, </a:t>
            </a:r>
            <a:r>
              <a:rPr lang="en-US" altLang="zh-CN" sz="1400" kern="0" dirty="0" smtClean="0"/>
              <a:t>D. </a:t>
            </a:r>
            <a:r>
              <a:rPr lang="en-US" altLang="zh-CN" sz="1400" kern="0" dirty="0"/>
              <a:t>Zhang, and </a:t>
            </a:r>
            <a:r>
              <a:rPr lang="en-US" altLang="zh-CN" sz="1400" kern="0" dirty="0" smtClean="0"/>
              <a:t>J. </a:t>
            </a:r>
            <a:r>
              <a:rPr lang="en-US" altLang="zh-CN" sz="1400" kern="0" dirty="0"/>
              <a:t>Zhang. A Combination Approach to Web User Profiling. ACM </a:t>
            </a:r>
            <a:r>
              <a:rPr lang="en-US" altLang="zh-CN" sz="1400" kern="0" dirty="0" smtClean="0"/>
              <a:t>TKDD, </a:t>
            </a:r>
            <a:r>
              <a:rPr lang="en-US" altLang="zh-CN" sz="1400" kern="0" dirty="0"/>
              <a:t>(vol. 5 no. 1), </a:t>
            </a:r>
            <a:r>
              <a:rPr lang="en-US" altLang="zh-CN" sz="1400" kern="0" dirty="0" smtClean="0"/>
              <a:t>2010, </a:t>
            </a:r>
            <a:r>
              <a:rPr lang="en-US" altLang="zh-CN" sz="1400" kern="0" dirty="0"/>
              <a:t>44 pages.</a:t>
            </a:r>
            <a:endParaRPr lang="zh-CN" altLang="en-US" sz="1400" kern="0" dirty="0">
              <a:latin typeface="+mn-lt"/>
              <a:ea typeface="+mn-ea"/>
              <a:cs typeface="+mn-cs"/>
            </a:endParaRPr>
          </a:p>
        </p:txBody>
      </p:sp>
    </p:spTree>
    <p:extLst>
      <p:ext uri="{BB962C8B-B14F-4D97-AF65-F5344CB8AC3E}">
        <p14:creationId xmlns:p14="http://schemas.microsoft.com/office/powerpoint/2010/main" val="173651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0" y="288882"/>
            <a:ext cx="9363075" cy="792163"/>
          </a:xfrm>
        </p:spPr>
        <p:txBody>
          <a:bodyPr/>
          <a:lstStyle/>
          <a:p>
            <a:r>
              <a:rPr lang="en-US" altLang="zh-CN" smtClean="0"/>
              <a:t>Name Disambiguation</a:t>
            </a:r>
            <a:r>
              <a:rPr lang="en-US" altLang="zh-CN" baseline="30000" smtClean="0"/>
              <a:t>[1,2]</a:t>
            </a:r>
            <a:endParaRPr lang="zh-CN" altLang="en-US" sz="2800" baseline="30000" dirty="0" smtClean="0"/>
          </a:p>
        </p:txBody>
      </p:sp>
      <p:pic>
        <p:nvPicPr>
          <p:cNvPr id="6" name="Picture 4"/>
          <p:cNvPicPr>
            <a:picLocks noChangeAspect="1" noChangeArrowheads="1"/>
          </p:cNvPicPr>
          <p:nvPr/>
        </p:nvPicPr>
        <p:blipFill>
          <a:blip r:embed="rId2" cstate="print"/>
          <a:srcRect/>
          <a:stretch>
            <a:fillRect/>
          </a:stretch>
        </p:blipFill>
        <p:spPr bwMode="auto">
          <a:xfrm>
            <a:off x="3849688" y="1286288"/>
            <a:ext cx="5726112" cy="3324225"/>
          </a:xfrm>
          <a:prstGeom prst="rect">
            <a:avLst/>
          </a:prstGeom>
          <a:noFill/>
          <a:ln w="9525">
            <a:noFill/>
            <a:miter lim="800000"/>
            <a:headEnd/>
            <a:tailEnd/>
          </a:ln>
        </p:spPr>
      </p:pic>
      <p:graphicFrame>
        <p:nvGraphicFramePr>
          <p:cNvPr id="7" name="Group 4"/>
          <p:cNvGraphicFramePr>
            <a:graphicFrameLocks noGrp="1"/>
          </p:cNvGraphicFramePr>
          <p:nvPr/>
        </p:nvGraphicFramePr>
        <p:xfrm>
          <a:off x="128588" y="1514888"/>
          <a:ext cx="3178175" cy="3318267"/>
        </p:xfrm>
        <a:graphic>
          <a:graphicData uri="http://schemas.openxmlformats.org/drawingml/2006/table">
            <a:tbl>
              <a:tblPr/>
              <a:tblGrid>
                <a:gridCol w="963612"/>
                <a:gridCol w="2214563"/>
              </a:tblGrid>
              <a:tr h="3997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Name</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Affiliation</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705">
                <a:tc rowSpan="7">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Jing Zhang (26)</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Shanghai Jiao Tong Univ.</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87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Yunnan Univ.</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70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Tsinghua</a:t>
                      </a:r>
                      <a:r>
                        <a:rPr kumimoji="0" lang="en-US" altLang="zh-CN" sz="1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Univ.</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70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Alabama Univ.</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70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Univ. of California, Davis</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70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Carnegie Mellon University</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87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Henan Institute of Education</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 name="Line 32"/>
          <p:cNvSpPr>
            <a:spLocks noChangeShapeType="1"/>
          </p:cNvSpPr>
          <p:nvPr/>
        </p:nvSpPr>
        <p:spPr bwMode="auto">
          <a:xfrm flipH="1" flipV="1">
            <a:off x="3136900" y="2200686"/>
            <a:ext cx="825500" cy="304800"/>
          </a:xfrm>
          <a:prstGeom prst="line">
            <a:avLst/>
          </a:prstGeom>
          <a:noFill/>
          <a:ln w="9525">
            <a:solidFill>
              <a:srgbClr val="FF0000"/>
            </a:solidFill>
            <a:round/>
            <a:headEnd/>
            <a:tailEnd type="triangle" w="med" len="med"/>
          </a:ln>
        </p:spPr>
        <p:txBody>
          <a:bodyPr/>
          <a:lstStyle/>
          <a:p>
            <a:endParaRPr lang="zh-CN" altLang="en-US"/>
          </a:p>
        </p:txBody>
      </p:sp>
      <p:sp>
        <p:nvSpPr>
          <p:cNvPr id="9" name="Line 33"/>
          <p:cNvSpPr>
            <a:spLocks noChangeShapeType="1"/>
          </p:cNvSpPr>
          <p:nvPr/>
        </p:nvSpPr>
        <p:spPr bwMode="auto">
          <a:xfrm flipH="1" flipV="1">
            <a:off x="3136900" y="2276886"/>
            <a:ext cx="908050" cy="457200"/>
          </a:xfrm>
          <a:prstGeom prst="line">
            <a:avLst/>
          </a:prstGeom>
          <a:noFill/>
          <a:ln w="9525">
            <a:solidFill>
              <a:srgbClr val="FF0000"/>
            </a:solidFill>
            <a:round/>
            <a:headEnd/>
            <a:tailEnd type="triangle" w="med" len="med"/>
          </a:ln>
        </p:spPr>
        <p:txBody>
          <a:bodyPr/>
          <a:lstStyle/>
          <a:p>
            <a:endParaRPr lang="zh-CN" altLang="en-US"/>
          </a:p>
        </p:txBody>
      </p:sp>
      <p:sp>
        <p:nvSpPr>
          <p:cNvPr id="10" name="Line 34"/>
          <p:cNvSpPr>
            <a:spLocks noChangeShapeType="1"/>
          </p:cNvSpPr>
          <p:nvPr/>
        </p:nvSpPr>
        <p:spPr bwMode="auto">
          <a:xfrm flipH="1" flipV="1">
            <a:off x="3136900" y="2505486"/>
            <a:ext cx="825500" cy="457200"/>
          </a:xfrm>
          <a:prstGeom prst="line">
            <a:avLst/>
          </a:prstGeom>
          <a:noFill/>
          <a:ln w="9525">
            <a:solidFill>
              <a:srgbClr val="FF0000"/>
            </a:solidFill>
            <a:round/>
            <a:headEnd/>
            <a:tailEnd type="triangle" w="med" len="med"/>
          </a:ln>
        </p:spPr>
        <p:txBody>
          <a:bodyPr/>
          <a:lstStyle/>
          <a:p>
            <a:endParaRPr lang="zh-CN" altLang="en-US"/>
          </a:p>
        </p:txBody>
      </p:sp>
      <p:sp>
        <p:nvSpPr>
          <p:cNvPr id="11" name="Line 35"/>
          <p:cNvSpPr>
            <a:spLocks noChangeShapeType="1"/>
          </p:cNvSpPr>
          <p:nvPr/>
        </p:nvSpPr>
        <p:spPr bwMode="auto">
          <a:xfrm flipH="1" flipV="1">
            <a:off x="3136900" y="2962686"/>
            <a:ext cx="825500" cy="152400"/>
          </a:xfrm>
          <a:prstGeom prst="line">
            <a:avLst/>
          </a:prstGeom>
          <a:noFill/>
          <a:ln w="9525">
            <a:solidFill>
              <a:srgbClr val="FF0000"/>
            </a:solidFill>
            <a:round/>
            <a:headEnd/>
            <a:tailEnd type="triangle" w="med" len="med"/>
          </a:ln>
        </p:spPr>
        <p:txBody>
          <a:bodyPr/>
          <a:lstStyle/>
          <a:p>
            <a:endParaRPr lang="zh-CN" altLang="en-US"/>
          </a:p>
        </p:txBody>
      </p:sp>
      <p:sp>
        <p:nvSpPr>
          <p:cNvPr id="12" name="Line 36"/>
          <p:cNvSpPr>
            <a:spLocks noChangeShapeType="1"/>
          </p:cNvSpPr>
          <p:nvPr/>
        </p:nvSpPr>
        <p:spPr bwMode="auto">
          <a:xfrm flipH="1">
            <a:off x="3136900" y="3267486"/>
            <a:ext cx="825500" cy="46038"/>
          </a:xfrm>
          <a:prstGeom prst="line">
            <a:avLst/>
          </a:prstGeom>
          <a:noFill/>
          <a:ln w="9525">
            <a:solidFill>
              <a:srgbClr val="FF0000"/>
            </a:solidFill>
            <a:round/>
            <a:headEnd/>
            <a:tailEnd type="triangle" w="med" len="med"/>
          </a:ln>
        </p:spPr>
        <p:txBody>
          <a:bodyPr/>
          <a:lstStyle/>
          <a:p>
            <a:endParaRPr lang="zh-CN" altLang="en-US"/>
          </a:p>
        </p:txBody>
      </p:sp>
      <p:sp>
        <p:nvSpPr>
          <p:cNvPr id="13" name="Line 37"/>
          <p:cNvSpPr>
            <a:spLocks noChangeShapeType="1"/>
          </p:cNvSpPr>
          <p:nvPr/>
        </p:nvSpPr>
        <p:spPr bwMode="auto">
          <a:xfrm flipH="1" flipV="1">
            <a:off x="3136900" y="2505486"/>
            <a:ext cx="825500" cy="914400"/>
          </a:xfrm>
          <a:prstGeom prst="line">
            <a:avLst/>
          </a:prstGeom>
          <a:noFill/>
          <a:ln w="9525">
            <a:solidFill>
              <a:srgbClr val="FF0000"/>
            </a:solidFill>
            <a:round/>
            <a:headEnd/>
            <a:tailEnd type="triangle" w="med" len="med"/>
          </a:ln>
        </p:spPr>
        <p:txBody>
          <a:bodyPr/>
          <a:lstStyle/>
          <a:p>
            <a:endParaRPr lang="zh-CN" altLang="en-US"/>
          </a:p>
        </p:txBody>
      </p:sp>
      <p:sp>
        <p:nvSpPr>
          <p:cNvPr id="14" name="Line 38"/>
          <p:cNvSpPr>
            <a:spLocks noChangeShapeType="1"/>
          </p:cNvSpPr>
          <p:nvPr/>
        </p:nvSpPr>
        <p:spPr bwMode="auto">
          <a:xfrm flipH="1">
            <a:off x="3219450" y="3572286"/>
            <a:ext cx="825500" cy="1143000"/>
          </a:xfrm>
          <a:prstGeom prst="line">
            <a:avLst/>
          </a:prstGeom>
          <a:noFill/>
          <a:ln w="9525">
            <a:solidFill>
              <a:srgbClr val="FF0000"/>
            </a:solidFill>
            <a:round/>
            <a:headEnd/>
            <a:tailEnd type="triangle" w="med" len="med"/>
          </a:ln>
        </p:spPr>
        <p:txBody>
          <a:bodyPr/>
          <a:lstStyle/>
          <a:p>
            <a:endParaRPr lang="zh-CN" altLang="en-US"/>
          </a:p>
        </p:txBody>
      </p:sp>
      <p:sp>
        <p:nvSpPr>
          <p:cNvPr id="17" name="Line 38"/>
          <p:cNvSpPr>
            <a:spLocks noChangeShapeType="1"/>
          </p:cNvSpPr>
          <p:nvPr/>
        </p:nvSpPr>
        <p:spPr bwMode="auto">
          <a:xfrm flipH="1" flipV="1">
            <a:off x="3136900" y="3724686"/>
            <a:ext cx="825500" cy="76200"/>
          </a:xfrm>
          <a:prstGeom prst="line">
            <a:avLst/>
          </a:prstGeom>
          <a:noFill/>
          <a:ln w="9525">
            <a:solidFill>
              <a:srgbClr val="FF0000"/>
            </a:solidFill>
            <a:round/>
            <a:headEnd/>
            <a:tailEnd type="triangle" w="med" len="med"/>
          </a:ln>
        </p:spPr>
        <p:txBody>
          <a:bodyPr/>
          <a:lstStyle/>
          <a:p>
            <a:endParaRPr lang="zh-CN" altLang="en-US"/>
          </a:p>
        </p:txBody>
      </p:sp>
      <p:sp>
        <p:nvSpPr>
          <p:cNvPr id="18" name="Line 38"/>
          <p:cNvSpPr>
            <a:spLocks noChangeShapeType="1"/>
          </p:cNvSpPr>
          <p:nvPr/>
        </p:nvSpPr>
        <p:spPr bwMode="auto">
          <a:xfrm flipH="1">
            <a:off x="3219450" y="3953286"/>
            <a:ext cx="742950" cy="762000"/>
          </a:xfrm>
          <a:prstGeom prst="line">
            <a:avLst/>
          </a:prstGeom>
          <a:noFill/>
          <a:ln w="9525">
            <a:solidFill>
              <a:srgbClr val="FF0000"/>
            </a:solidFill>
            <a:round/>
            <a:headEnd/>
            <a:tailEnd type="triangle" w="med" len="med"/>
          </a:ln>
        </p:spPr>
        <p:txBody>
          <a:bodyPr/>
          <a:lstStyle/>
          <a:p>
            <a:endParaRPr lang="zh-CN" altLang="en-US"/>
          </a:p>
        </p:txBody>
      </p:sp>
      <p:sp>
        <p:nvSpPr>
          <p:cNvPr id="19" name="Line 38"/>
          <p:cNvSpPr>
            <a:spLocks noChangeShapeType="1"/>
          </p:cNvSpPr>
          <p:nvPr/>
        </p:nvSpPr>
        <p:spPr bwMode="auto">
          <a:xfrm flipH="1" flipV="1">
            <a:off x="3219450" y="4105686"/>
            <a:ext cx="742950" cy="76200"/>
          </a:xfrm>
          <a:prstGeom prst="line">
            <a:avLst/>
          </a:prstGeom>
          <a:noFill/>
          <a:ln w="9525">
            <a:solidFill>
              <a:srgbClr val="FF0000"/>
            </a:solidFill>
            <a:round/>
            <a:headEnd/>
            <a:tailEnd type="triangle" w="med" len="med"/>
          </a:ln>
        </p:spPr>
        <p:txBody>
          <a:bodyPr/>
          <a:lstStyle/>
          <a:p>
            <a:endParaRPr lang="zh-CN" altLang="en-US"/>
          </a:p>
        </p:txBody>
      </p:sp>
      <p:sp>
        <p:nvSpPr>
          <p:cNvPr id="20" name="Line 38"/>
          <p:cNvSpPr>
            <a:spLocks noChangeShapeType="1"/>
          </p:cNvSpPr>
          <p:nvPr/>
        </p:nvSpPr>
        <p:spPr bwMode="auto">
          <a:xfrm flipH="1" flipV="1">
            <a:off x="3136900" y="3343686"/>
            <a:ext cx="825500" cy="990600"/>
          </a:xfrm>
          <a:prstGeom prst="line">
            <a:avLst/>
          </a:prstGeom>
          <a:noFill/>
          <a:ln w="9525">
            <a:solidFill>
              <a:srgbClr val="FF0000"/>
            </a:solidFill>
            <a:round/>
            <a:headEnd/>
            <a:tailEnd type="triangle" w="med" len="med"/>
          </a:ln>
        </p:spPr>
        <p:txBody>
          <a:bodyPr/>
          <a:lstStyle/>
          <a:p>
            <a:endParaRPr lang="zh-CN" altLang="en-US"/>
          </a:p>
        </p:txBody>
      </p:sp>
      <p:sp>
        <p:nvSpPr>
          <p:cNvPr id="21" name="Line 38"/>
          <p:cNvSpPr>
            <a:spLocks noChangeShapeType="1"/>
          </p:cNvSpPr>
          <p:nvPr/>
        </p:nvSpPr>
        <p:spPr bwMode="auto">
          <a:xfrm flipH="1" flipV="1">
            <a:off x="3219450" y="4105686"/>
            <a:ext cx="825500" cy="457200"/>
          </a:xfrm>
          <a:prstGeom prst="line">
            <a:avLst/>
          </a:prstGeom>
          <a:noFill/>
          <a:ln w="9525">
            <a:solidFill>
              <a:srgbClr val="FF0000"/>
            </a:solidFill>
            <a:round/>
            <a:headEnd/>
            <a:tailEnd type="triangle" w="med" len="med"/>
          </a:ln>
        </p:spPr>
        <p:txBody>
          <a:bodyPr/>
          <a:lstStyle/>
          <a:p>
            <a:endParaRPr lang="zh-CN" altLang="en-US"/>
          </a:p>
        </p:txBody>
      </p:sp>
      <p:sp>
        <p:nvSpPr>
          <p:cNvPr id="23" name="矩形 23"/>
          <p:cNvSpPr/>
          <p:nvPr/>
        </p:nvSpPr>
        <p:spPr>
          <a:xfrm>
            <a:off x="1244588" y="4977172"/>
            <a:ext cx="7812868" cy="936104"/>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lIns="288000" rIns="288000" anchor="ctr"/>
          <a:lstStyle/>
          <a:p>
            <a:pPr>
              <a:defRPr/>
            </a:pPr>
            <a:r>
              <a:rPr lang="en-US" altLang="zh-CN" b="1" dirty="0" smtClean="0">
                <a:solidFill>
                  <a:srgbClr val="FF0000"/>
                </a:solidFill>
              </a:rPr>
              <a:t>- How to perform the assignment automatically?</a:t>
            </a:r>
          </a:p>
          <a:p>
            <a:pPr>
              <a:defRPr/>
            </a:pPr>
            <a:r>
              <a:rPr lang="en-US" altLang="zh-CN" b="1" dirty="0" smtClean="0">
                <a:solidFill>
                  <a:srgbClr val="FF0000"/>
                </a:solidFill>
              </a:rPr>
              <a:t>- How to estimate the person number?</a:t>
            </a:r>
          </a:p>
        </p:txBody>
      </p:sp>
      <p:sp>
        <p:nvSpPr>
          <p:cNvPr id="22" name="矩形 2"/>
          <p:cNvSpPr>
            <a:spLocks noChangeArrowheads="1"/>
          </p:cNvSpPr>
          <p:nvPr/>
        </p:nvSpPr>
        <p:spPr bwMode="auto">
          <a:xfrm>
            <a:off x="0" y="6019800"/>
            <a:ext cx="9906000" cy="838201"/>
          </a:xfrm>
          <a:prstGeom prst="rect">
            <a:avLst/>
          </a:prstGeom>
          <a:solidFill>
            <a:schemeClr val="bg1"/>
          </a:solidFill>
          <a:ln w="9525">
            <a:noFill/>
            <a:miter lim="800000"/>
            <a:headEnd/>
            <a:tailEnd/>
          </a:ln>
        </p:spPr>
        <p:txBody>
          <a:bodyPr wrap="square">
            <a:noAutofit/>
          </a:bodyPr>
          <a:lstStyle/>
          <a:p>
            <a:pPr>
              <a:spcAft>
                <a:spcPts val="600"/>
              </a:spcAft>
            </a:pPr>
            <a:r>
              <a:rPr lang="en-US" altLang="zh-CN" sz="1400" dirty="0"/>
              <a:t>[1] </a:t>
            </a:r>
            <a:r>
              <a:rPr lang="en-US" altLang="zh-CN" sz="1400" dirty="0" smtClean="0"/>
              <a:t>J. Tang, A.C.M. Fong, B. Wang, and J. Zhang. A Unified Probabilistic Framework for Name Disambiguation in Digital Library. IEEE Transaction on Knowledge and Data Engineering (TKDE) , Volume 24, Issue 6, 2012, Pages 975-987. </a:t>
            </a:r>
          </a:p>
          <a:p>
            <a:r>
              <a:rPr lang="en-US" altLang="zh-CN" sz="1400" dirty="0" smtClean="0"/>
              <a:t>[2] X. Wang, J. Tang, H. Cheng, and P. S. Yu. ADANA: Active Name Disambiguation. ICDM’11, pages 794-803.</a:t>
            </a:r>
            <a:endParaRPr lang="zh-CN" altLang="en-US" sz="1400" dirty="0"/>
          </a:p>
        </p:txBody>
      </p:sp>
    </p:spTree>
    <p:extLst>
      <p:ext uri="{BB962C8B-B14F-4D97-AF65-F5344CB8AC3E}">
        <p14:creationId xmlns:p14="http://schemas.microsoft.com/office/powerpoint/2010/main" val="10416124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1" name="Picture 1"/>
          <p:cNvPicPr>
            <a:picLocks noChangeAspect="1" noChangeArrowheads="1"/>
          </p:cNvPicPr>
          <p:nvPr/>
        </p:nvPicPr>
        <p:blipFill>
          <a:blip r:embed="rId2" cstate="print"/>
          <a:srcRect/>
          <a:stretch>
            <a:fillRect/>
          </a:stretch>
        </p:blipFill>
        <p:spPr bwMode="auto">
          <a:xfrm>
            <a:off x="2828764" y="1"/>
            <a:ext cx="7092788" cy="7092788"/>
          </a:xfrm>
          <a:prstGeom prst="rect">
            <a:avLst/>
          </a:prstGeom>
          <a:noFill/>
          <a:ln w="9525">
            <a:noFill/>
            <a:miter lim="800000"/>
            <a:headEnd/>
            <a:tailEnd/>
          </a:ln>
        </p:spPr>
      </p:pic>
      <p:sp>
        <p:nvSpPr>
          <p:cNvPr id="45058" name="标题 1"/>
          <p:cNvSpPr>
            <a:spLocks noGrp="1"/>
          </p:cNvSpPr>
          <p:nvPr>
            <p:ph type="title"/>
          </p:nvPr>
        </p:nvSpPr>
        <p:spPr/>
        <p:txBody>
          <a:bodyPr/>
          <a:lstStyle/>
          <a:p>
            <a:pPr algn="l"/>
            <a:r>
              <a:rPr lang="en-US" altLang="zh-CN" dirty="0" smtClean="0"/>
              <a:t/>
            </a:r>
            <a:br>
              <a:rPr lang="en-US" altLang="zh-CN" dirty="0" smtClean="0"/>
            </a:br>
            <a:r>
              <a:rPr lang="en-US" altLang="zh-CN" dirty="0" smtClean="0"/>
              <a:t>Expertise</a:t>
            </a:r>
            <a:br>
              <a:rPr lang="en-US" altLang="zh-CN" dirty="0" smtClean="0"/>
            </a:br>
            <a:r>
              <a:rPr lang="en-US" altLang="zh-CN" dirty="0" smtClean="0"/>
              <a:t>Search</a:t>
            </a:r>
            <a:endParaRPr lang="zh-CN" altLang="en-US" dirty="0" smtClean="0"/>
          </a:p>
        </p:txBody>
      </p:sp>
      <p:sp>
        <p:nvSpPr>
          <p:cNvPr id="45061" name="Rectangle 6"/>
          <p:cNvSpPr>
            <a:spLocks noChangeArrowheads="1"/>
          </p:cNvSpPr>
          <p:nvPr/>
        </p:nvSpPr>
        <p:spPr bwMode="auto">
          <a:xfrm>
            <a:off x="206310" y="2041506"/>
            <a:ext cx="2689193" cy="1862143"/>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smtClean="0"/>
              <a:t>Finding experts,</a:t>
            </a:r>
          </a:p>
          <a:p>
            <a:pPr algn="ctr"/>
            <a:r>
              <a:rPr lang="en-US" altLang="zh-CN" dirty="0" smtClean="0"/>
              <a:t>expertise conferences, </a:t>
            </a:r>
          </a:p>
          <a:p>
            <a:pPr algn="ctr"/>
            <a:r>
              <a:rPr lang="en-US" altLang="zh-CN" dirty="0" smtClean="0"/>
              <a:t>and expertise papers </a:t>
            </a:r>
          </a:p>
          <a:p>
            <a:pPr algn="ctr"/>
            <a:r>
              <a:rPr lang="en-US" altLang="zh-CN" smtClean="0"/>
              <a:t>for “data mining”</a:t>
            </a:r>
            <a:endParaRPr lang="en-US" altLang="zh-CN" dirty="0"/>
          </a:p>
        </p:txBody>
      </p:sp>
      <p:sp>
        <p:nvSpPr>
          <p:cNvPr id="45062" name="Line 7"/>
          <p:cNvSpPr>
            <a:spLocks noChangeShapeType="1"/>
          </p:cNvSpPr>
          <p:nvPr/>
        </p:nvSpPr>
        <p:spPr bwMode="auto">
          <a:xfrm flipV="1">
            <a:off x="2871758" y="1858940"/>
            <a:ext cx="869121" cy="730261"/>
          </a:xfrm>
          <a:prstGeom prst="line">
            <a:avLst/>
          </a:prstGeom>
          <a:noFill/>
          <a:ln w="28575">
            <a:solidFill>
              <a:srgbClr val="C00000"/>
            </a:solidFill>
            <a:round/>
            <a:headEnd/>
            <a:tailEnd type="triangle" w="med" len="med"/>
          </a:ln>
        </p:spPr>
        <p:txBody>
          <a:bodyPr/>
          <a:lstStyle/>
          <a:p>
            <a:endParaRPr lang="zh-CN" altLang="en-US"/>
          </a:p>
        </p:txBody>
      </p:sp>
      <p:sp>
        <p:nvSpPr>
          <p:cNvPr id="8" name="Line 7"/>
          <p:cNvSpPr>
            <a:spLocks noChangeShapeType="1"/>
          </p:cNvSpPr>
          <p:nvPr/>
        </p:nvSpPr>
        <p:spPr bwMode="auto">
          <a:xfrm flipV="1">
            <a:off x="2908273" y="1712889"/>
            <a:ext cx="4637150" cy="839799"/>
          </a:xfrm>
          <a:prstGeom prst="line">
            <a:avLst/>
          </a:prstGeom>
          <a:noFill/>
          <a:ln w="28575">
            <a:solidFill>
              <a:srgbClr val="C00000"/>
            </a:solidFill>
            <a:round/>
            <a:headEnd/>
            <a:tailEnd type="triangle" w="med" len="med"/>
          </a:ln>
        </p:spPr>
        <p:txBody>
          <a:bodyPr/>
          <a:lstStyle/>
          <a:p>
            <a:endParaRPr lang="zh-CN" altLang="en-US"/>
          </a:p>
        </p:txBody>
      </p:sp>
      <p:sp>
        <p:nvSpPr>
          <p:cNvPr id="10" name="Line 7"/>
          <p:cNvSpPr>
            <a:spLocks noChangeShapeType="1"/>
          </p:cNvSpPr>
          <p:nvPr/>
        </p:nvSpPr>
        <p:spPr bwMode="auto">
          <a:xfrm>
            <a:off x="2871760" y="2552688"/>
            <a:ext cx="4856228" cy="2263806"/>
          </a:xfrm>
          <a:prstGeom prst="line">
            <a:avLst/>
          </a:prstGeom>
          <a:noFill/>
          <a:ln w="28575">
            <a:solidFill>
              <a:srgbClr val="C00000"/>
            </a:solidFill>
            <a:round/>
            <a:headEnd/>
            <a:tailEnd type="triangle" w="med" len="med"/>
          </a:ln>
        </p:spPr>
        <p:txBody>
          <a:bodyPr/>
          <a:lstStyle/>
          <a:p>
            <a:endParaRPr lang="zh-CN" altLang="en-US"/>
          </a:p>
        </p:txBody>
      </p:sp>
      <p:sp>
        <p:nvSpPr>
          <p:cNvPr id="9" name="副标题 4"/>
          <p:cNvSpPr txBox="1">
            <a:spLocks/>
          </p:cNvSpPr>
          <p:nvPr/>
        </p:nvSpPr>
        <p:spPr bwMode="auto">
          <a:xfrm>
            <a:off x="0" y="6400800"/>
            <a:ext cx="9906000" cy="457199"/>
          </a:xfrm>
          <a:prstGeom prst="rect">
            <a:avLst/>
          </a:prstGeom>
          <a:solidFill>
            <a:schemeClr val="bg1"/>
          </a:solidFill>
          <a:ln w="9525">
            <a:solidFill>
              <a:schemeClr val="bg1"/>
            </a:solidFill>
            <a:miter lim="800000"/>
            <a:headEnd/>
            <a:tailEnd/>
          </a:ln>
        </p:spPr>
        <p:txBody>
          <a:bodyPr lIns="180000" rIns="180000" anchor="ctr"/>
          <a:lstStyle/>
          <a:p>
            <a:pPr>
              <a:spcBef>
                <a:spcPct val="20000"/>
              </a:spcBef>
              <a:defRPr/>
            </a:pPr>
            <a:r>
              <a:rPr lang="en-US" altLang="zh-CN" sz="1400" kern="0" dirty="0">
                <a:latin typeface="+mn-lt"/>
                <a:ea typeface="+mn-ea"/>
              </a:rPr>
              <a:t>[1</a:t>
            </a:r>
            <a:r>
              <a:rPr lang="en-US" altLang="zh-CN" sz="1400" kern="0" dirty="0"/>
              <a:t>] </a:t>
            </a:r>
            <a:r>
              <a:rPr lang="en-US" altLang="zh-CN" sz="1400" kern="0" dirty="0" smtClean="0"/>
              <a:t>J. </a:t>
            </a:r>
            <a:r>
              <a:rPr lang="en-US" altLang="zh-CN" sz="1400" kern="0" dirty="0"/>
              <a:t>Tang, </a:t>
            </a:r>
            <a:r>
              <a:rPr lang="en-US" altLang="zh-CN" sz="1400" kern="0" dirty="0" smtClean="0"/>
              <a:t>J. </a:t>
            </a:r>
            <a:r>
              <a:rPr lang="en-US" altLang="zh-CN" sz="1400" kern="0" dirty="0"/>
              <a:t>Zhang, </a:t>
            </a:r>
            <a:r>
              <a:rPr lang="en-US" altLang="zh-CN" sz="1400" kern="0" dirty="0" smtClean="0"/>
              <a:t>R. </a:t>
            </a:r>
            <a:r>
              <a:rPr lang="en-US" altLang="zh-CN" sz="1400" kern="0" dirty="0"/>
              <a:t>Jin, </a:t>
            </a:r>
            <a:r>
              <a:rPr lang="en-US" altLang="zh-CN" sz="1400" kern="0" dirty="0" smtClean="0"/>
              <a:t>Z. </a:t>
            </a:r>
            <a:r>
              <a:rPr lang="en-US" altLang="zh-CN" sz="1400" kern="0" dirty="0"/>
              <a:t>Yang, </a:t>
            </a:r>
            <a:r>
              <a:rPr lang="en-US" altLang="zh-CN" sz="1400" kern="0" dirty="0" smtClean="0"/>
              <a:t>K. </a:t>
            </a:r>
            <a:r>
              <a:rPr lang="en-US" altLang="zh-CN" sz="1400" kern="0" dirty="0" err="1"/>
              <a:t>Cai</a:t>
            </a:r>
            <a:r>
              <a:rPr lang="en-US" altLang="zh-CN" sz="1400" kern="0" dirty="0"/>
              <a:t>, </a:t>
            </a:r>
            <a:r>
              <a:rPr lang="en-US" altLang="zh-CN" sz="1400" kern="0" dirty="0" smtClean="0"/>
              <a:t>L. </a:t>
            </a:r>
            <a:r>
              <a:rPr lang="en-US" altLang="zh-CN" sz="1400" kern="0" dirty="0"/>
              <a:t>Zhang, and </a:t>
            </a:r>
            <a:r>
              <a:rPr lang="en-US" altLang="zh-CN" sz="1400" kern="0" dirty="0" smtClean="0"/>
              <a:t>Z. </a:t>
            </a:r>
            <a:r>
              <a:rPr lang="en-US" altLang="zh-CN" sz="1400" kern="0" dirty="0"/>
              <a:t>Su. Topic Level Expertise Search over Heterogeneous Networks. Machine Learning Journal, Volume 82, Issue 2 (2011), </a:t>
            </a:r>
            <a:r>
              <a:rPr lang="en-US" altLang="zh-CN" sz="1400" kern="0" dirty="0" smtClean="0"/>
              <a:t>pages </a:t>
            </a:r>
            <a:r>
              <a:rPr lang="en-US" altLang="zh-CN" sz="1400" kern="0" dirty="0"/>
              <a:t>211-237.</a:t>
            </a:r>
            <a:endParaRPr lang="zh-CN" altLang="en-US" sz="1400" kern="0" dirty="0">
              <a:latin typeface="+mn-lt"/>
              <a:ea typeface="+mn-ea"/>
              <a:cs typeface="+mn-cs"/>
            </a:endParaRPr>
          </a:p>
        </p:txBody>
      </p:sp>
    </p:spTree>
    <p:extLst>
      <p:ext uri="{BB962C8B-B14F-4D97-AF65-F5344CB8AC3E}">
        <p14:creationId xmlns:p14="http://schemas.microsoft.com/office/powerpoint/2010/main" val="16564357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468" y="188913"/>
            <a:ext cx="9363075" cy="792162"/>
          </a:xfrm>
        </p:spPr>
        <p:txBody>
          <a:bodyPr/>
          <a:lstStyle/>
          <a:p>
            <a:pPr eaLnBrk="1" hangingPunct="1">
              <a:defRPr/>
            </a:pPr>
            <a:r>
              <a:rPr kumimoji="1" lang="en-US" altLang="zh-CN" sz="4400" dirty="0" smtClean="0">
                <a:solidFill>
                  <a:schemeClr val="tx1"/>
                </a:solidFill>
                <a:latin typeface="+mn-lt"/>
                <a:ea typeface="黑体" pitchFamily="49" charset="-122"/>
              </a:rPr>
              <a:t>Related Publications</a:t>
            </a:r>
            <a:endParaRPr kumimoji="1" lang="zh-CN" altLang="en-US" sz="4400" dirty="0" smtClean="0">
              <a:solidFill>
                <a:schemeClr val="tx1"/>
              </a:solidFill>
              <a:latin typeface="+mn-lt"/>
              <a:ea typeface="黑体" pitchFamily="49" charset="-122"/>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727691558"/>
              </p:ext>
            </p:extLst>
          </p:nvPr>
        </p:nvGraphicFramePr>
        <p:xfrm>
          <a:off x="243854" y="1196975"/>
          <a:ext cx="9139237" cy="5148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utoShape 19"/>
          <p:cNvSpPr>
            <a:spLocks noChangeArrowheads="1"/>
          </p:cNvSpPr>
          <p:nvPr/>
        </p:nvSpPr>
        <p:spPr bwMode="auto">
          <a:xfrm>
            <a:off x="76202" y="2456892"/>
            <a:ext cx="3505200" cy="2267508"/>
          </a:xfrm>
          <a:prstGeom prst="roundRect">
            <a:avLst>
              <a:gd name="adj" fmla="val 16667"/>
            </a:avLst>
          </a:prstGeom>
          <a:solidFill>
            <a:srgbClr val="6699FF">
              <a:alpha val="49804"/>
            </a:srgbClr>
          </a:solidFill>
          <a:ln w="9525" algn="ctr">
            <a:solidFill>
              <a:schemeClr val="tx1"/>
            </a:solidFill>
            <a:round/>
            <a:headEnd/>
            <a:tailEnd/>
          </a:ln>
        </p:spPr>
        <p:txBody>
          <a:bodyPr wrap="none" tIns="0" bIns="0" anchor="t"/>
          <a:lstStyle/>
          <a:p>
            <a:r>
              <a:rPr lang="en-US" altLang="zh-CN" sz="1800" b="1" dirty="0" smtClean="0">
                <a:latin typeface="+mn-lt"/>
                <a:ea typeface="黑体" pitchFamily="49" charset="-122"/>
              </a:rPr>
              <a:t>IEEE/ACM Trans (12),</a:t>
            </a:r>
          </a:p>
          <a:p>
            <a:r>
              <a:rPr lang="en-US" altLang="zh-CN" b="1" dirty="0">
                <a:ea typeface="黑体" pitchFamily="49" charset="-122"/>
              </a:rPr>
              <a:t>SIGIR </a:t>
            </a:r>
            <a:r>
              <a:rPr lang="en-US" altLang="zh-CN" b="1" dirty="0" smtClean="0">
                <a:ea typeface="黑体" pitchFamily="49" charset="-122"/>
              </a:rPr>
              <a:t>(2)</a:t>
            </a:r>
            <a:endParaRPr lang="en-US" altLang="zh-CN" b="1" dirty="0">
              <a:ea typeface="黑体" pitchFamily="49" charset="-122"/>
            </a:endParaRPr>
          </a:p>
          <a:p>
            <a:r>
              <a:rPr lang="pt-BR" altLang="zh-CN" sz="1800" b="1" dirty="0" smtClean="0">
                <a:latin typeface="+mn-lt"/>
                <a:ea typeface="黑体" pitchFamily="49" charset="-122"/>
              </a:rPr>
              <a:t>IJCAI (3)</a:t>
            </a:r>
          </a:p>
          <a:p>
            <a:r>
              <a:rPr lang="en-US" sz="1800" b="1" dirty="0" smtClean="0">
                <a:latin typeface="+mn-lt"/>
                <a:ea typeface="黑体" pitchFamily="49" charset="-122"/>
              </a:rPr>
              <a:t>ACL (2)</a:t>
            </a:r>
          </a:p>
          <a:p>
            <a:r>
              <a:rPr lang="en-US" b="1" dirty="0" smtClean="0">
                <a:latin typeface="+mn-lt"/>
                <a:ea typeface="黑体" pitchFamily="49" charset="-122"/>
              </a:rPr>
              <a:t>ICDM (10)</a:t>
            </a:r>
            <a:endParaRPr lang="en-US" sz="1800" b="1" dirty="0" smtClean="0">
              <a:latin typeface="+mn-lt"/>
              <a:ea typeface="黑体" pitchFamily="49" charset="-122"/>
            </a:endParaRPr>
          </a:p>
          <a:p>
            <a:r>
              <a:rPr lang="en-US" altLang="zh-CN" b="1" dirty="0">
                <a:solidFill>
                  <a:srgbClr val="C00000"/>
                </a:solidFill>
                <a:ea typeface="黑体" pitchFamily="49" charset="-122"/>
              </a:rPr>
              <a:t>JCDL’11 Best Paper </a:t>
            </a:r>
            <a:r>
              <a:rPr lang="en-US" altLang="zh-CN" b="1" dirty="0" smtClean="0">
                <a:solidFill>
                  <a:srgbClr val="C00000"/>
                </a:solidFill>
                <a:ea typeface="黑体" pitchFamily="49" charset="-122"/>
              </a:rPr>
              <a:t>Nominated</a:t>
            </a:r>
          </a:p>
          <a:p>
            <a:r>
              <a:rPr lang="en-US" altLang="zh-CN" b="1" dirty="0" smtClean="0">
                <a:solidFill>
                  <a:srgbClr val="C00000"/>
                </a:solidFill>
                <a:ea typeface="黑体" pitchFamily="49" charset="-122"/>
              </a:rPr>
              <a:t>ICDM’12 Challenge Champion</a:t>
            </a:r>
            <a:endParaRPr lang="en-US" altLang="zh-CN" b="1" dirty="0">
              <a:solidFill>
                <a:srgbClr val="C00000"/>
              </a:solidFill>
              <a:ea typeface="黑体" pitchFamily="49" charset="-122"/>
            </a:endParaRPr>
          </a:p>
        </p:txBody>
      </p:sp>
      <p:sp>
        <p:nvSpPr>
          <p:cNvPr id="6" name="AutoShape 19"/>
          <p:cNvSpPr>
            <a:spLocks noChangeArrowheads="1"/>
          </p:cNvSpPr>
          <p:nvPr/>
        </p:nvSpPr>
        <p:spPr bwMode="auto">
          <a:xfrm>
            <a:off x="6074578" y="1196752"/>
            <a:ext cx="3708413" cy="2156048"/>
          </a:xfrm>
          <a:prstGeom prst="roundRect">
            <a:avLst>
              <a:gd name="adj" fmla="val 16667"/>
            </a:avLst>
          </a:prstGeom>
          <a:solidFill>
            <a:srgbClr val="FF9966">
              <a:alpha val="49804"/>
            </a:srgbClr>
          </a:solidFill>
          <a:ln w="9525" algn="ctr">
            <a:solidFill>
              <a:schemeClr val="tx1"/>
            </a:solidFill>
            <a:round/>
            <a:headEnd/>
            <a:tailEnd/>
          </a:ln>
        </p:spPr>
        <p:txBody>
          <a:bodyPr wrap="none" tIns="0" bIns="0" anchor="t"/>
          <a:lstStyle/>
          <a:p>
            <a:r>
              <a:rPr lang="en-US" altLang="zh-CN" sz="1800" b="1" dirty="0" smtClean="0">
                <a:latin typeface="+mn-lt"/>
                <a:ea typeface="黑体" pitchFamily="49" charset="-122"/>
              </a:rPr>
              <a:t>SIGKDD (10)</a:t>
            </a:r>
          </a:p>
          <a:p>
            <a:r>
              <a:rPr lang="en-US" altLang="zh-CN" b="1" dirty="0" smtClean="0">
                <a:latin typeface="+mn-lt"/>
                <a:ea typeface="黑体" pitchFamily="49" charset="-122"/>
              </a:rPr>
              <a:t>WWW</a:t>
            </a:r>
          </a:p>
          <a:p>
            <a:r>
              <a:rPr lang="en-US" altLang="zh-CN" b="1" dirty="0" smtClean="0">
                <a:latin typeface="+mn-lt"/>
                <a:ea typeface="黑体" pitchFamily="49" charset="-122"/>
              </a:rPr>
              <a:t>ACM Multimedia</a:t>
            </a:r>
            <a:endParaRPr lang="en-US" altLang="zh-CN" sz="1800" b="1" dirty="0" smtClean="0">
              <a:latin typeface="+mn-lt"/>
              <a:ea typeface="黑体" pitchFamily="49" charset="-122"/>
            </a:endParaRPr>
          </a:p>
          <a:p>
            <a:r>
              <a:rPr lang="en-US" sz="1800" b="1" dirty="0" smtClean="0">
                <a:latin typeface="+mn-lt"/>
                <a:ea typeface="黑体" pitchFamily="49" charset="-122"/>
              </a:rPr>
              <a:t>PLOS</a:t>
            </a:r>
            <a:r>
              <a:rPr lang="zh-CN" altLang="en-US" sz="1800" b="1" dirty="0" smtClean="0">
                <a:latin typeface="+mn-lt"/>
                <a:ea typeface="黑体" pitchFamily="49" charset="-122"/>
              </a:rPr>
              <a:t> </a:t>
            </a:r>
            <a:r>
              <a:rPr lang="en-US" altLang="zh-CN" sz="1800" b="1" dirty="0" smtClean="0">
                <a:latin typeface="+mn-lt"/>
                <a:ea typeface="黑体" pitchFamily="49" charset="-122"/>
              </a:rPr>
              <a:t>ONE (2)</a:t>
            </a:r>
            <a:endParaRPr lang="en-US" sz="1800" b="1" dirty="0" smtClean="0">
              <a:latin typeface="+mn-lt"/>
              <a:ea typeface="黑体" pitchFamily="49" charset="-122"/>
            </a:endParaRPr>
          </a:p>
          <a:p>
            <a:r>
              <a:rPr lang="en-US" altLang="zh-CN" sz="1800" b="1" dirty="0" smtClean="0">
                <a:solidFill>
                  <a:srgbClr val="C00000"/>
                </a:solidFill>
                <a:latin typeface="+mn-lt"/>
                <a:ea typeface="黑体" pitchFamily="49" charset="-122"/>
              </a:rPr>
              <a:t>PKDD’11 Best Stu Paper </a:t>
            </a:r>
            <a:r>
              <a:rPr lang="en-US" altLang="zh-CN" sz="1800" b="1" dirty="0" err="1" smtClean="0">
                <a:solidFill>
                  <a:srgbClr val="C00000"/>
                </a:solidFill>
                <a:latin typeface="+mn-lt"/>
                <a:ea typeface="黑体" pitchFamily="49" charset="-122"/>
              </a:rPr>
              <a:t>Runnerup</a:t>
            </a:r>
            <a:endParaRPr lang="en-US" altLang="zh-CN" sz="1800" b="1" dirty="0" smtClean="0">
              <a:solidFill>
                <a:srgbClr val="C00000"/>
              </a:solidFill>
              <a:latin typeface="+mn-lt"/>
              <a:ea typeface="黑体" pitchFamily="49" charset="-122"/>
            </a:endParaRPr>
          </a:p>
          <a:p>
            <a:r>
              <a:rPr lang="en-US" b="1" dirty="0">
                <a:solidFill>
                  <a:srgbClr val="C00000"/>
                </a:solidFill>
                <a:ea typeface="黑体" pitchFamily="49" charset="-122"/>
              </a:rPr>
              <a:t>SIGKDD Best Poster </a:t>
            </a:r>
            <a:r>
              <a:rPr lang="en-US" b="1" dirty="0" smtClean="0">
                <a:solidFill>
                  <a:srgbClr val="C00000"/>
                </a:solidFill>
                <a:ea typeface="黑体" pitchFamily="49" charset="-122"/>
              </a:rPr>
              <a:t>Award</a:t>
            </a:r>
          </a:p>
          <a:p>
            <a:r>
              <a:rPr lang="en-US" altLang="zh-CN" b="1" dirty="0" smtClean="0">
                <a:solidFill>
                  <a:srgbClr val="C00000"/>
                </a:solidFill>
                <a:latin typeface="+mn-lt"/>
                <a:ea typeface="黑体" pitchFamily="49" charset="-122"/>
              </a:rPr>
              <a:t>Multimedia’12 Challenge 2nd</a:t>
            </a:r>
            <a:endParaRPr lang="en-US" altLang="zh-CN" sz="1800" b="1" dirty="0" smtClean="0">
              <a:latin typeface="+mn-lt"/>
              <a:ea typeface="黑体" pitchFamily="49" charset="-122"/>
            </a:endParaRPr>
          </a:p>
          <a:p>
            <a:endParaRPr lang="pt-BR" sz="1800" b="1" dirty="0" smtClean="0">
              <a:latin typeface="+mn-lt"/>
              <a:ea typeface="黑体" pitchFamily="49" charset="-122"/>
            </a:endParaRPr>
          </a:p>
        </p:txBody>
      </p:sp>
      <p:sp>
        <p:nvSpPr>
          <p:cNvPr id="7" name="AutoShape 19"/>
          <p:cNvSpPr>
            <a:spLocks noChangeArrowheads="1"/>
          </p:cNvSpPr>
          <p:nvPr/>
        </p:nvSpPr>
        <p:spPr bwMode="auto">
          <a:xfrm>
            <a:off x="5791200" y="3637620"/>
            <a:ext cx="3492388" cy="1620180"/>
          </a:xfrm>
          <a:prstGeom prst="roundRect">
            <a:avLst>
              <a:gd name="adj" fmla="val 16667"/>
            </a:avLst>
          </a:prstGeom>
          <a:solidFill>
            <a:srgbClr val="669900">
              <a:alpha val="49804"/>
            </a:srgbClr>
          </a:solidFill>
          <a:ln w="9525" algn="ctr">
            <a:solidFill>
              <a:schemeClr val="tx1"/>
            </a:solidFill>
            <a:round/>
            <a:headEnd/>
            <a:tailEnd/>
          </a:ln>
        </p:spPr>
        <p:txBody>
          <a:bodyPr wrap="none" tIns="0" bIns="0" anchor="t"/>
          <a:lstStyle/>
          <a:p>
            <a:r>
              <a:rPr lang="en-US" altLang="zh-CN" sz="1800" b="1" dirty="0" smtClean="0">
                <a:latin typeface="+mn-lt"/>
                <a:ea typeface="黑体" pitchFamily="49" charset="-122"/>
              </a:rPr>
              <a:t>SIGMOD</a:t>
            </a:r>
          </a:p>
          <a:p>
            <a:r>
              <a:rPr lang="en-US" altLang="zh-CN" b="1" dirty="0" smtClean="0">
                <a:latin typeface="+mn-lt"/>
                <a:ea typeface="黑体" pitchFamily="49" charset="-122"/>
              </a:rPr>
              <a:t>WWW</a:t>
            </a:r>
          </a:p>
          <a:p>
            <a:r>
              <a:rPr lang="en-US" altLang="zh-CN" sz="1800" b="1" dirty="0" smtClean="0">
                <a:latin typeface="+mn-lt"/>
                <a:ea typeface="黑体" pitchFamily="49" charset="-122"/>
              </a:rPr>
              <a:t>IJCAI (2)</a:t>
            </a:r>
          </a:p>
          <a:p>
            <a:r>
              <a:rPr lang="en-US" altLang="zh-CN" b="1" dirty="0" smtClean="0">
                <a:latin typeface="+mn-lt"/>
                <a:ea typeface="黑体" pitchFamily="49" charset="-122"/>
              </a:rPr>
              <a:t>IEEE TKDE</a:t>
            </a:r>
          </a:p>
          <a:p>
            <a:r>
              <a:rPr lang="en-US" altLang="zh-CN" sz="1800" b="1" dirty="0" smtClean="0">
                <a:latin typeface="+mn-lt"/>
                <a:ea typeface="黑体" pitchFamily="49" charset="-122"/>
              </a:rPr>
              <a:t>Journal of Web Semantics</a:t>
            </a:r>
          </a:p>
        </p:txBody>
      </p:sp>
    </p:spTree>
    <p:extLst>
      <p:ext uri="{BB962C8B-B14F-4D97-AF65-F5344CB8AC3E}">
        <p14:creationId xmlns:p14="http://schemas.microsoft.com/office/powerpoint/2010/main" val="2088119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88913"/>
            <a:ext cx="9634536" cy="792162"/>
          </a:xfrm>
        </p:spPr>
        <p:txBody>
          <a:bodyPr/>
          <a:lstStyle/>
          <a:p>
            <a:r>
              <a:rPr lang="en-US" altLang="zh-CN" sz="3600" dirty="0" smtClean="0"/>
              <a:t>Cross-domain Collaboration Recommendation</a:t>
            </a:r>
            <a:endParaRPr lang="zh-CN" altLang="en-US" sz="3600" dirty="0"/>
          </a:p>
        </p:txBody>
      </p:sp>
      <p:sp>
        <p:nvSpPr>
          <p:cNvPr id="3" name="Oval 2"/>
          <p:cNvSpPr/>
          <p:nvPr/>
        </p:nvSpPr>
        <p:spPr bwMode="auto">
          <a:xfrm>
            <a:off x="660400" y="1686272"/>
            <a:ext cx="3384550" cy="4343400"/>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48" name="Oval 47"/>
          <p:cNvSpPr/>
          <p:nvPr/>
        </p:nvSpPr>
        <p:spPr bwMode="auto">
          <a:xfrm>
            <a:off x="5952911" y="1686272"/>
            <a:ext cx="3181463" cy="4343400"/>
          </a:xfrm>
          <a:prstGeom prst="ellipse">
            <a:avLst/>
          </a:prstGeom>
          <a:noFill/>
          <a:ln w="38100" cap="flat" cmpd="sng" algn="ctr">
            <a:solidFill>
              <a:schemeClr val="tx2"/>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3007" y="3365232"/>
            <a:ext cx="727471" cy="85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2139" y="2433285"/>
            <a:ext cx="680178" cy="83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a:stCxn id="1026" idx="3"/>
            <a:endCxn id="1027" idx="1"/>
          </p:cNvCxnSpPr>
          <p:nvPr/>
        </p:nvCxnSpPr>
        <p:spPr bwMode="auto">
          <a:xfrm flipV="1">
            <a:off x="7140479" y="2850726"/>
            <a:ext cx="711660" cy="942673"/>
          </a:xfrm>
          <a:prstGeom prst="line">
            <a:avLst/>
          </a:prstGeom>
          <a:noFill/>
          <a:ln w="38100" cap="flat" cmpd="sng" algn="ctr">
            <a:solidFill>
              <a:schemeClr val="tx2"/>
            </a:solidFill>
            <a:prstDash val="solid"/>
            <a:round/>
            <a:headEnd type="none" w="med" len="med"/>
            <a:tailEnd type="none" w="lg" len="lg"/>
          </a:ln>
          <a:effectLst/>
        </p:spPr>
      </p:cxn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68565" y="4095639"/>
            <a:ext cx="660400" cy="84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7" name="Straight Connector 56"/>
          <p:cNvCxnSpPr>
            <a:stCxn id="1026" idx="3"/>
            <a:endCxn id="1028" idx="1"/>
          </p:cNvCxnSpPr>
          <p:nvPr/>
        </p:nvCxnSpPr>
        <p:spPr bwMode="auto">
          <a:xfrm>
            <a:off x="7140479" y="3793399"/>
            <a:ext cx="1028087" cy="724533"/>
          </a:xfrm>
          <a:prstGeom prst="line">
            <a:avLst/>
          </a:prstGeom>
          <a:noFill/>
          <a:ln w="19050" cap="flat" cmpd="sng" algn="ctr">
            <a:solidFill>
              <a:schemeClr val="tx2"/>
            </a:solidFill>
            <a:prstDash val="solid"/>
            <a:round/>
            <a:headEnd type="none" w="med" len="med"/>
            <a:tailEnd type="none" w="lg" len="lg"/>
          </a:ln>
          <a:effectLst/>
        </p:spPr>
      </p:cxnSp>
      <p:pic>
        <p:nvPicPr>
          <p:cNvPr id="102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9016" y="4968044"/>
            <a:ext cx="769254" cy="81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8" name="Straight Connector 67"/>
          <p:cNvCxnSpPr>
            <a:stCxn id="1029" idx="3"/>
            <a:endCxn id="1028" idx="2"/>
          </p:cNvCxnSpPr>
          <p:nvPr/>
        </p:nvCxnSpPr>
        <p:spPr bwMode="auto">
          <a:xfrm flipV="1">
            <a:off x="7928271" y="4940223"/>
            <a:ext cx="570495" cy="435014"/>
          </a:xfrm>
          <a:prstGeom prst="line">
            <a:avLst/>
          </a:prstGeom>
          <a:noFill/>
          <a:ln w="38100" cap="flat" cmpd="sng" algn="ctr">
            <a:solidFill>
              <a:schemeClr val="tx2"/>
            </a:solidFill>
            <a:prstDash val="solid"/>
            <a:round/>
            <a:headEnd type="none" w="med" len="med"/>
            <a:tailEnd type="none" w="lg" len="lg"/>
          </a:ln>
          <a:effectLst/>
        </p:spPr>
      </p:cxnSp>
      <p:cxnSp>
        <p:nvCxnSpPr>
          <p:cNvPr id="69" name="Straight Connector 68"/>
          <p:cNvCxnSpPr>
            <a:stCxn id="1033" idx="2"/>
            <a:endCxn id="1026" idx="0"/>
          </p:cNvCxnSpPr>
          <p:nvPr/>
        </p:nvCxnSpPr>
        <p:spPr bwMode="auto">
          <a:xfrm flipH="1">
            <a:off x="6776744" y="2584234"/>
            <a:ext cx="676759" cy="780998"/>
          </a:xfrm>
          <a:prstGeom prst="line">
            <a:avLst/>
          </a:prstGeom>
          <a:noFill/>
          <a:ln w="38100" cap="flat" cmpd="sng" algn="ctr">
            <a:solidFill>
              <a:schemeClr val="tx2"/>
            </a:solidFill>
            <a:prstDash val="solid"/>
            <a:round/>
            <a:headEnd type="none" w="med" len="med"/>
            <a:tailEnd type="none" w="lg" len="lg"/>
          </a:ln>
          <a:effectLst/>
        </p:spPr>
      </p:cxnSp>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27634" y="3364883"/>
            <a:ext cx="602137"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18463" y="2207273"/>
            <a:ext cx="618339"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25882" y="2012734"/>
            <a:ext cx="65524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6011" y="3883279"/>
            <a:ext cx="67904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2670" y="2312657"/>
            <a:ext cx="706833" cy="72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7" name="Straight Connector 86"/>
          <p:cNvCxnSpPr>
            <a:stCxn id="1031" idx="2"/>
            <a:endCxn id="1037" idx="0"/>
          </p:cNvCxnSpPr>
          <p:nvPr/>
        </p:nvCxnSpPr>
        <p:spPr bwMode="auto">
          <a:xfrm flipH="1">
            <a:off x="2313717" y="3993533"/>
            <a:ext cx="1014986" cy="828874"/>
          </a:xfrm>
          <a:prstGeom prst="line">
            <a:avLst/>
          </a:prstGeom>
          <a:noFill/>
          <a:ln w="28575" cap="flat" cmpd="sng" algn="ctr">
            <a:solidFill>
              <a:schemeClr val="tx2"/>
            </a:solidFill>
            <a:prstDash val="solid"/>
            <a:round/>
            <a:headEnd type="none" w="med" len="med"/>
            <a:tailEnd type="none" w="lg" len="lg"/>
          </a:ln>
          <a:effectLst/>
        </p:spPr>
      </p:cxnSp>
      <p:cxnSp>
        <p:nvCxnSpPr>
          <p:cNvPr id="90" name="Straight Connector 89"/>
          <p:cNvCxnSpPr>
            <a:stCxn id="1034" idx="3"/>
            <a:endCxn id="1031" idx="1"/>
          </p:cNvCxnSpPr>
          <p:nvPr/>
        </p:nvCxnSpPr>
        <p:spPr bwMode="auto">
          <a:xfrm flipV="1">
            <a:off x="1795051" y="3679208"/>
            <a:ext cx="1232582" cy="527921"/>
          </a:xfrm>
          <a:prstGeom prst="line">
            <a:avLst/>
          </a:prstGeom>
          <a:noFill/>
          <a:ln w="38100" cap="flat" cmpd="sng" algn="ctr">
            <a:solidFill>
              <a:schemeClr val="tx2"/>
            </a:solidFill>
            <a:prstDash val="solid"/>
            <a:round/>
            <a:headEnd type="none" w="med" len="med"/>
            <a:tailEnd type="none" w="lg" len="lg"/>
          </a:ln>
          <a:effectLst/>
        </p:spPr>
      </p:cxnSp>
      <p:cxnSp>
        <p:nvCxnSpPr>
          <p:cNvPr id="93" name="Straight Connector 92"/>
          <p:cNvCxnSpPr>
            <a:stCxn id="1031" idx="0"/>
            <a:endCxn id="1032" idx="2"/>
          </p:cNvCxnSpPr>
          <p:nvPr/>
        </p:nvCxnSpPr>
        <p:spPr bwMode="auto">
          <a:xfrm flipH="1" flipV="1">
            <a:off x="3027633" y="2783535"/>
            <a:ext cx="301069" cy="581348"/>
          </a:xfrm>
          <a:prstGeom prst="line">
            <a:avLst/>
          </a:prstGeom>
          <a:noFill/>
          <a:ln w="38100" cap="flat" cmpd="sng" algn="ctr">
            <a:solidFill>
              <a:schemeClr val="tx2"/>
            </a:solidFill>
            <a:prstDash val="solid"/>
            <a:round/>
            <a:headEnd type="none" w="med" len="med"/>
            <a:tailEnd type="none" w="lg" len="lg"/>
          </a:ln>
          <a:effectLst/>
        </p:spPr>
      </p:cxnSp>
      <p:cxnSp>
        <p:nvCxnSpPr>
          <p:cNvPr id="96" name="Straight Connector 95"/>
          <p:cNvCxnSpPr>
            <a:stCxn id="1034" idx="0"/>
            <a:endCxn id="1036" idx="2"/>
          </p:cNvCxnSpPr>
          <p:nvPr/>
        </p:nvCxnSpPr>
        <p:spPr bwMode="auto">
          <a:xfrm flipV="1">
            <a:off x="1455531" y="3033471"/>
            <a:ext cx="310556" cy="849808"/>
          </a:xfrm>
          <a:prstGeom prst="line">
            <a:avLst/>
          </a:prstGeom>
          <a:noFill/>
          <a:ln w="19050" cap="flat" cmpd="sng" algn="ctr">
            <a:solidFill>
              <a:schemeClr val="tx2"/>
            </a:solidFill>
            <a:prstDash val="solid"/>
            <a:round/>
            <a:headEnd type="none" w="med" len="med"/>
            <a:tailEnd type="none" w="lg" len="lg"/>
          </a:ln>
          <a:effectLst/>
        </p:spPr>
      </p:cxnSp>
      <p:cxnSp>
        <p:nvCxnSpPr>
          <p:cNvPr id="99" name="Straight Connector 98"/>
          <p:cNvCxnSpPr>
            <a:stCxn id="1036" idx="3"/>
            <a:endCxn id="1032" idx="1"/>
          </p:cNvCxnSpPr>
          <p:nvPr/>
        </p:nvCxnSpPr>
        <p:spPr bwMode="auto">
          <a:xfrm flipV="1">
            <a:off x="2119503" y="2495404"/>
            <a:ext cx="598961" cy="177660"/>
          </a:xfrm>
          <a:prstGeom prst="line">
            <a:avLst/>
          </a:prstGeom>
          <a:noFill/>
          <a:ln w="57150" cap="flat" cmpd="sng" algn="ctr">
            <a:solidFill>
              <a:schemeClr val="tx2"/>
            </a:solidFill>
            <a:prstDash val="solid"/>
            <a:round/>
            <a:headEnd type="none" w="med" len="med"/>
            <a:tailEnd type="none" w="lg" len="lg"/>
          </a:ln>
          <a:effectLst/>
        </p:spPr>
      </p:cxnSp>
      <p:cxnSp>
        <p:nvCxnSpPr>
          <p:cNvPr id="128" name="Straight Connector 127"/>
          <p:cNvCxnSpPr>
            <a:stCxn id="1031" idx="3"/>
            <a:endCxn id="1033" idx="1"/>
          </p:cNvCxnSpPr>
          <p:nvPr/>
        </p:nvCxnSpPr>
        <p:spPr bwMode="auto">
          <a:xfrm flipV="1">
            <a:off x="3629770" y="2298484"/>
            <a:ext cx="3496112" cy="1380724"/>
          </a:xfrm>
          <a:prstGeom prst="line">
            <a:avLst/>
          </a:prstGeom>
          <a:noFill/>
          <a:ln w="38100" cap="flat" cmpd="sng" algn="ctr">
            <a:solidFill>
              <a:srgbClr val="0000CC"/>
            </a:solidFill>
            <a:prstDash val="solid"/>
            <a:round/>
            <a:headEnd type="none" w="med" len="med"/>
            <a:tailEnd type="none" w="lg" len="lg"/>
          </a:ln>
          <a:effectLst/>
        </p:spPr>
      </p:cxnSp>
      <p:cxnSp>
        <p:nvCxnSpPr>
          <p:cNvPr id="131" name="Straight Connector 130"/>
          <p:cNvCxnSpPr>
            <a:stCxn id="1031" idx="3"/>
            <a:endCxn id="1026" idx="1"/>
          </p:cNvCxnSpPr>
          <p:nvPr/>
        </p:nvCxnSpPr>
        <p:spPr bwMode="auto">
          <a:xfrm>
            <a:off x="3629770" y="3679208"/>
            <a:ext cx="2783237" cy="114190"/>
          </a:xfrm>
          <a:prstGeom prst="line">
            <a:avLst/>
          </a:prstGeom>
          <a:noFill/>
          <a:ln w="38100" cap="flat" cmpd="sng" algn="ctr">
            <a:solidFill>
              <a:srgbClr val="0000CC"/>
            </a:solidFill>
            <a:prstDash val="solid"/>
            <a:round/>
            <a:headEnd type="none" w="med" len="med"/>
            <a:tailEnd type="none" w="lg" len="lg"/>
          </a:ln>
          <a:effectLst/>
        </p:spPr>
      </p:cxnSp>
      <p:pic>
        <p:nvPicPr>
          <p:cNvPr id="1037"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64668" y="4822407"/>
            <a:ext cx="698098" cy="76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2" name="Straight Connector 171"/>
          <p:cNvCxnSpPr>
            <a:stCxn id="1032" idx="3"/>
            <a:endCxn id="1026" idx="1"/>
          </p:cNvCxnSpPr>
          <p:nvPr/>
        </p:nvCxnSpPr>
        <p:spPr bwMode="auto">
          <a:xfrm>
            <a:off x="3336802" y="2495404"/>
            <a:ext cx="3076205" cy="1297994"/>
          </a:xfrm>
          <a:prstGeom prst="line">
            <a:avLst/>
          </a:prstGeom>
          <a:noFill/>
          <a:ln w="38100" cap="flat" cmpd="sng" algn="ctr">
            <a:solidFill>
              <a:srgbClr val="C00000"/>
            </a:solidFill>
            <a:prstDash val="sysDash"/>
            <a:round/>
            <a:headEnd type="none" w="med" len="med"/>
            <a:tailEnd type="none" w="lg" len="lg"/>
          </a:ln>
          <a:effectLst/>
        </p:spPr>
      </p:cxnSp>
      <p:cxnSp>
        <p:nvCxnSpPr>
          <p:cNvPr id="175" name="Straight Connector 174"/>
          <p:cNvCxnSpPr>
            <a:stCxn id="1032" idx="3"/>
            <a:endCxn id="1027" idx="1"/>
          </p:cNvCxnSpPr>
          <p:nvPr/>
        </p:nvCxnSpPr>
        <p:spPr bwMode="auto">
          <a:xfrm>
            <a:off x="3336802" y="2495405"/>
            <a:ext cx="4515337" cy="355321"/>
          </a:xfrm>
          <a:prstGeom prst="line">
            <a:avLst/>
          </a:prstGeom>
          <a:noFill/>
          <a:ln w="38100" cap="flat" cmpd="sng" algn="ctr">
            <a:solidFill>
              <a:srgbClr val="C00000"/>
            </a:solidFill>
            <a:prstDash val="sysDash"/>
            <a:round/>
            <a:headEnd type="none" w="med" len="med"/>
            <a:tailEnd type="none" w="lg" len="lg"/>
          </a:ln>
          <a:effectLst/>
        </p:spPr>
      </p:cxnSp>
      <p:sp>
        <p:nvSpPr>
          <p:cNvPr id="1024" name="TextBox 1023"/>
          <p:cNvSpPr txBox="1"/>
          <p:nvPr/>
        </p:nvSpPr>
        <p:spPr>
          <a:xfrm>
            <a:off x="5239858" y="2317749"/>
            <a:ext cx="341760" cy="400110"/>
          </a:xfrm>
          <a:prstGeom prst="rect">
            <a:avLst/>
          </a:prstGeom>
          <a:noFill/>
        </p:spPr>
        <p:txBody>
          <a:bodyPr wrap="none" rtlCol="0">
            <a:spAutoFit/>
          </a:bodyPr>
          <a:lstStyle/>
          <a:p>
            <a:r>
              <a:rPr lang="en-US" b="1" dirty="0" smtClean="0">
                <a:solidFill>
                  <a:srgbClr val="FF0000"/>
                </a:solidFill>
              </a:rPr>
              <a:t>?</a:t>
            </a:r>
            <a:endParaRPr lang="en-US" b="1" dirty="0">
              <a:solidFill>
                <a:srgbClr val="FF0000"/>
              </a:solidFill>
            </a:endParaRPr>
          </a:p>
        </p:txBody>
      </p:sp>
      <p:sp>
        <p:nvSpPr>
          <p:cNvPr id="182" name="TextBox 181"/>
          <p:cNvSpPr txBox="1"/>
          <p:nvPr/>
        </p:nvSpPr>
        <p:spPr>
          <a:xfrm>
            <a:off x="4520293" y="2775069"/>
            <a:ext cx="341760" cy="400110"/>
          </a:xfrm>
          <a:prstGeom prst="rect">
            <a:avLst/>
          </a:prstGeom>
          <a:noFill/>
        </p:spPr>
        <p:txBody>
          <a:bodyPr wrap="none" rtlCol="0">
            <a:spAutoFit/>
          </a:bodyPr>
          <a:lstStyle/>
          <a:p>
            <a:r>
              <a:rPr lang="en-US" b="1" dirty="0" smtClean="0">
                <a:solidFill>
                  <a:srgbClr val="FF0000"/>
                </a:solidFill>
              </a:rPr>
              <a:t>?</a:t>
            </a:r>
            <a:endParaRPr lang="en-US" b="1" dirty="0">
              <a:solidFill>
                <a:srgbClr val="FF0000"/>
              </a:solidFill>
            </a:endParaRPr>
          </a:p>
        </p:txBody>
      </p:sp>
      <p:sp>
        <p:nvSpPr>
          <p:cNvPr id="183" name="TextBox 182"/>
          <p:cNvSpPr txBox="1"/>
          <p:nvPr/>
        </p:nvSpPr>
        <p:spPr>
          <a:xfrm>
            <a:off x="1412670" y="1225026"/>
            <a:ext cx="1553630" cy="400110"/>
          </a:xfrm>
          <a:prstGeom prst="rect">
            <a:avLst/>
          </a:prstGeom>
          <a:noFill/>
        </p:spPr>
        <p:txBody>
          <a:bodyPr wrap="none" rtlCol="0">
            <a:spAutoFit/>
          </a:bodyPr>
          <a:lstStyle/>
          <a:p>
            <a:r>
              <a:rPr lang="en-US" sz="2000" dirty="0">
                <a:solidFill>
                  <a:srgbClr val="003399"/>
                </a:solidFill>
                <a:effectLst>
                  <a:outerShdw blurRad="38100" dist="38100" dir="2700000" algn="tl">
                    <a:srgbClr val="C0C0C0"/>
                  </a:outerShdw>
                </a:effectLst>
              </a:rPr>
              <a:t>Data</a:t>
            </a:r>
            <a:r>
              <a:rPr lang="en-US" b="1" dirty="0" smtClean="0">
                <a:solidFill>
                  <a:srgbClr val="002060"/>
                </a:solidFill>
              </a:rPr>
              <a:t> </a:t>
            </a:r>
            <a:r>
              <a:rPr lang="en-US" sz="2000" dirty="0">
                <a:solidFill>
                  <a:srgbClr val="003399"/>
                </a:solidFill>
                <a:effectLst>
                  <a:outerShdw blurRad="38100" dist="38100" dir="2700000" algn="tl">
                    <a:srgbClr val="C0C0C0"/>
                  </a:outerShdw>
                </a:effectLst>
              </a:rPr>
              <a:t>Mining</a:t>
            </a:r>
          </a:p>
        </p:txBody>
      </p:sp>
      <p:sp>
        <p:nvSpPr>
          <p:cNvPr id="184" name="TextBox 183"/>
          <p:cNvSpPr txBox="1"/>
          <p:nvPr/>
        </p:nvSpPr>
        <p:spPr>
          <a:xfrm>
            <a:off x="6871572" y="1225026"/>
            <a:ext cx="982961" cy="400110"/>
          </a:xfrm>
          <a:prstGeom prst="rect">
            <a:avLst/>
          </a:prstGeom>
          <a:noFill/>
        </p:spPr>
        <p:txBody>
          <a:bodyPr wrap="none" rtlCol="0">
            <a:spAutoFit/>
          </a:bodyPr>
          <a:lstStyle/>
          <a:p>
            <a:r>
              <a:rPr lang="en-US" sz="2000" dirty="0" smtClean="0">
                <a:solidFill>
                  <a:srgbClr val="003399"/>
                </a:solidFill>
                <a:effectLst>
                  <a:outerShdw blurRad="38100" dist="38100" dir="2700000" algn="tl">
                    <a:srgbClr val="C0C0C0"/>
                  </a:outerShdw>
                </a:effectLst>
              </a:rPr>
              <a:t>Theory</a:t>
            </a:r>
            <a:endParaRPr lang="en-US" sz="2000" dirty="0">
              <a:solidFill>
                <a:srgbClr val="003399"/>
              </a:solidFill>
              <a:effectLst>
                <a:outerShdw blurRad="38100" dist="38100" dir="2700000" algn="tl">
                  <a:srgbClr val="C0C0C0"/>
                </a:outerShdw>
              </a:effectLst>
            </a:endParaRPr>
          </a:p>
        </p:txBody>
      </p:sp>
      <p:sp>
        <p:nvSpPr>
          <p:cNvPr id="34" name="爆炸形 1 33"/>
          <p:cNvSpPr/>
          <p:nvPr/>
        </p:nvSpPr>
        <p:spPr>
          <a:xfrm>
            <a:off x="3008784" y="838200"/>
            <a:ext cx="3924436" cy="1620180"/>
          </a:xfrm>
          <a:prstGeom prst="irregularSeal1">
            <a:avLst/>
          </a:prstGeom>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rgbClr val="0000CC"/>
                </a:solidFill>
              </a:rPr>
              <a:t>Sparse Connection: &lt;1%</a:t>
            </a:r>
            <a:endParaRPr lang="zh-CN" altLang="en-US">
              <a:solidFill>
                <a:srgbClr val="0000CC"/>
              </a:solidFill>
            </a:endParaRPr>
          </a:p>
        </p:txBody>
      </p:sp>
      <p:sp>
        <p:nvSpPr>
          <p:cNvPr id="35" name="椭圆 34"/>
          <p:cNvSpPr/>
          <p:nvPr/>
        </p:nvSpPr>
        <p:spPr>
          <a:xfrm>
            <a:off x="3449960" y="1234244"/>
            <a:ext cx="360040" cy="360040"/>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rgbClr val="FF0000"/>
                </a:solidFill>
              </a:rPr>
              <a:t>1</a:t>
            </a:r>
            <a:endParaRPr lang="zh-CN" altLang="en-US">
              <a:solidFill>
                <a:srgbClr val="FF0000"/>
              </a:solidFill>
            </a:endParaRPr>
          </a:p>
        </p:txBody>
      </p:sp>
      <p:sp>
        <p:nvSpPr>
          <p:cNvPr id="36" name="爆炸形 1 35"/>
          <p:cNvSpPr/>
          <p:nvPr/>
        </p:nvSpPr>
        <p:spPr>
          <a:xfrm>
            <a:off x="3440832" y="3466492"/>
            <a:ext cx="3636404" cy="1620180"/>
          </a:xfrm>
          <a:prstGeom prst="irregularSeal1">
            <a:avLst/>
          </a:prstGeom>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rgbClr val="0000CC"/>
                </a:solidFill>
              </a:rPr>
              <a:t>Complementary expertise</a:t>
            </a:r>
            <a:endParaRPr lang="zh-CN" altLang="en-US">
              <a:solidFill>
                <a:srgbClr val="0000CC"/>
              </a:solidFill>
            </a:endParaRPr>
          </a:p>
        </p:txBody>
      </p:sp>
      <p:sp>
        <p:nvSpPr>
          <p:cNvPr id="37" name="椭圆 36"/>
          <p:cNvSpPr/>
          <p:nvPr/>
        </p:nvSpPr>
        <p:spPr>
          <a:xfrm>
            <a:off x="3983360" y="3898540"/>
            <a:ext cx="360040" cy="360040"/>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rgbClr val="FF0000"/>
                </a:solidFill>
              </a:rPr>
              <a:t>2</a:t>
            </a:r>
            <a:endParaRPr lang="zh-CN" altLang="en-US">
              <a:solidFill>
                <a:srgbClr val="FF0000"/>
              </a:solidFill>
            </a:endParaRPr>
          </a:p>
        </p:txBody>
      </p:sp>
      <p:sp>
        <p:nvSpPr>
          <p:cNvPr id="38" name="爆炸形 1 37"/>
          <p:cNvSpPr/>
          <p:nvPr/>
        </p:nvSpPr>
        <p:spPr>
          <a:xfrm>
            <a:off x="3332820" y="4704420"/>
            <a:ext cx="3384376" cy="1620180"/>
          </a:xfrm>
          <a:prstGeom prst="irregularSeal1">
            <a:avLst/>
          </a:prstGeom>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Topic </a:t>
            </a:r>
            <a:r>
              <a:rPr lang="en-US" altLang="zh-CN" dirty="0" err="1" smtClean="0">
                <a:solidFill>
                  <a:srgbClr val="0000CC"/>
                </a:solidFill>
              </a:rPr>
              <a:t>skewness</a:t>
            </a:r>
            <a:r>
              <a:rPr lang="en-US" altLang="zh-CN" dirty="0" smtClean="0">
                <a:solidFill>
                  <a:srgbClr val="0000CC"/>
                </a:solidFill>
              </a:rPr>
              <a:t>: 9%</a:t>
            </a:r>
            <a:endParaRPr lang="zh-CN" altLang="en-US" dirty="0">
              <a:solidFill>
                <a:srgbClr val="0000CC"/>
              </a:solidFill>
            </a:endParaRPr>
          </a:p>
        </p:txBody>
      </p:sp>
      <p:sp>
        <p:nvSpPr>
          <p:cNvPr id="39" name="椭圆 38"/>
          <p:cNvSpPr/>
          <p:nvPr/>
        </p:nvSpPr>
        <p:spPr>
          <a:xfrm>
            <a:off x="3754760" y="5136468"/>
            <a:ext cx="360040" cy="360040"/>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3</a:t>
            </a:r>
            <a:endParaRPr lang="zh-CN" altLang="en-US" dirty="0">
              <a:solidFill>
                <a:srgbClr val="FF0000"/>
              </a:solidFill>
            </a:endParaRPr>
          </a:p>
        </p:txBody>
      </p:sp>
      <p:sp>
        <p:nvSpPr>
          <p:cNvPr id="40" name="矩形 39"/>
          <p:cNvSpPr/>
          <p:nvPr/>
        </p:nvSpPr>
        <p:spPr>
          <a:xfrm>
            <a:off x="1820652" y="1846312"/>
            <a:ext cx="972108" cy="46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chemeClr val="tx1"/>
                </a:solidFill>
              </a:rPr>
              <a:t>Large graph</a:t>
            </a:r>
            <a:endParaRPr lang="zh-CN" altLang="en-US" sz="1600">
              <a:solidFill>
                <a:schemeClr val="tx1"/>
              </a:solidFill>
            </a:endParaRPr>
          </a:p>
        </p:txBody>
      </p:sp>
      <p:sp>
        <p:nvSpPr>
          <p:cNvPr id="41" name="矩形 40"/>
          <p:cNvSpPr/>
          <p:nvPr/>
        </p:nvSpPr>
        <p:spPr>
          <a:xfrm>
            <a:off x="740532" y="3394484"/>
            <a:ext cx="1620180" cy="46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chemeClr val="tx1"/>
                </a:solidFill>
              </a:rPr>
              <a:t>heterogeneous network</a:t>
            </a:r>
            <a:endParaRPr lang="zh-CN" altLang="en-US" sz="1600">
              <a:solidFill>
                <a:schemeClr val="tx1"/>
              </a:solidFill>
            </a:endParaRPr>
          </a:p>
        </p:txBody>
      </p:sp>
      <p:sp>
        <p:nvSpPr>
          <p:cNvPr id="42" name="矩形 41"/>
          <p:cNvSpPr/>
          <p:nvPr/>
        </p:nvSpPr>
        <p:spPr>
          <a:xfrm>
            <a:off x="2432720" y="4330588"/>
            <a:ext cx="1476164" cy="46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chemeClr val="tx1"/>
                </a:solidFill>
              </a:rPr>
              <a:t>Sociall network</a:t>
            </a:r>
            <a:endParaRPr lang="zh-CN" altLang="en-US" sz="1600">
              <a:solidFill>
                <a:schemeClr val="tx1"/>
              </a:solidFill>
            </a:endParaRPr>
          </a:p>
        </p:txBody>
      </p:sp>
      <p:sp>
        <p:nvSpPr>
          <p:cNvPr id="43" name="矩形 42"/>
          <p:cNvSpPr/>
          <p:nvPr/>
        </p:nvSpPr>
        <p:spPr>
          <a:xfrm>
            <a:off x="7005228" y="3754524"/>
            <a:ext cx="1476164" cy="46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chemeClr val="tx1"/>
                </a:solidFill>
              </a:rPr>
              <a:t>Graph theory</a:t>
            </a:r>
            <a:endParaRPr lang="zh-CN" altLang="en-US" sz="1600">
              <a:solidFill>
                <a:schemeClr val="tx1"/>
              </a:solidFill>
            </a:endParaRPr>
          </a:p>
        </p:txBody>
      </p:sp>
      <p:sp>
        <p:nvSpPr>
          <p:cNvPr id="44" name="矩形 43"/>
          <p:cNvSpPr/>
          <p:nvPr/>
        </p:nvSpPr>
        <p:spPr>
          <a:xfrm>
            <a:off x="6717196" y="4510608"/>
            <a:ext cx="1476164" cy="46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chemeClr val="tx1"/>
                </a:solidFill>
              </a:rPr>
              <a:t>Complexity theory</a:t>
            </a:r>
            <a:endParaRPr lang="zh-CN" altLang="en-US" sz="1600">
              <a:solidFill>
                <a:schemeClr val="tx1"/>
              </a:solidFill>
            </a:endParaRPr>
          </a:p>
        </p:txBody>
      </p:sp>
      <p:sp>
        <p:nvSpPr>
          <p:cNvPr id="45" name="矩形 44"/>
          <p:cNvSpPr/>
          <p:nvPr/>
        </p:nvSpPr>
        <p:spPr>
          <a:xfrm>
            <a:off x="7221252" y="3250468"/>
            <a:ext cx="1476164" cy="46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mtClean="0">
                <a:solidFill>
                  <a:schemeClr val="tx1"/>
                </a:solidFill>
              </a:rPr>
              <a:t>Automata theory</a:t>
            </a:r>
            <a:endParaRPr lang="zh-CN" altLang="en-US" sz="1600">
              <a:solidFill>
                <a:schemeClr val="tx1"/>
              </a:solidFill>
            </a:endParaRPr>
          </a:p>
        </p:txBody>
      </p:sp>
      <p:sp>
        <p:nvSpPr>
          <p:cNvPr id="46" name="椭圆 45"/>
          <p:cNvSpPr/>
          <p:nvPr/>
        </p:nvSpPr>
        <p:spPr>
          <a:xfrm>
            <a:off x="2612740" y="2062336"/>
            <a:ext cx="828092" cy="828092"/>
          </a:xfrm>
          <a:prstGeom prst="ellipse">
            <a:avLst/>
          </a:prstGeom>
          <a:solidFill>
            <a:srgbClr val="00B0F0">
              <a:alpha val="22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副标题 4"/>
          <p:cNvSpPr txBox="1">
            <a:spLocks/>
          </p:cNvSpPr>
          <p:nvPr/>
        </p:nvSpPr>
        <p:spPr bwMode="auto">
          <a:xfrm>
            <a:off x="0" y="6400800"/>
            <a:ext cx="9906000" cy="457199"/>
          </a:xfrm>
          <a:prstGeom prst="rect">
            <a:avLst/>
          </a:prstGeom>
          <a:solidFill>
            <a:schemeClr val="bg1"/>
          </a:solidFill>
          <a:ln w="9525">
            <a:solidFill>
              <a:schemeClr val="bg1"/>
            </a:solidFill>
            <a:miter lim="800000"/>
            <a:headEnd/>
            <a:tailEnd/>
          </a:ln>
        </p:spPr>
        <p:txBody>
          <a:bodyPr lIns="180000" rIns="180000" anchor="ctr"/>
          <a:lstStyle/>
          <a:p>
            <a:pPr>
              <a:spcBef>
                <a:spcPct val="20000"/>
              </a:spcBef>
              <a:defRPr/>
            </a:pPr>
            <a:r>
              <a:rPr lang="en-US" altLang="zh-CN" sz="1400" kern="0" dirty="0">
                <a:latin typeface="+mn-lt"/>
                <a:ea typeface="+mn-ea"/>
              </a:rPr>
              <a:t>[1</a:t>
            </a:r>
            <a:r>
              <a:rPr lang="en-US" altLang="zh-CN" sz="1400" kern="0" dirty="0"/>
              <a:t>] </a:t>
            </a:r>
            <a:r>
              <a:rPr lang="en-US" altLang="zh-CN" sz="1400" kern="0" dirty="0" smtClean="0"/>
              <a:t>J. </a:t>
            </a:r>
            <a:r>
              <a:rPr lang="en-US" altLang="zh-CN" sz="1400" kern="0" dirty="0"/>
              <a:t>Tang, </a:t>
            </a:r>
            <a:r>
              <a:rPr lang="en-US" altLang="zh-CN" sz="1400" kern="0" dirty="0" smtClean="0"/>
              <a:t>S. </a:t>
            </a:r>
            <a:r>
              <a:rPr lang="en-US" altLang="zh-CN" sz="1400" kern="0" dirty="0"/>
              <a:t>Wu, </a:t>
            </a:r>
            <a:r>
              <a:rPr lang="en-US" altLang="zh-CN" sz="1400" kern="0" dirty="0" smtClean="0"/>
              <a:t>J. </a:t>
            </a:r>
            <a:r>
              <a:rPr lang="en-US" altLang="zh-CN" sz="1400" kern="0" dirty="0"/>
              <a:t>Sun, and </a:t>
            </a:r>
            <a:r>
              <a:rPr lang="en-US" altLang="zh-CN" sz="1400" kern="0" dirty="0" smtClean="0"/>
              <a:t>H. </a:t>
            </a:r>
            <a:r>
              <a:rPr lang="en-US" altLang="zh-CN" sz="1400" kern="0" dirty="0"/>
              <a:t>Su. Cross-domain Collaboration Recommendation. In </a:t>
            </a:r>
            <a:r>
              <a:rPr lang="en-US" altLang="zh-CN" sz="1400" kern="0" dirty="0" smtClean="0"/>
              <a:t>KDD’12</a:t>
            </a:r>
            <a:r>
              <a:rPr lang="en-US" altLang="zh-CN" sz="1400" kern="0" dirty="0"/>
              <a:t>, pages 1285-</a:t>
            </a:r>
            <a:r>
              <a:rPr lang="en-US" altLang="zh-CN" sz="1400" kern="0" dirty="0" smtClean="0"/>
              <a:t>1293. (Best Poster Award)</a:t>
            </a:r>
            <a:endParaRPr lang="zh-CN" altLang="en-US" sz="1400" kern="0" dirty="0">
              <a:latin typeface="+mn-lt"/>
              <a:ea typeface="+mn-ea"/>
              <a:cs typeface="+mn-cs"/>
            </a:endParaRPr>
          </a:p>
        </p:txBody>
      </p:sp>
    </p:spTree>
    <p:custDataLst>
      <p:tags r:id="rId1"/>
    </p:custDataLst>
    <p:extLst>
      <p:ext uri="{BB962C8B-B14F-4D97-AF65-F5344CB8AC3E}">
        <p14:creationId xmlns:p14="http://schemas.microsoft.com/office/powerpoint/2010/main" val="15584447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2000"/>
                                        <p:tgtEl>
                                          <p:spTgt spid="172"/>
                                        </p:tgtEl>
                                      </p:cBhvr>
                                    </p:animEffect>
                                  </p:childTnLst>
                                </p:cTn>
                              </p:par>
                              <p:par>
                                <p:cTn id="8" presetID="22" presetClass="entr" presetSubtype="8"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wipe(left)">
                                      <p:cBhvr>
                                        <p:cTn id="10" dur="500"/>
                                        <p:tgtEl>
                                          <p:spTgt spid="17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24"/>
                                        </p:tgtEl>
                                        <p:attrNameLst>
                                          <p:attrName>style.visibility</p:attrName>
                                        </p:attrNameLst>
                                      </p:cBhvr>
                                      <p:to>
                                        <p:strVal val="visible"/>
                                      </p:to>
                                    </p:set>
                                    <p:animEffect transition="in" filter="wipe(left)">
                                      <p:cBhvr>
                                        <p:cTn id="13" dur="500"/>
                                        <p:tgtEl>
                                          <p:spTgt spid="102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500"/>
                                        <p:tgtEl>
                                          <p:spTgt spid="182"/>
                                        </p:tgtEl>
                                      </p:cBhvr>
                                    </p:animEffect>
                                  </p:childTnLst>
                                </p:cTn>
                              </p:par>
                              <p:par>
                                <p:cTn id="17" presetID="26" presetClass="emph" presetSubtype="0" fill="hold" grpId="1" nodeType="withEffect">
                                  <p:stCondLst>
                                    <p:cond delay="0"/>
                                  </p:stCondLst>
                                  <p:childTnLst>
                                    <p:animEffect transition="out" filter="fade">
                                      <p:cBhvr>
                                        <p:cTn id="18" dur="1000" tmFilter="0, 0; .2, .5; .8, .5; 1, 0"/>
                                        <p:tgtEl>
                                          <p:spTgt spid="1024"/>
                                        </p:tgtEl>
                                      </p:cBhvr>
                                    </p:animEffect>
                                    <p:animScale>
                                      <p:cBhvr>
                                        <p:cTn id="19" dur="500" autoRev="1" fill="hold"/>
                                        <p:tgtEl>
                                          <p:spTgt spid="1024"/>
                                        </p:tgtEl>
                                      </p:cBhvr>
                                      <p:by x="105000" y="105000"/>
                                    </p:animScale>
                                  </p:childTnLst>
                                </p:cTn>
                              </p:par>
                              <p:par>
                                <p:cTn id="20" presetID="26" presetClass="emph" presetSubtype="0" fill="hold" grpId="1" nodeType="withEffect">
                                  <p:stCondLst>
                                    <p:cond delay="0"/>
                                  </p:stCondLst>
                                  <p:childTnLst>
                                    <p:animEffect transition="out" filter="fade">
                                      <p:cBhvr>
                                        <p:cTn id="21" dur="1000" tmFilter="0, 0; .2, .5; .8, .5; 1, 0"/>
                                        <p:tgtEl>
                                          <p:spTgt spid="182"/>
                                        </p:tgtEl>
                                      </p:cBhvr>
                                    </p:animEffect>
                                    <p:animScale>
                                      <p:cBhvr>
                                        <p:cTn id="22" dur="500" autoRev="1" fill="hold"/>
                                        <p:tgtEl>
                                          <p:spTgt spid="182"/>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linds(horizontal)">
                                      <p:cBhvr>
                                        <p:cTn id="30" dur="500"/>
                                        <p:tgtEl>
                                          <p:spTgt spid="3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blinds(horizontal)">
                                      <p:cBhvr>
                                        <p:cTn id="33" dur="500"/>
                                        <p:tgtEl>
                                          <p:spTgt spid="3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linds(horizontal)">
                                      <p:cBhvr>
                                        <p:cTn id="36" dur="500"/>
                                        <p:tgtEl>
                                          <p:spTgt spid="3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linds(horizontal)">
                                      <p:cBhvr>
                                        <p:cTn id="39" dur="500"/>
                                        <p:tgtEl>
                                          <p:spTgt spid="3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blinds(horizontal)">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024" grpId="1"/>
      <p:bldP spid="182" grpId="0"/>
      <p:bldP spid="182" grpId="1"/>
      <p:bldP spid="34" grpId="0" animBg="1"/>
      <p:bldP spid="35" grpId="0" animBg="1"/>
      <p:bldP spid="36" grpId="0" animBg="1"/>
      <p:bldP spid="37" grpId="0" animBg="1"/>
      <p:bldP spid="38" grpId="0" animBg="1"/>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255" y="1669281"/>
            <a:ext cx="8482185" cy="424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zh-CN" dirty="0" smtClean="0">
                <a:latin typeface="Arial" charset="0"/>
                <a:ea typeface="宋体" charset="0"/>
              </a:rPr>
              <a:t>Schema Alignment</a:t>
            </a:r>
            <a:endParaRPr lang="zh-CN" altLang="en-US" dirty="0">
              <a:latin typeface="Arial" charset="0"/>
              <a:ea typeface="宋体" charset="0"/>
            </a:endParaRPr>
          </a:p>
        </p:txBody>
      </p:sp>
      <p:sp>
        <p:nvSpPr>
          <p:cNvPr id="36872" name="Line 8"/>
          <p:cNvSpPr>
            <a:spLocks noChangeShapeType="1"/>
          </p:cNvSpPr>
          <p:nvPr/>
        </p:nvSpPr>
        <p:spPr bwMode="auto">
          <a:xfrm flipV="1">
            <a:off x="2756756" y="2204864"/>
            <a:ext cx="3420380" cy="108012"/>
          </a:xfrm>
          <a:prstGeom prst="line">
            <a:avLst/>
          </a:prstGeom>
          <a:noFill/>
          <a:ln w="28575" cmpd="sng">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3" name="Line 9"/>
          <p:cNvSpPr>
            <a:spLocks noChangeShapeType="1"/>
          </p:cNvSpPr>
          <p:nvPr/>
        </p:nvSpPr>
        <p:spPr bwMode="auto">
          <a:xfrm>
            <a:off x="3260812" y="2780928"/>
            <a:ext cx="2448272" cy="0"/>
          </a:xfrm>
          <a:prstGeom prst="line">
            <a:avLst/>
          </a:prstGeom>
          <a:noFill/>
          <a:ln w="28575" cmpd="sng">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4" name="Line 10"/>
          <p:cNvSpPr>
            <a:spLocks noChangeShapeType="1"/>
          </p:cNvSpPr>
          <p:nvPr/>
        </p:nvSpPr>
        <p:spPr bwMode="auto">
          <a:xfrm>
            <a:off x="3836876" y="3298316"/>
            <a:ext cx="857250" cy="166688"/>
          </a:xfrm>
          <a:prstGeom prst="line">
            <a:avLst/>
          </a:prstGeom>
          <a:noFill/>
          <a:ln w="28575" cmpd="sng">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5" name="Line 11"/>
          <p:cNvSpPr>
            <a:spLocks noChangeShapeType="1"/>
          </p:cNvSpPr>
          <p:nvPr/>
        </p:nvSpPr>
        <p:spPr bwMode="auto">
          <a:xfrm flipV="1">
            <a:off x="2616200" y="3753035"/>
            <a:ext cx="4100996" cy="150627"/>
          </a:xfrm>
          <a:prstGeom prst="line">
            <a:avLst/>
          </a:prstGeom>
          <a:noFill/>
          <a:ln w="28575" cmpd="sng">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7" name="Line 13"/>
          <p:cNvSpPr>
            <a:spLocks noChangeShapeType="1"/>
          </p:cNvSpPr>
          <p:nvPr/>
        </p:nvSpPr>
        <p:spPr bwMode="auto">
          <a:xfrm>
            <a:off x="3152800" y="4581128"/>
            <a:ext cx="4830738" cy="271860"/>
          </a:xfrm>
          <a:prstGeom prst="line">
            <a:avLst/>
          </a:prstGeom>
          <a:noFill/>
          <a:ln w="28575" cmpd="sng">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矩形 2"/>
          <p:cNvSpPr>
            <a:spLocks noChangeArrowheads="1"/>
          </p:cNvSpPr>
          <p:nvPr/>
        </p:nvSpPr>
        <p:spPr bwMode="auto">
          <a:xfrm>
            <a:off x="0" y="6400800"/>
            <a:ext cx="9906000" cy="476673"/>
          </a:xfrm>
          <a:prstGeom prst="rect">
            <a:avLst/>
          </a:prstGeom>
          <a:solidFill>
            <a:schemeClr val="bg1"/>
          </a:solidFill>
          <a:ln w="9525">
            <a:noFill/>
            <a:miter lim="800000"/>
            <a:headEnd/>
            <a:tailEnd/>
          </a:ln>
        </p:spPr>
        <p:txBody>
          <a:bodyPr wrap="square">
            <a:noAutofit/>
          </a:bodyPr>
          <a:lstStyle/>
          <a:p>
            <a:r>
              <a:rPr lang="en-US" altLang="zh-CN" sz="1400" dirty="0" smtClean="0"/>
              <a:t>[1] Q. </a:t>
            </a:r>
            <a:r>
              <a:rPr lang="en-US" altLang="zh-CN" sz="1400" dirty="0" err="1" smtClean="0"/>
              <a:t>Zhong</a:t>
            </a:r>
            <a:r>
              <a:rPr lang="en-US" altLang="zh-CN" sz="1400" dirty="0" smtClean="0"/>
              <a:t>, H. Li, J. Li, G. </a:t>
            </a:r>
            <a:r>
              <a:rPr lang="en-US" altLang="zh-CN" sz="1400" dirty="0" err="1" smtClean="0"/>
              <a:t>Xie</a:t>
            </a:r>
            <a:r>
              <a:rPr lang="en-US" altLang="zh-CN" sz="1400" dirty="0" smtClean="0"/>
              <a:t>, J. Tang, and L. Zhou. A Gauss Function based Approach for Unbalanced Ontology Matching. SIGMOD’09, pages 669-680, 2009.</a:t>
            </a:r>
          </a:p>
        </p:txBody>
      </p:sp>
    </p:spTree>
    <p:custDataLst>
      <p:tags r:id="rId1"/>
    </p:custDataLst>
    <p:extLst>
      <p:ext uri="{BB962C8B-B14F-4D97-AF65-F5344CB8AC3E}">
        <p14:creationId xmlns:p14="http://schemas.microsoft.com/office/powerpoint/2010/main" val="41298076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72"/>
                                        </p:tgtEl>
                                        <p:attrNameLst>
                                          <p:attrName>style.visibility</p:attrName>
                                        </p:attrNameLst>
                                      </p:cBhvr>
                                      <p:to>
                                        <p:strVal val="visible"/>
                                      </p:to>
                                    </p:set>
                                    <p:animEffect transition="in" filter="blinds(horizontal)">
                                      <p:cBhvr>
                                        <p:cTn id="7" dur="500"/>
                                        <p:tgtEl>
                                          <p:spTgt spid="3687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873"/>
                                        </p:tgtEl>
                                        <p:attrNameLst>
                                          <p:attrName>style.visibility</p:attrName>
                                        </p:attrNameLst>
                                      </p:cBhvr>
                                      <p:to>
                                        <p:strVal val="visible"/>
                                      </p:to>
                                    </p:set>
                                    <p:animEffect transition="in" filter="blinds(horizontal)">
                                      <p:cBhvr>
                                        <p:cTn id="10" dur="500"/>
                                        <p:tgtEl>
                                          <p:spTgt spid="3687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874"/>
                                        </p:tgtEl>
                                        <p:attrNameLst>
                                          <p:attrName>style.visibility</p:attrName>
                                        </p:attrNameLst>
                                      </p:cBhvr>
                                      <p:to>
                                        <p:strVal val="visible"/>
                                      </p:to>
                                    </p:set>
                                    <p:animEffect transition="in" filter="blinds(horizontal)">
                                      <p:cBhvr>
                                        <p:cTn id="13" dur="500"/>
                                        <p:tgtEl>
                                          <p:spTgt spid="3687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6875"/>
                                        </p:tgtEl>
                                        <p:attrNameLst>
                                          <p:attrName>style.visibility</p:attrName>
                                        </p:attrNameLst>
                                      </p:cBhvr>
                                      <p:to>
                                        <p:strVal val="visible"/>
                                      </p:to>
                                    </p:set>
                                    <p:animEffect transition="in" filter="blinds(horizontal)">
                                      <p:cBhvr>
                                        <p:cTn id="16" dur="500"/>
                                        <p:tgtEl>
                                          <p:spTgt spid="3687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6877"/>
                                        </p:tgtEl>
                                        <p:attrNameLst>
                                          <p:attrName>style.visibility</p:attrName>
                                        </p:attrNameLst>
                                      </p:cBhvr>
                                      <p:to>
                                        <p:strVal val="visible"/>
                                      </p:to>
                                    </p:set>
                                    <p:animEffect transition="in" filter="blinds(horizontal)">
                                      <p:cBhvr>
                                        <p:cTn id="19" dur="500"/>
                                        <p:tgtEl>
                                          <p:spTgt spid="36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2" grpId="0" animBg="1"/>
      <p:bldP spid="36873" grpId="0" animBg="1"/>
      <p:bldP spid="36874" grpId="0" animBg="1"/>
      <p:bldP spid="36875" grpId="0" animBg="1"/>
      <p:bldP spid="3687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Knowledge </a:t>
            </a:r>
            <a:r>
              <a:rPr kumimoji="1" lang="en-US" altLang="zh-CN" dirty="0"/>
              <a:t>Linking</a:t>
            </a:r>
            <a:endParaRPr kumimoji="1" lang="zh-CN" altLang="en-US" dirty="0"/>
          </a:p>
        </p:txBody>
      </p:sp>
      <p:grpSp>
        <p:nvGrpSpPr>
          <p:cNvPr id="3" name="组合 2"/>
          <p:cNvGrpSpPr/>
          <p:nvPr/>
        </p:nvGrpSpPr>
        <p:grpSpPr>
          <a:xfrm>
            <a:off x="1174672" y="1143000"/>
            <a:ext cx="7834779" cy="5105400"/>
            <a:chOff x="76200" y="990600"/>
            <a:chExt cx="9067800" cy="5552497"/>
          </a:xfrm>
        </p:grpSpPr>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1066800"/>
              <a:ext cx="4631317" cy="4267200"/>
            </a:xfrm>
            <a:prstGeom prst="rect">
              <a:avLst/>
            </a:prstGeom>
          </p:spPr>
        </p:pic>
        <p:pic>
          <p:nvPicPr>
            <p:cNvPr id="6" name="图片 5"/>
            <p:cNvPicPr>
              <a:picLocks noChangeAspect="1"/>
            </p:cNvPicPr>
            <p:nvPr/>
          </p:nvPicPr>
          <p:blipFill>
            <a:blip r:embed="rId4"/>
            <a:stretch>
              <a:fillRect/>
            </a:stretch>
          </p:blipFill>
          <p:spPr>
            <a:xfrm>
              <a:off x="4930833" y="990600"/>
              <a:ext cx="4213167" cy="5552497"/>
            </a:xfrm>
            <a:prstGeom prst="rect">
              <a:avLst/>
            </a:prstGeom>
          </p:spPr>
        </p:pic>
        <p:grpSp>
          <p:nvGrpSpPr>
            <p:cNvPr id="9" name="组 8"/>
            <p:cNvGrpSpPr/>
            <p:nvPr/>
          </p:nvGrpSpPr>
          <p:grpSpPr>
            <a:xfrm>
              <a:off x="76200" y="4038600"/>
              <a:ext cx="2325153" cy="1816002"/>
              <a:chOff x="76200" y="4038600"/>
              <a:chExt cx="2325153" cy="1816002"/>
            </a:xfrm>
          </p:grpSpPr>
          <p:sp>
            <p:nvSpPr>
              <p:cNvPr id="7" name="矩形 6"/>
              <p:cNvSpPr/>
              <p:nvPr/>
            </p:nvSpPr>
            <p:spPr>
              <a:xfrm>
                <a:off x="76200" y="4038600"/>
                <a:ext cx="914400" cy="1219200"/>
              </a:xfrm>
              <a:prstGeom prst="rect">
                <a:avLst/>
              </a:prstGeom>
              <a:noFill/>
              <a:ln w="28575" cmpd="sng">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76200" y="5486400"/>
                <a:ext cx="2325153" cy="368202"/>
              </a:xfrm>
              <a:prstGeom prst="rect">
                <a:avLst/>
              </a:prstGeom>
              <a:noFill/>
              <a:ln>
                <a:noFill/>
              </a:ln>
            </p:spPr>
            <p:txBody>
              <a:bodyPr wrap="none" rtlCol="0">
                <a:spAutoFit/>
              </a:bodyPr>
              <a:lstStyle/>
              <a:p>
                <a:r>
                  <a:rPr kumimoji="1" lang="en-US" altLang="zh-CN" sz="1600" b="1" dirty="0" smtClean="0">
                    <a:solidFill>
                      <a:srgbClr val="FF0000"/>
                    </a:solidFill>
                  </a:rPr>
                  <a:t>Cross lingual links</a:t>
                </a:r>
                <a:endParaRPr kumimoji="1" lang="zh-CN" altLang="en-US" sz="1600" b="1" dirty="0">
                  <a:solidFill>
                    <a:srgbClr val="FF0000"/>
                  </a:solidFill>
                </a:endParaRPr>
              </a:p>
            </p:txBody>
          </p:sp>
        </p:grpSp>
        <p:grpSp>
          <p:nvGrpSpPr>
            <p:cNvPr id="67" name="组 66"/>
            <p:cNvGrpSpPr/>
            <p:nvPr/>
          </p:nvGrpSpPr>
          <p:grpSpPr>
            <a:xfrm>
              <a:off x="1143000" y="1371600"/>
              <a:ext cx="5410200" cy="685800"/>
              <a:chOff x="1143000" y="1371600"/>
              <a:chExt cx="5410200" cy="685800"/>
            </a:xfrm>
          </p:grpSpPr>
          <p:sp>
            <p:nvSpPr>
              <p:cNvPr id="10" name="矩形 9"/>
              <p:cNvSpPr/>
              <p:nvPr/>
            </p:nvSpPr>
            <p:spPr>
              <a:xfrm>
                <a:off x="1143000" y="1600200"/>
                <a:ext cx="1524000" cy="304800"/>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5029200" y="1752600"/>
                <a:ext cx="1524000" cy="304800"/>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3733800" y="1371600"/>
                <a:ext cx="911922" cy="435149"/>
              </a:xfrm>
              <a:prstGeom prst="rect">
                <a:avLst/>
              </a:prstGeom>
              <a:solidFill>
                <a:schemeClr val="bg1"/>
              </a:solidFill>
              <a:ln>
                <a:solidFill>
                  <a:srgbClr val="0000FF"/>
                </a:solidFill>
              </a:ln>
            </p:spPr>
            <p:txBody>
              <a:bodyPr wrap="none" rtlCol="0">
                <a:spAutoFit/>
              </a:bodyPr>
              <a:lstStyle/>
              <a:p>
                <a:r>
                  <a:rPr kumimoji="1" lang="en-US" altLang="zh-CN" dirty="0" smtClean="0">
                    <a:solidFill>
                      <a:srgbClr val="FF0000"/>
                    </a:solidFill>
                  </a:rPr>
                  <a:t>Titles</a:t>
                </a:r>
                <a:endParaRPr kumimoji="1" lang="zh-CN" altLang="en-US" dirty="0">
                  <a:solidFill>
                    <a:srgbClr val="FF0000"/>
                  </a:solidFill>
                </a:endParaRPr>
              </a:p>
            </p:txBody>
          </p:sp>
          <p:cxnSp>
            <p:nvCxnSpPr>
              <p:cNvPr id="29" name="直线箭头连接符 28"/>
              <p:cNvCxnSpPr>
                <a:stCxn id="16" idx="1"/>
              </p:cNvCxnSpPr>
              <p:nvPr/>
            </p:nvCxnSpPr>
            <p:spPr>
              <a:xfrm flipH="1">
                <a:off x="2667002" y="1589175"/>
                <a:ext cx="1066798" cy="163425"/>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6" idx="3"/>
                <a:endCxn id="11" idx="1"/>
              </p:cNvCxnSpPr>
              <p:nvPr/>
            </p:nvCxnSpPr>
            <p:spPr>
              <a:xfrm>
                <a:off x="4645722" y="1589175"/>
                <a:ext cx="383477" cy="315826"/>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68" name="组 67"/>
            <p:cNvGrpSpPr/>
            <p:nvPr/>
          </p:nvGrpSpPr>
          <p:grpSpPr>
            <a:xfrm>
              <a:off x="1143000" y="2286000"/>
              <a:ext cx="7010400" cy="1524000"/>
              <a:chOff x="1143000" y="2286000"/>
              <a:chExt cx="7010400" cy="1524000"/>
            </a:xfrm>
          </p:grpSpPr>
          <p:sp>
            <p:nvSpPr>
              <p:cNvPr id="12" name="矩形 11"/>
              <p:cNvSpPr/>
              <p:nvPr/>
            </p:nvSpPr>
            <p:spPr>
              <a:xfrm>
                <a:off x="1143000" y="2286000"/>
                <a:ext cx="533400" cy="152400"/>
              </a:xfrm>
              <a:prstGeom prst="rect">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905000" y="3048000"/>
                <a:ext cx="533400" cy="152400"/>
              </a:xfrm>
              <a:prstGeom prst="rect">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5791200" y="3505200"/>
                <a:ext cx="533400" cy="152400"/>
              </a:xfrm>
              <a:prstGeom prst="rect">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7620000" y="3657600"/>
                <a:ext cx="533400" cy="152400"/>
              </a:xfrm>
              <a:prstGeom prst="rect">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3733800" y="2590800"/>
                <a:ext cx="906705" cy="435149"/>
              </a:xfrm>
              <a:prstGeom prst="rect">
                <a:avLst/>
              </a:prstGeom>
              <a:solidFill>
                <a:srgbClr val="FFFFFF"/>
              </a:solidFill>
              <a:ln>
                <a:solidFill>
                  <a:srgbClr val="008000"/>
                </a:solidFill>
              </a:ln>
            </p:spPr>
            <p:txBody>
              <a:bodyPr wrap="none" rtlCol="0">
                <a:spAutoFit/>
              </a:bodyPr>
              <a:lstStyle/>
              <a:p>
                <a:r>
                  <a:rPr kumimoji="1" lang="en-US" altLang="zh-CN" dirty="0" smtClean="0">
                    <a:solidFill>
                      <a:srgbClr val="FF0000"/>
                    </a:solidFill>
                  </a:rPr>
                  <a:t>Links</a:t>
                </a:r>
                <a:endParaRPr kumimoji="1" lang="zh-CN" altLang="en-US" dirty="0">
                  <a:solidFill>
                    <a:srgbClr val="FF0000"/>
                  </a:solidFill>
                </a:endParaRPr>
              </a:p>
            </p:txBody>
          </p:sp>
          <p:cxnSp>
            <p:nvCxnSpPr>
              <p:cNvPr id="34" name="直线箭头连接符 33"/>
              <p:cNvCxnSpPr>
                <a:stCxn id="33" idx="1"/>
                <a:endCxn id="12" idx="3"/>
              </p:cNvCxnSpPr>
              <p:nvPr/>
            </p:nvCxnSpPr>
            <p:spPr>
              <a:xfrm flipH="1" flipV="1">
                <a:off x="1676400" y="2362201"/>
                <a:ext cx="2057400" cy="446174"/>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33" idx="3"/>
                <a:endCxn id="14" idx="1"/>
              </p:cNvCxnSpPr>
              <p:nvPr/>
            </p:nvCxnSpPr>
            <p:spPr>
              <a:xfrm>
                <a:off x="4640505" y="2808374"/>
                <a:ext cx="1150695" cy="773026"/>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33" idx="1"/>
                <a:endCxn id="13" idx="3"/>
              </p:cNvCxnSpPr>
              <p:nvPr/>
            </p:nvCxnSpPr>
            <p:spPr>
              <a:xfrm flipH="1">
                <a:off x="2438400" y="2808374"/>
                <a:ext cx="1295400" cy="315827"/>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33" idx="3"/>
                <a:endCxn id="15" idx="1"/>
              </p:cNvCxnSpPr>
              <p:nvPr/>
            </p:nvCxnSpPr>
            <p:spPr>
              <a:xfrm>
                <a:off x="4640505" y="2808374"/>
                <a:ext cx="2979496" cy="925427"/>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9" name="组 68"/>
            <p:cNvGrpSpPr/>
            <p:nvPr/>
          </p:nvGrpSpPr>
          <p:grpSpPr>
            <a:xfrm>
              <a:off x="1143000" y="3657600"/>
              <a:ext cx="5486400" cy="2743200"/>
              <a:chOff x="1143000" y="3657600"/>
              <a:chExt cx="5486400" cy="2743200"/>
            </a:xfrm>
          </p:grpSpPr>
          <p:sp>
            <p:nvSpPr>
              <p:cNvPr id="48" name="矩形 47"/>
              <p:cNvSpPr/>
              <p:nvPr/>
            </p:nvSpPr>
            <p:spPr>
              <a:xfrm>
                <a:off x="1143000" y="3810000"/>
                <a:ext cx="1447800" cy="228600"/>
              </a:xfrm>
              <a:prstGeom prst="rect">
                <a:avLst/>
              </a:prstGeom>
              <a:noFill/>
              <a:ln w="28575" cmpd="sng">
                <a:solidFill>
                  <a:srgbClr val="00C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029200" y="6096000"/>
                <a:ext cx="1600200" cy="304800"/>
              </a:xfrm>
              <a:prstGeom prst="rect">
                <a:avLst/>
              </a:prstGeom>
              <a:noFill/>
              <a:ln w="28575" cmpd="sng">
                <a:solidFill>
                  <a:srgbClr val="00C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文本框 49"/>
              <p:cNvSpPr txBox="1"/>
              <p:nvPr/>
            </p:nvSpPr>
            <p:spPr>
              <a:xfrm>
                <a:off x="3429000" y="3657600"/>
                <a:ext cx="1649251" cy="435149"/>
              </a:xfrm>
              <a:prstGeom prst="rect">
                <a:avLst/>
              </a:prstGeom>
              <a:solidFill>
                <a:srgbClr val="FFFFFF"/>
              </a:solidFill>
              <a:ln>
                <a:solidFill>
                  <a:srgbClr val="00CCFF"/>
                </a:solidFill>
              </a:ln>
            </p:spPr>
            <p:txBody>
              <a:bodyPr wrap="none" rtlCol="0">
                <a:spAutoFit/>
              </a:bodyPr>
              <a:lstStyle/>
              <a:p>
                <a:r>
                  <a:rPr kumimoji="1" lang="en-US" altLang="zh-CN" dirty="0" smtClean="0">
                    <a:solidFill>
                      <a:srgbClr val="FF0000"/>
                    </a:solidFill>
                  </a:rPr>
                  <a:t>Categories</a:t>
                </a:r>
                <a:endParaRPr kumimoji="1" lang="zh-CN" altLang="en-US" dirty="0">
                  <a:solidFill>
                    <a:srgbClr val="FF0000"/>
                  </a:solidFill>
                </a:endParaRPr>
              </a:p>
            </p:txBody>
          </p:sp>
          <p:cxnSp>
            <p:nvCxnSpPr>
              <p:cNvPr id="51" name="直线箭头连接符 50"/>
              <p:cNvCxnSpPr>
                <a:stCxn id="50" idx="1"/>
              </p:cNvCxnSpPr>
              <p:nvPr/>
            </p:nvCxnSpPr>
            <p:spPr>
              <a:xfrm flipH="1">
                <a:off x="2590801" y="3875174"/>
                <a:ext cx="838199" cy="11025"/>
              </a:xfrm>
              <a:prstGeom prst="straightConnector1">
                <a:avLst/>
              </a:prstGeom>
              <a:ln>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50" idx="3"/>
                <a:endCxn id="49" idx="1"/>
              </p:cNvCxnSpPr>
              <p:nvPr/>
            </p:nvCxnSpPr>
            <p:spPr>
              <a:xfrm flipH="1">
                <a:off x="5029200" y="3875174"/>
                <a:ext cx="49051" cy="2373226"/>
              </a:xfrm>
              <a:prstGeom prst="straightConnector1">
                <a:avLst/>
              </a:prstGeom>
              <a:ln>
                <a:solidFill>
                  <a:srgbClr val="00CCFF"/>
                </a:solidFill>
                <a:tailEnd type="arrow"/>
              </a:ln>
            </p:spPr>
            <p:style>
              <a:lnRef idx="1">
                <a:schemeClr val="accent1"/>
              </a:lnRef>
              <a:fillRef idx="0">
                <a:schemeClr val="accent1"/>
              </a:fillRef>
              <a:effectRef idx="0">
                <a:schemeClr val="accent1"/>
              </a:effectRef>
              <a:fontRef idx="minor">
                <a:schemeClr val="tx1"/>
              </a:fontRef>
            </p:style>
          </p:cxnSp>
        </p:grpSp>
        <p:grpSp>
          <p:nvGrpSpPr>
            <p:cNvPr id="70" name="组 69"/>
            <p:cNvGrpSpPr/>
            <p:nvPr/>
          </p:nvGrpSpPr>
          <p:grpSpPr>
            <a:xfrm>
              <a:off x="1143000" y="4114800"/>
              <a:ext cx="7543800" cy="1959149"/>
              <a:chOff x="1143000" y="4114800"/>
              <a:chExt cx="7543800" cy="1959149"/>
            </a:xfrm>
          </p:grpSpPr>
          <p:sp>
            <p:nvSpPr>
              <p:cNvPr id="57" name="矩形 56"/>
              <p:cNvSpPr/>
              <p:nvPr/>
            </p:nvSpPr>
            <p:spPr>
              <a:xfrm>
                <a:off x="1143000" y="4114800"/>
                <a:ext cx="3581400" cy="1219200"/>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5029200" y="5410200"/>
                <a:ext cx="3657600" cy="609600"/>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9" name="文本框 58"/>
              <p:cNvSpPr txBox="1"/>
              <p:nvPr/>
            </p:nvSpPr>
            <p:spPr>
              <a:xfrm>
                <a:off x="3429000" y="5638800"/>
                <a:ext cx="1251584" cy="435149"/>
              </a:xfrm>
              <a:prstGeom prst="rect">
                <a:avLst/>
              </a:prstGeom>
              <a:solidFill>
                <a:srgbClr val="FFFFFF"/>
              </a:solidFill>
              <a:ln>
                <a:solidFill>
                  <a:srgbClr val="FFFF00"/>
                </a:solidFill>
              </a:ln>
            </p:spPr>
            <p:txBody>
              <a:bodyPr wrap="none" rtlCol="0">
                <a:spAutoFit/>
              </a:bodyPr>
              <a:lstStyle/>
              <a:p>
                <a:r>
                  <a:rPr kumimoji="1" lang="en-US" altLang="zh-CN" dirty="0" smtClean="0">
                    <a:solidFill>
                      <a:srgbClr val="FF0000"/>
                    </a:solidFill>
                  </a:rPr>
                  <a:t>Authors</a:t>
                </a:r>
                <a:endParaRPr kumimoji="1" lang="zh-CN" altLang="en-US" dirty="0">
                  <a:solidFill>
                    <a:srgbClr val="FF0000"/>
                  </a:solidFill>
                </a:endParaRPr>
              </a:p>
            </p:txBody>
          </p:sp>
          <p:cxnSp>
            <p:nvCxnSpPr>
              <p:cNvPr id="60" name="直线箭头连接符 59"/>
              <p:cNvCxnSpPr>
                <a:stCxn id="59" idx="1"/>
                <a:endCxn id="57" idx="2"/>
              </p:cNvCxnSpPr>
              <p:nvPr/>
            </p:nvCxnSpPr>
            <p:spPr>
              <a:xfrm flipH="1" flipV="1">
                <a:off x="2933700" y="5334000"/>
                <a:ext cx="495300" cy="522374"/>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59" idx="3"/>
              </p:cNvCxnSpPr>
              <p:nvPr/>
            </p:nvCxnSpPr>
            <p:spPr>
              <a:xfrm flipV="1">
                <a:off x="4680584" y="5715000"/>
                <a:ext cx="348616" cy="141375"/>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sp>
        <p:nvSpPr>
          <p:cNvPr id="37" name="矩形 2"/>
          <p:cNvSpPr>
            <a:spLocks noChangeArrowheads="1"/>
          </p:cNvSpPr>
          <p:nvPr/>
        </p:nvSpPr>
        <p:spPr bwMode="auto">
          <a:xfrm>
            <a:off x="0" y="6172200"/>
            <a:ext cx="9906000" cy="705273"/>
          </a:xfrm>
          <a:prstGeom prst="rect">
            <a:avLst/>
          </a:prstGeom>
          <a:solidFill>
            <a:schemeClr val="bg1"/>
          </a:solidFill>
          <a:ln w="9525">
            <a:noFill/>
            <a:miter lim="800000"/>
            <a:headEnd/>
            <a:tailEnd/>
          </a:ln>
        </p:spPr>
        <p:txBody>
          <a:bodyPr wrap="square">
            <a:noAutofit/>
          </a:bodyPr>
          <a:lstStyle/>
          <a:p>
            <a:r>
              <a:rPr lang="en-US" altLang="zh-CN" sz="1400" dirty="0" smtClean="0"/>
              <a:t>[1] Z. </a:t>
            </a:r>
            <a:r>
              <a:rPr lang="en-US" altLang="zh-CN" sz="1400" dirty="0"/>
              <a:t>Wang, </a:t>
            </a:r>
            <a:r>
              <a:rPr lang="en-US" altLang="zh-CN" sz="1400" dirty="0" smtClean="0"/>
              <a:t>J. </a:t>
            </a:r>
            <a:r>
              <a:rPr lang="en-US" altLang="zh-CN" sz="1400" dirty="0"/>
              <a:t>Li, </a:t>
            </a:r>
            <a:r>
              <a:rPr lang="en-US" altLang="zh-CN" sz="1400" dirty="0" smtClean="0"/>
              <a:t>Z. </a:t>
            </a:r>
            <a:r>
              <a:rPr lang="en-US" altLang="zh-CN" sz="1400" dirty="0"/>
              <a:t>Wang, and </a:t>
            </a:r>
            <a:r>
              <a:rPr lang="en-US" altLang="zh-CN" sz="1400" dirty="0" smtClean="0"/>
              <a:t>J. </a:t>
            </a:r>
            <a:r>
              <a:rPr lang="en-US" altLang="zh-CN" sz="1400" dirty="0"/>
              <a:t>Tang. Cross-lingual Knowledge Linking Across Wiki Knowledge Bases. In </a:t>
            </a:r>
            <a:r>
              <a:rPr lang="en-US" altLang="zh-CN" sz="1400" dirty="0" smtClean="0"/>
              <a:t>WWW</a:t>
            </a:r>
            <a:r>
              <a:rPr lang="en-US" altLang="zh-CN" sz="1400" dirty="0"/>
              <a:t>'</a:t>
            </a:r>
            <a:r>
              <a:rPr lang="en-US" altLang="zh-CN" sz="1400" dirty="0" smtClean="0"/>
              <a:t>12, pages </a:t>
            </a:r>
            <a:r>
              <a:rPr lang="en-US" altLang="zh-CN" sz="1400" dirty="0"/>
              <a:t>459-468</a:t>
            </a:r>
            <a:r>
              <a:rPr lang="en-US" altLang="zh-CN" sz="1400" dirty="0" smtClean="0"/>
              <a:t>.</a:t>
            </a:r>
          </a:p>
          <a:p>
            <a:r>
              <a:rPr lang="en-US" altLang="zh-CN" sz="1400" dirty="0" smtClean="0"/>
              <a:t>[2] </a:t>
            </a:r>
            <a:r>
              <a:rPr lang="en-US" altLang="zh-CN" sz="1400" dirty="0" err="1" smtClean="0"/>
              <a:t>Zhichun</a:t>
            </a:r>
            <a:r>
              <a:rPr lang="en-US" altLang="zh-CN" sz="1400" dirty="0" smtClean="0"/>
              <a:t> </a:t>
            </a:r>
            <a:r>
              <a:rPr lang="en-US" altLang="zh-CN" sz="1400" dirty="0"/>
              <a:t>Wang, </a:t>
            </a:r>
            <a:r>
              <a:rPr lang="en-US" altLang="zh-CN" sz="1400" dirty="0" err="1"/>
              <a:t>Juanzi</a:t>
            </a:r>
            <a:r>
              <a:rPr lang="en-US" altLang="zh-CN" sz="1400" dirty="0"/>
              <a:t> Li, and Jie Tang. Boosting Cross-lingual Knowledge Linking via Concept Annotation. </a:t>
            </a:r>
            <a:r>
              <a:rPr lang="en-US" altLang="zh-CN" sz="1400" dirty="0" smtClean="0"/>
              <a:t>In IJCAI’13.</a:t>
            </a:r>
          </a:p>
        </p:txBody>
      </p:sp>
    </p:spTree>
    <p:extLst>
      <p:ext uri="{BB962C8B-B14F-4D97-AF65-F5344CB8AC3E}">
        <p14:creationId xmlns:p14="http://schemas.microsoft.com/office/powerpoint/2010/main" val="205793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Results</a:t>
            </a:r>
            <a:endParaRPr kumimoji="1" lang="zh-CN" altLang="en-US" dirty="0"/>
          </a:p>
        </p:txBody>
      </p:sp>
      <p:sp>
        <p:nvSpPr>
          <p:cNvPr id="3" name="内容占位符 2"/>
          <p:cNvSpPr>
            <a:spLocks noGrp="1"/>
          </p:cNvSpPr>
          <p:nvPr>
            <p:ph idx="1"/>
          </p:nvPr>
        </p:nvSpPr>
        <p:spPr>
          <a:xfrm>
            <a:off x="350839" y="1196976"/>
            <a:ext cx="9139237" cy="2003425"/>
          </a:xfrm>
        </p:spPr>
        <p:txBody>
          <a:bodyPr/>
          <a:lstStyle/>
          <a:p>
            <a:r>
              <a:rPr kumimoji="1" lang="en-US" altLang="zh-CN" sz="2400" dirty="0" smtClean="0"/>
              <a:t>Discover </a:t>
            </a:r>
            <a:r>
              <a:rPr kumimoji="1" lang="en-US" altLang="zh-CN" sz="2400" dirty="0" err="1" smtClean="0"/>
              <a:t>crosslingual</a:t>
            </a:r>
            <a:r>
              <a:rPr kumimoji="1" lang="en-US" altLang="zh-CN" sz="2400" dirty="0" smtClean="0"/>
              <a:t> links between Wikipedia and </a:t>
            </a:r>
            <a:r>
              <a:rPr kumimoji="1" lang="en-US" altLang="zh-CN" sz="2400" dirty="0" err="1" smtClean="0"/>
              <a:t>Baidu</a:t>
            </a:r>
            <a:endParaRPr kumimoji="1" lang="zh-CN" altLang="en-US" sz="2400" dirty="0"/>
          </a:p>
        </p:txBody>
      </p:sp>
      <p:graphicFrame>
        <p:nvGraphicFramePr>
          <p:cNvPr id="5" name="表格 4"/>
          <p:cNvGraphicFramePr>
            <a:graphicFrameLocks noGrp="1"/>
          </p:cNvGraphicFramePr>
          <p:nvPr>
            <p:extLst>
              <p:ext uri="{D42A27DB-BD31-4B8C-83A1-F6EECF244321}">
                <p14:modId xmlns:p14="http://schemas.microsoft.com/office/powerpoint/2010/main" val="1079788750"/>
              </p:ext>
            </p:extLst>
          </p:nvPr>
        </p:nvGraphicFramePr>
        <p:xfrm>
          <a:off x="1568450" y="1828800"/>
          <a:ext cx="6604000" cy="1112520"/>
        </p:xfrm>
        <a:graphic>
          <a:graphicData uri="http://schemas.openxmlformats.org/drawingml/2006/table">
            <a:tbl>
              <a:tblPr firstRow="1" bandRow="1">
                <a:tableStyleId>{72833802-FEF1-4C79-8D5D-14CF1EAF98D9}</a:tableStyleId>
              </a:tblPr>
              <a:tblGrid>
                <a:gridCol w="1651000"/>
                <a:gridCol w="1651000"/>
                <a:gridCol w="1651000"/>
                <a:gridCol w="1651000"/>
              </a:tblGrid>
              <a:tr h="370840">
                <a:tc>
                  <a:txBody>
                    <a:bodyPr/>
                    <a:lstStyle/>
                    <a:p>
                      <a:endParaRPr lang="zh-CN" altLang="en-US" dirty="0"/>
                    </a:p>
                  </a:txBody>
                  <a:tcPr marL="99060" marR="99060"/>
                </a:tc>
                <a:tc>
                  <a:txBody>
                    <a:bodyPr/>
                    <a:lstStyle/>
                    <a:p>
                      <a:r>
                        <a:rPr lang="en-US" altLang="zh-CN" dirty="0" smtClean="0"/>
                        <a:t>Articles</a:t>
                      </a:r>
                      <a:endParaRPr lang="zh-CN" altLang="en-US" dirty="0"/>
                    </a:p>
                  </a:txBody>
                  <a:tcPr marL="99060" marR="99060"/>
                </a:tc>
                <a:tc>
                  <a:txBody>
                    <a:bodyPr/>
                    <a:lstStyle/>
                    <a:p>
                      <a:r>
                        <a:rPr lang="en-US" altLang="zh-CN" dirty="0" smtClean="0"/>
                        <a:t>Categories</a:t>
                      </a:r>
                      <a:endParaRPr lang="zh-CN" altLang="en-US" dirty="0"/>
                    </a:p>
                  </a:txBody>
                  <a:tcPr marL="99060" marR="99060"/>
                </a:tc>
                <a:tc>
                  <a:txBody>
                    <a:bodyPr/>
                    <a:lstStyle/>
                    <a:p>
                      <a:r>
                        <a:rPr lang="en-US" altLang="zh-CN" dirty="0" smtClean="0"/>
                        <a:t>Authors</a:t>
                      </a:r>
                      <a:endParaRPr lang="zh-CN" altLang="en-US" dirty="0"/>
                    </a:p>
                  </a:txBody>
                  <a:tcPr marL="99060" marR="99060"/>
                </a:tc>
              </a:tr>
              <a:tr h="370840">
                <a:tc>
                  <a:txBody>
                    <a:bodyPr/>
                    <a:lstStyle/>
                    <a:p>
                      <a:r>
                        <a:rPr lang="en-US" altLang="zh-CN" dirty="0" smtClean="0"/>
                        <a:t>Wikipedia</a:t>
                      </a:r>
                      <a:endParaRPr lang="zh-CN" altLang="en-US" dirty="0"/>
                    </a:p>
                  </a:txBody>
                  <a:tcPr marL="99060" marR="99060"/>
                </a:tc>
                <a:tc>
                  <a:txBody>
                    <a:bodyPr/>
                    <a:lstStyle/>
                    <a:p>
                      <a:r>
                        <a:rPr lang="en-US" altLang="zh-CN" dirty="0" smtClean="0"/>
                        <a:t>3,786,000</a:t>
                      </a:r>
                      <a:endParaRPr lang="zh-CN" altLang="en-US" dirty="0"/>
                    </a:p>
                  </a:txBody>
                  <a:tcPr marL="99060" marR="99060"/>
                </a:tc>
                <a:tc>
                  <a:txBody>
                    <a:bodyPr/>
                    <a:lstStyle/>
                    <a:p>
                      <a:r>
                        <a:rPr lang="en-US" altLang="zh-CN" dirty="0" smtClean="0"/>
                        <a:t>531,771</a:t>
                      </a:r>
                      <a:endParaRPr lang="zh-CN" altLang="en-US" dirty="0"/>
                    </a:p>
                  </a:txBody>
                  <a:tcPr marL="99060" marR="99060"/>
                </a:tc>
                <a:tc>
                  <a:txBody>
                    <a:bodyPr/>
                    <a:lstStyle/>
                    <a:p>
                      <a:r>
                        <a:rPr lang="en-US" altLang="zh-CN" dirty="0" smtClean="0"/>
                        <a:t>3,592,495</a:t>
                      </a:r>
                      <a:endParaRPr lang="zh-CN" altLang="en-US" dirty="0"/>
                    </a:p>
                  </a:txBody>
                  <a:tcPr marL="99060" marR="99060"/>
                </a:tc>
              </a:tr>
              <a:tr h="370840">
                <a:tc>
                  <a:txBody>
                    <a:bodyPr/>
                    <a:lstStyle/>
                    <a:p>
                      <a:r>
                        <a:rPr lang="en-US" altLang="zh-CN" dirty="0" err="1" smtClean="0"/>
                        <a:t>Baidu</a:t>
                      </a:r>
                      <a:endParaRPr lang="zh-CN" altLang="en-US" dirty="0"/>
                    </a:p>
                  </a:txBody>
                  <a:tcPr marL="99060" marR="99060"/>
                </a:tc>
                <a:tc>
                  <a:txBody>
                    <a:bodyPr/>
                    <a:lstStyle/>
                    <a:p>
                      <a:r>
                        <a:rPr lang="en-US" altLang="zh-CN" dirty="0" smtClean="0"/>
                        <a:t>3,941,659</a:t>
                      </a:r>
                      <a:endParaRPr lang="zh-CN" altLang="en-US" dirty="0"/>
                    </a:p>
                  </a:txBody>
                  <a:tcPr marL="99060" marR="99060"/>
                </a:tc>
                <a:tc>
                  <a:txBody>
                    <a:bodyPr/>
                    <a:lstStyle/>
                    <a:p>
                      <a:r>
                        <a:rPr lang="en-US" altLang="zh-CN" dirty="0" smtClean="0"/>
                        <a:t>599,463</a:t>
                      </a:r>
                      <a:endParaRPr lang="zh-CN" altLang="en-US" dirty="0"/>
                    </a:p>
                  </a:txBody>
                  <a:tcPr marL="99060" marR="99060"/>
                </a:tc>
                <a:tc>
                  <a:txBody>
                    <a:bodyPr/>
                    <a:lstStyle/>
                    <a:p>
                      <a:r>
                        <a:rPr lang="en-US" altLang="zh-CN" dirty="0" smtClean="0"/>
                        <a:t>1,454,204</a:t>
                      </a:r>
                      <a:endParaRPr lang="zh-CN" altLang="en-US" dirty="0"/>
                    </a:p>
                  </a:txBody>
                  <a:tcPr marL="99060" marR="99060"/>
                </a:tc>
              </a:tr>
            </a:tbl>
          </a:graphicData>
        </a:graphic>
      </p:graphicFrame>
      <p:pic>
        <p:nvPicPr>
          <p:cNvPr id="6" name="图片 5"/>
          <p:cNvPicPr>
            <a:picLocks noChangeAspect="1"/>
          </p:cNvPicPr>
          <p:nvPr/>
        </p:nvPicPr>
        <p:blipFill>
          <a:blip r:embed="rId3"/>
          <a:stretch>
            <a:fillRect/>
          </a:stretch>
        </p:blipFill>
        <p:spPr>
          <a:xfrm>
            <a:off x="660400" y="3352801"/>
            <a:ext cx="1553164" cy="2389483"/>
          </a:xfrm>
          <a:prstGeom prst="rect">
            <a:avLst/>
          </a:prstGeom>
        </p:spPr>
      </p:pic>
      <p:pic>
        <p:nvPicPr>
          <p:cNvPr id="7" name="图片 6"/>
          <p:cNvPicPr>
            <a:picLocks noChangeAspect="1"/>
          </p:cNvPicPr>
          <p:nvPr/>
        </p:nvPicPr>
        <p:blipFill>
          <a:blip r:embed="rId4"/>
          <a:stretch>
            <a:fillRect/>
          </a:stretch>
        </p:blipFill>
        <p:spPr>
          <a:xfrm>
            <a:off x="3549650" y="3352801"/>
            <a:ext cx="1553164" cy="1318995"/>
          </a:xfrm>
          <a:prstGeom prst="rect">
            <a:avLst/>
          </a:prstGeom>
        </p:spPr>
      </p:pic>
      <p:pic>
        <p:nvPicPr>
          <p:cNvPr id="8" name="图片 7"/>
          <p:cNvPicPr>
            <a:picLocks noChangeAspect="1"/>
          </p:cNvPicPr>
          <p:nvPr/>
        </p:nvPicPr>
        <p:blipFill>
          <a:blip r:embed="rId5"/>
          <a:stretch>
            <a:fillRect/>
          </a:stretch>
        </p:blipFill>
        <p:spPr>
          <a:xfrm>
            <a:off x="7759700" y="3429001"/>
            <a:ext cx="1553164" cy="2389483"/>
          </a:xfrm>
          <a:prstGeom prst="rect">
            <a:avLst/>
          </a:prstGeom>
        </p:spPr>
      </p:pic>
      <p:cxnSp>
        <p:nvCxnSpPr>
          <p:cNvPr id="10" name="直线箭头连接符 9"/>
          <p:cNvCxnSpPr/>
          <p:nvPr/>
        </p:nvCxnSpPr>
        <p:spPr>
          <a:xfrm>
            <a:off x="2228850" y="3657600"/>
            <a:ext cx="1320800" cy="0"/>
          </a:xfrm>
          <a:prstGeom prst="straightConnector1">
            <a:avLst/>
          </a:prstGeom>
          <a:ln w="28575" cmpd="sng">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393951" y="3276600"/>
            <a:ext cx="1111778" cy="400110"/>
          </a:xfrm>
          <a:prstGeom prst="rect">
            <a:avLst/>
          </a:prstGeom>
          <a:noFill/>
        </p:spPr>
        <p:txBody>
          <a:bodyPr wrap="none" rtlCol="0">
            <a:spAutoFit/>
          </a:bodyPr>
          <a:lstStyle/>
          <a:p>
            <a:r>
              <a:rPr kumimoji="1" lang="en-US" altLang="zh-CN" dirty="0" smtClean="0"/>
              <a:t>217,689</a:t>
            </a:r>
            <a:endParaRPr kumimoji="1" lang="zh-CN" altLang="en-US" dirty="0"/>
          </a:p>
        </p:txBody>
      </p:sp>
      <p:cxnSp>
        <p:nvCxnSpPr>
          <p:cNvPr id="13" name="直线箭头连接符 12"/>
          <p:cNvCxnSpPr/>
          <p:nvPr/>
        </p:nvCxnSpPr>
        <p:spPr>
          <a:xfrm>
            <a:off x="5200650" y="3657600"/>
            <a:ext cx="2476500" cy="0"/>
          </a:xfrm>
          <a:prstGeom prst="straightConnector1">
            <a:avLst/>
          </a:prstGeom>
          <a:ln w="28575" cmpd="sng">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943601" y="3276600"/>
            <a:ext cx="969135" cy="400110"/>
          </a:xfrm>
          <a:prstGeom prst="rect">
            <a:avLst/>
          </a:prstGeom>
          <a:noFill/>
        </p:spPr>
        <p:txBody>
          <a:bodyPr wrap="none" rtlCol="0">
            <a:spAutoFit/>
          </a:bodyPr>
          <a:lstStyle/>
          <a:p>
            <a:r>
              <a:rPr kumimoji="1" lang="en-US" altLang="zh-CN" dirty="0" smtClean="0"/>
              <a:t>96,970</a:t>
            </a:r>
            <a:endParaRPr kumimoji="1" lang="zh-CN" altLang="en-US" dirty="0"/>
          </a:p>
        </p:txBody>
      </p:sp>
      <p:cxnSp>
        <p:nvCxnSpPr>
          <p:cNvPr id="16" name="直线箭头连接符 15"/>
          <p:cNvCxnSpPr/>
          <p:nvPr/>
        </p:nvCxnSpPr>
        <p:spPr>
          <a:xfrm>
            <a:off x="2228850" y="5257800"/>
            <a:ext cx="5448300" cy="0"/>
          </a:xfrm>
          <a:prstGeom prst="straightConnector1">
            <a:avLst/>
          </a:prstGeom>
          <a:ln w="28575" cmpd="sng">
            <a:solidFill>
              <a:srgbClr val="FF33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457700" y="4800601"/>
            <a:ext cx="1297200" cy="461665"/>
          </a:xfrm>
          <a:prstGeom prst="rect">
            <a:avLst/>
          </a:prstGeom>
          <a:noFill/>
        </p:spPr>
        <p:txBody>
          <a:bodyPr wrap="none" rtlCol="0">
            <a:spAutoFit/>
          </a:bodyPr>
          <a:lstStyle/>
          <a:p>
            <a:r>
              <a:rPr kumimoji="1" lang="en-US" altLang="zh-CN" sz="2400" dirty="0" smtClean="0"/>
              <a:t>202,141</a:t>
            </a:r>
            <a:endParaRPr kumimoji="1" lang="zh-CN" altLang="en-US" sz="2400" dirty="0"/>
          </a:p>
        </p:txBody>
      </p:sp>
    </p:spTree>
    <p:extLst>
      <p:ext uri="{BB962C8B-B14F-4D97-AF65-F5344CB8AC3E}">
        <p14:creationId xmlns:p14="http://schemas.microsoft.com/office/powerpoint/2010/main" val="4975265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par>
                                <p:cTn id="45" presetID="3" presetClass="entr" presetSubtype="1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4"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smtClean="0"/>
              <a:t>System</a:t>
            </a:r>
            <a:endParaRPr lang="en-US" dirty="0"/>
          </a:p>
        </p:txBody>
      </p:sp>
    </p:spTree>
    <p:extLst>
      <p:ext uri="{BB962C8B-B14F-4D97-AF65-F5344CB8AC3E}">
        <p14:creationId xmlns:p14="http://schemas.microsoft.com/office/powerpoint/2010/main" val="649810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2"/>
          <p:cNvSpPr>
            <a:spLocks noChangeArrowheads="1"/>
          </p:cNvSpPr>
          <p:nvPr/>
        </p:nvSpPr>
        <p:spPr bwMode="auto">
          <a:xfrm>
            <a:off x="0" y="6381328"/>
            <a:ext cx="9906000" cy="476673"/>
          </a:xfrm>
          <a:prstGeom prst="rect">
            <a:avLst/>
          </a:prstGeom>
          <a:solidFill>
            <a:schemeClr val="bg1"/>
          </a:solidFill>
          <a:ln w="9525">
            <a:noFill/>
            <a:miter lim="800000"/>
            <a:headEnd/>
            <a:tailEnd/>
          </a:ln>
        </p:spPr>
        <p:txBody>
          <a:bodyPr wrap="square" lIns="180000" rIns="180000">
            <a:noAutofit/>
          </a:bodyPr>
          <a:lstStyle/>
          <a:p>
            <a:pPr>
              <a:spcAft>
                <a:spcPts val="600"/>
              </a:spcAft>
            </a:pPr>
            <a:r>
              <a:rPr lang="en-US" altLang="zh-CN" sz="1400" dirty="0" smtClean="0"/>
              <a:t>[1] J. </a:t>
            </a:r>
            <a:r>
              <a:rPr lang="en-US" altLang="zh-CN" sz="1400" dirty="0"/>
              <a:t>Tang, </a:t>
            </a:r>
            <a:r>
              <a:rPr lang="en-US" altLang="zh-CN" sz="1400" dirty="0" smtClean="0"/>
              <a:t>J. </a:t>
            </a:r>
            <a:r>
              <a:rPr lang="en-US" altLang="zh-CN" sz="1400" dirty="0"/>
              <a:t>Zhang, </a:t>
            </a:r>
            <a:r>
              <a:rPr lang="en-US" altLang="zh-CN" sz="1400" dirty="0" smtClean="0"/>
              <a:t>L. </a:t>
            </a:r>
            <a:r>
              <a:rPr lang="en-US" altLang="zh-CN" sz="1400" dirty="0"/>
              <a:t>Yao, </a:t>
            </a:r>
            <a:r>
              <a:rPr lang="en-US" altLang="zh-CN" sz="1400" dirty="0" smtClean="0"/>
              <a:t>J. </a:t>
            </a:r>
            <a:r>
              <a:rPr lang="en-US" altLang="zh-CN" sz="1400" dirty="0"/>
              <a:t>Li, </a:t>
            </a:r>
            <a:r>
              <a:rPr lang="en-US" altLang="zh-CN" sz="1400" dirty="0" smtClean="0"/>
              <a:t>L. </a:t>
            </a:r>
            <a:r>
              <a:rPr lang="en-US" altLang="zh-CN" sz="1400" dirty="0"/>
              <a:t>Zhang, and </a:t>
            </a:r>
            <a:r>
              <a:rPr lang="en-US" altLang="zh-CN" sz="1400" dirty="0" smtClean="0"/>
              <a:t>Z. </a:t>
            </a:r>
            <a:r>
              <a:rPr lang="en-US" altLang="zh-CN" sz="1400" dirty="0"/>
              <a:t>Su. </a:t>
            </a:r>
            <a:r>
              <a:rPr lang="en-US" altLang="zh-CN" sz="1400" dirty="0" err="1"/>
              <a:t>ArnetMiner</a:t>
            </a:r>
            <a:r>
              <a:rPr lang="en-US" altLang="zh-CN" sz="1400" dirty="0"/>
              <a:t>: Extraction and Mining of Academic Social Networks. In </a:t>
            </a:r>
            <a:r>
              <a:rPr lang="en-US" altLang="zh-CN" sz="1400" dirty="0" smtClean="0"/>
              <a:t>KDD’08. </a:t>
            </a:r>
            <a:r>
              <a:rPr lang="en-US" altLang="zh-CN" sz="1400" dirty="0"/>
              <a:t>pp.990-998. </a:t>
            </a:r>
            <a:endParaRPr lang="zh-CN" altLang="en-US" sz="1400" dirty="0"/>
          </a:p>
        </p:txBody>
      </p:sp>
      <p:sp>
        <p:nvSpPr>
          <p:cNvPr id="31746" name="内容占位符 2"/>
          <p:cNvSpPr>
            <a:spLocks noGrp="1"/>
          </p:cNvSpPr>
          <p:nvPr>
            <p:ph sz="quarter" idx="4294967295"/>
          </p:nvPr>
        </p:nvSpPr>
        <p:spPr>
          <a:xfrm>
            <a:off x="236538" y="1143002"/>
            <a:ext cx="6012606" cy="5357813"/>
          </a:xfrm>
        </p:spPr>
        <p:txBody>
          <a:bodyPr>
            <a:noAutofit/>
          </a:bodyPr>
          <a:lstStyle/>
          <a:p>
            <a:pPr fontAlgn="auto">
              <a:spcAft>
                <a:spcPts val="0"/>
              </a:spcAft>
              <a:defRPr/>
            </a:pPr>
            <a:r>
              <a:rPr lang="en-US" altLang="zh-CN" sz="2400" kern="1200" dirty="0" smtClean="0">
                <a:ea typeface="黑体" pitchFamily="49" charset="-122"/>
              </a:rPr>
              <a:t>Academic Social Network Analysis and Mining system—</a:t>
            </a:r>
            <a:r>
              <a:rPr lang="en-US" altLang="zh-CN" sz="2400" kern="1200" dirty="0" err="1" smtClean="0">
                <a:ea typeface="黑体" pitchFamily="49" charset="-122"/>
              </a:rPr>
              <a:t>Aminer</a:t>
            </a:r>
            <a:r>
              <a:rPr lang="en-US" altLang="zh-CN" sz="2400" kern="1200" dirty="0" smtClean="0">
                <a:ea typeface="黑体" pitchFamily="49" charset="-122"/>
              </a:rPr>
              <a:t> (</a:t>
            </a:r>
            <a:r>
              <a:rPr lang="en-US" altLang="zh-CN" sz="2000" kern="1200" dirty="0" smtClean="0">
                <a:ea typeface="黑体" pitchFamily="49" charset="-122"/>
              </a:rPr>
              <a:t>http://aminer.org</a:t>
            </a:r>
            <a:r>
              <a:rPr lang="en-US" altLang="zh-CN" sz="2400" kern="1200" dirty="0" smtClean="0">
                <a:ea typeface="黑体" pitchFamily="49" charset="-122"/>
              </a:rPr>
              <a:t>)</a:t>
            </a:r>
            <a:endParaRPr lang="en-US" altLang="zh-CN" sz="2400" dirty="0" smtClean="0">
              <a:ea typeface="黑体" pitchFamily="49" charset="-122"/>
              <a:cs typeface="Times New Roman" pitchFamily="18" charset="0"/>
            </a:endParaRPr>
          </a:p>
          <a:p>
            <a:pPr lvl="1">
              <a:buSzPct val="60000"/>
              <a:defRPr/>
            </a:pPr>
            <a:r>
              <a:rPr lang="en-US" altLang="zh-CN" sz="2000" dirty="0" smtClean="0">
                <a:ea typeface="黑体" pitchFamily="49" charset="-122"/>
                <a:cs typeface="Times New Roman" pitchFamily="18" charset="0"/>
              </a:rPr>
              <a:t>Online since 2006</a:t>
            </a:r>
          </a:p>
          <a:p>
            <a:pPr lvl="1">
              <a:buSzPct val="60000"/>
              <a:defRPr/>
            </a:pPr>
            <a:r>
              <a:rPr lang="en-US" altLang="zh-CN" sz="2000" b="1" dirty="0" smtClean="0">
                <a:solidFill>
                  <a:srgbClr val="FF0000"/>
                </a:solidFill>
                <a:ea typeface="黑体" pitchFamily="49" charset="-122"/>
                <a:cs typeface="Times New Roman" pitchFamily="18" charset="0"/>
              </a:rPr>
              <a:t>&gt;1 million</a:t>
            </a:r>
            <a:r>
              <a:rPr lang="en-US" altLang="zh-CN" sz="2000" dirty="0" smtClean="0">
                <a:ea typeface="黑体" pitchFamily="49" charset="-122"/>
                <a:cs typeface="Times New Roman" pitchFamily="18" charset="0"/>
              </a:rPr>
              <a:t> researcher profiles</a:t>
            </a:r>
          </a:p>
          <a:p>
            <a:pPr lvl="1">
              <a:buSzPct val="60000"/>
              <a:defRPr/>
            </a:pPr>
            <a:r>
              <a:rPr lang="en-US" altLang="zh-CN" sz="2000" b="1" dirty="0" smtClean="0">
                <a:solidFill>
                  <a:srgbClr val="FF0000"/>
                </a:solidFill>
                <a:ea typeface="黑体" pitchFamily="49" charset="-122"/>
                <a:cs typeface="Times New Roman" pitchFamily="18" charset="0"/>
              </a:rPr>
              <a:t>&gt;131 million </a:t>
            </a:r>
            <a:r>
              <a:rPr lang="en-US" altLang="zh-CN" sz="2000" dirty="0" smtClean="0">
                <a:ea typeface="黑体" pitchFamily="49" charset="-122"/>
                <a:cs typeface="Times New Roman" pitchFamily="18" charset="0"/>
              </a:rPr>
              <a:t>requests</a:t>
            </a:r>
          </a:p>
          <a:p>
            <a:pPr lvl="1">
              <a:buSzPct val="60000"/>
              <a:defRPr/>
            </a:pPr>
            <a:r>
              <a:rPr lang="en-US" altLang="zh-CN" sz="2000" b="1" dirty="0" smtClean="0">
                <a:solidFill>
                  <a:srgbClr val="FF0000"/>
                </a:solidFill>
                <a:ea typeface="黑体" pitchFamily="49" charset="-122"/>
                <a:cs typeface="Times New Roman" pitchFamily="18" charset="0"/>
              </a:rPr>
              <a:t>&gt;2.35 Terabyte </a:t>
            </a:r>
            <a:r>
              <a:rPr lang="en-US" altLang="zh-CN" sz="2000" dirty="0" smtClean="0">
                <a:ea typeface="黑体" pitchFamily="49" charset="-122"/>
                <a:cs typeface="Times New Roman" pitchFamily="18" charset="0"/>
              </a:rPr>
              <a:t>data</a:t>
            </a:r>
          </a:p>
          <a:p>
            <a:pPr lvl="1">
              <a:buSzPct val="60000"/>
              <a:defRPr/>
            </a:pPr>
            <a:r>
              <a:rPr lang="en-US" altLang="zh-CN" sz="2000" dirty="0" smtClean="0">
                <a:solidFill>
                  <a:srgbClr val="FF0000"/>
                </a:solidFill>
                <a:ea typeface="黑体" pitchFamily="49" charset="-122"/>
                <a:cs typeface="Times New Roman" pitchFamily="18" charset="0"/>
              </a:rPr>
              <a:t>100K IP access from 170 countries / month</a:t>
            </a:r>
          </a:p>
          <a:p>
            <a:pPr lvl="1">
              <a:buSzPct val="60000"/>
              <a:defRPr/>
            </a:pPr>
            <a:r>
              <a:rPr lang="en-US" altLang="zh-CN" sz="2000" dirty="0" smtClean="0">
                <a:solidFill>
                  <a:srgbClr val="FF0000"/>
                </a:solidFill>
                <a:ea typeface="黑体" pitchFamily="49" charset="-122"/>
                <a:cs typeface="Times New Roman" pitchFamily="18" charset="0"/>
              </a:rPr>
              <a:t>10% increase </a:t>
            </a:r>
            <a:r>
              <a:rPr lang="en-US" altLang="zh-CN" sz="2000" dirty="0" smtClean="0">
                <a:ea typeface="黑体" pitchFamily="49" charset="-122"/>
                <a:cs typeface="Times New Roman" pitchFamily="18" charset="0"/>
              </a:rPr>
              <a:t>of visits per month</a:t>
            </a:r>
          </a:p>
          <a:p>
            <a:pPr fontAlgn="auto">
              <a:spcBef>
                <a:spcPts val="1776"/>
              </a:spcBef>
              <a:spcAft>
                <a:spcPts val="0"/>
              </a:spcAft>
              <a:defRPr/>
            </a:pPr>
            <a:r>
              <a:rPr lang="en-US" altLang="zh-CN" sz="2400" dirty="0" smtClean="0">
                <a:ea typeface="黑体" pitchFamily="49" charset="-122"/>
              </a:rPr>
              <a:t>Key Features</a:t>
            </a:r>
          </a:p>
          <a:p>
            <a:pPr lvl="1" fontAlgn="auto">
              <a:spcAft>
                <a:spcPts val="0"/>
              </a:spcAft>
              <a:defRPr/>
            </a:pPr>
            <a:r>
              <a:rPr lang="en-US" altLang="zh-CN" sz="2000" dirty="0" smtClean="0">
                <a:ea typeface="黑体" pitchFamily="49" charset="-122"/>
              </a:rPr>
              <a:t>Mining semantics from academic data</a:t>
            </a:r>
            <a:endParaRPr lang="en-US" altLang="zh-CN" sz="2000" dirty="0">
              <a:ea typeface="黑体" pitchFamily="49" charset="-122"/>
            </a:endParaRPr>
          </a:p>
          <a:p>
            <a:pPr lvl="1" fontAlgn="auto">
              <a:spcAft>
                <a:spcPts val="0"/>
              </a:spcAft>
              <a:defRPr/>
            </a:pPr>
            <a:r>
              <a:rPr lang="en-US" altLang="zh-CN" sz="2000" kern="1200" dirty="0" smtClean="0">
                <a:ea typeface="黑体" pitchFamily="49" charset="-122"/>
              </a:rPr>
              <a:t>Deep social network analysis</a:t>
            </a:r>
          </a:p>
          <a:p>
            <a:pPr lvl="1" fontAlgn="auto">
              <a:spcAft>
                <a:spcPts val="0"/>
              </a:spcAft>
              <a:defRPr/>
            </a:pPr>
            <a:r>
              <a:rPr lang="en-US" altLang="zh-CN" sz="2000" kern="1200" dirty="0" smtClean="0">
                <a:ea typeface="黑体" pitchFamily="49" charset="-122"/>
              </a:rPr>
              <a:t>Knowledge based search</a:t>
            </a:r>
          </a:p>
        </p:txBody>
      </p:sp>
      <p:sp>
        <p:nvSpPr>
          <p:cNvPr id="26627" name="标题 1"/>
          <p:cNvSpPr>
            <a:spLocks noGrp="1"/>
          </p:cNvSpPr>
          <p:nvPr>
            <p:ph type="title" idx="4294967295"/>
          </p:nvPr>
        </p:nvSpPr>
        <p:spPr>
          <a:xfrm>
            <a:off x="1" y="188913"/>
            <a:ext cx="9363075" cy="863600"/>
          </a:xfrm>
        </p:spPr>
        <p:txBody>
          <a:bodyPr/>
          <a:lstStyle/>
          <a:p>
            <a:r>
              <a:rPr kumimoji="1" lang="en-US" altLang="zh-CN" sz="4800" b="1" dirty="0" err="1" smtClean="0">
                <a:solidFill>
                  <a:schemeClr val="tx1"/>
                </a:solidFill>
                <a:ea typeface="黑体" pitchFamily="49" charset="-122"/>
                <a:cs typeface="Times New Roman" pitchFamily="18" charset="0"/>
              </a:rPr>
              <a:t>AMiner</a:t>
            </a:r>
            <a:r>
              <a:rPr kumimoji="1" lang="en-US" altLang="zh-CN" sz="4800" b="1" dirty="0" smtClean="0">
                <a:solidFill>
                  <a:schemeClr val="tx1"/>
                </a:solidFill>
                <a:ea typeface="黑体" pitchFamily="49" charset="-122"/>
                <a:cs typeface="Times New Roman" pitchFamily="18" charset="0"/>
              </a:rPr>
              <a:t> (</a:t>
            </a:r>
            <a:r>
              <a:rPr kumimoji="1" lang="en-US" altLang="zh-CN" sz="4800" b="1" dirty="0" err="1" smtClean="0">
                <a:solidFill>
                  <a:schemeClr val="tx1"/>
                </a:solidFill>
                <a:ea typeface="黑体" pitchFamily="49" charset="-122"/>
                <a:cs typeface="Times New Roman" pitchFamily="18" charset="0"/>
              </a:rPr>
              <a:t>ArnetMiner</a:t>
            </a:r>
            <a:r>
              <a:rPr kumimoji="1" lang="en-US" altLang="zh-CN" sz="4800" b="1" dirty="0" smtClean="0">
                <a:solidFill>
                  <a:schemeClr val="tx1"/>
                </a:solidFill>
                <a:ea typeface="黑体" pitchFamily="49" charset="-122"/>
                <a:cs typeface="Times New Roman" pitchFamily="18" charset="0"/>
              </a:rPr>
              <a:t>)</a:t>
            </a:r>
            <a:r>
              <a:rPr kumimoji="1" lang="en-US" altLang="zh-CN" sz="4800" baseline="30000" dirty="0" smtClean="0">
                <a:solidFill>
                  <a:schemeClr val="tx1"/>
                </a:solidFill>
                <a:ea typeface="黑体" pitchFamily="49" charset="-122"/>
                <a:cs typeface="Times New Roman" pitchFamily="18" charset="0"/>
              </a:rPr>
              <a:t>[1]</a:t>
            </a:r>
            <a:endParaRPr kumimoji="1" lang="zh-CN" altLang="en-US" sz="4800" baseline="30000" dirty="0" smtClean="0">
              <a:solidFill>
                <a:schemeClr val="tx1"/>
              </a:solidFill>
              <a:ea typeface="黑体" pitchFamily="49" charset="-122"/>
              <a:cs typeface="Times New Roman" pitchFamily="18" charset="0"/>
            </a:endParaRPr>
          </a:p>
        </p:txBody>
      </p:sp>
      <p:pic>
        <p:nvPicPr>
          <p:cNvPr id="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91564" y="1196752"/>
            <a:ext cx="3255654" cy="2808312"/>
          </a:xfrm>
          <a:prstGeom prst="rect">
            <a:avLst/>
          </a:prstGeom>
          <a:noFill/>
          <a:ln w="9525">
            <a:solidFill>
              <a:schemeClr val="tx1"/>
            </a:solidFill>
            <a:miter lim="800000"/>
            <a:headEnd/>
            <a:tailEnd/>
          </a:ln>
        </p:spPr>
      </p:pic>
      <p:pic>
        <p:nvPicPr>
          <p:cNvPr id="11" name="Picture 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69124" y="3501009"/>
            <a:ext cx="2592289" cy="2592289"/>
          </a:xfrm>
          <a:prstGeom prst="rect">
            <a:avLst/>
          </a:prstGeom>
          <a:noFill/>
          <a:ln w="9525">
            <a:solidFill>
              <a:schemeClr val="tx1"/>
            </a:solidFill>
            <a:miter lim="800000"/>
            <a:headEnd/>
            <a:tailEnd/>
          </a:ln>
        </p:spPr>
      </p:pic>
      <p:pic>
        <p:nvPicPr>
          <p:cNvPr id="10"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61312" y="4329100"/>
            <a:ext cx="2108685" cy="2112697"/>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341044342"/>
      </p:ext>
    </p:extLst>
  </p:cSld>
  <p:clrMapOvr>
    <a:masterClrMapping/>
  </p:clrMapOvr>
  <p:transition xmlns:p14="http://schemas.microsoft.com/office/powerpoint/2010/main" advTm="47174"/>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17660" y="1628800"/>
            <a:ext cx="1646001" cy="1166400"/>
          </a:xfrm>
          <a:custGeom>
            <a:avLst/>
            <a:gdLst>
              <a:gd name="connsiteX0" fmla="*/ 0 w 1646001"/>
              <a:gd name="connsiteY0" fmla="*/ 116640 h 1166400"/>
              <a:gd name="connsiteX1" fmla="*/ 34163 w 1646001"/>
              <a:gd name="connsiteY1" fmla="*/ 34163 h 1166400"/>
              <a:gd name="connsiteX2" fmla="*/ 116640 w 1646001"/>
              <a:gd name="connsiteY2" fmla="*/ 0 h 1166400"/>
              <a:gd name="connsiteX3" fmla="*/ 1529361 w 1646001"/>
              <a:gd name="connsiteY3" fmla="*/ 0 h 1166400"/>
              <a:gd name="connsiteX4" fmla="*/ 1611838 w 1646001"/>
              <a:gd name="connsiteY4" fmla="*/ 34163 h 1166400"/>
              <a:gd name="connsiteX5" fmla="*/ 1646001 w 1646001"/>
              <a:gd name="connsiteY5" fmla="*/ 116640 h 1166400"/>
              <a:gd name="connsiteX6" fmla="*/ 1646001 w 1646001"/>
              <a:gd name="connsiteY6" fmla="*/ 1049760 h 1166400"/>
              <a:gd name="connsiteX7" fmla="*/ 1611838 w 1646001"/>
              <a:gd name="connsiteY7" fmla="*/ 1132237 h 1166400"/>
              <a:gd name="connsiteX8" fmla="*/ 1529361 w 1646001"/>
              <a:gd name="connsiteY8" fmla="*/ 1166400 h 1166400"/>
              <a:gd name="connsiteX9" fmla="*/ 116640 w 1646001"/>
              <a:gd name="connsiteY9" fmla="*/ 1166400 h 1166400"/>
              <a:gd name="connsiteX10" fmla="*/ 34163 w 1646001"/>
              <a:gd name="connsiteY10" fmla="*/ 1132237 h 1166400"/>
              <a:gd name="connsiteX11" fmla="*/ 0 w 1646001"/>
              <a:gd name="connsiteY11" fmla="*/ 1049760 h 1166400"/>
              <a:gd name="connsiteX12" fmla="*/ 0 w 1646001"/>
              <a:gd name="connsiteY12" fmla="*/ 116640 h 116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001" h="1166400">
                <a:moveTo>
                  <a:pt x="0" y="116640"/>
                </a:moveTo>
                <a:cubicBezTo>
                  <a:pt x="0" y="85705"/>
                  <a:pt x="12289" y="56037"/>
                  <a:pt x="34163" y="34163"/>
                </a:cubicBezTo>
                <a:cubicBezTo>
                  <a:pt x="56037" y="12289"/>
                  <a:pt x="85705" y="0"/>
                  <a:pt x="116640" y="0"/>
                </a:cubicBezTo>
                <a:lnTo>
                  <a:pt x="1529361" y="0"/>
                </a:lnTo>
                <a:cubicBezTo>
                  <a:pt x="1560296" y="0"/>
                  <a:pt x="1589964" y="12289"/>
                  <a:pt x="1611838" y="34163"/>
                </a:cubicBezTo>
                <a:cubicBezTo>
                  <a:pt x="1633712" y="56037"/>
                  <a:pt x="1646001" y="85705"/>
                  <a:pt x="1646001" y="116640"/>
                </a:cubicBezTo>
                <a:lnTo>
                  <a:pt x="1646001" y="1049760"/>
                </a:lnTo>
                <a:cubicBezTo>
                  <a:pt x="1646001" y="1080695"/>
                  <a:pt x="1633712" y="1110363"/>
                  <a:pt x="1611838" y="1132237"/>
                </a:cubicBezTo>
                <a:cubicBezTo>
                  <a:pt x="1589964" y="1154111"/>
                  <a:pt x="1560296" y="1166400"/>
                  <a:pt x="1529361" y="1166400"/>
                </a:cubicBezTo>
                <a:lnTo>
                  <a:pt x="116640" y="1166400"/>
                </a:lnTo>
                <a:cubicBezTo>
                  <a:pt x="85705" y="1166400"/>
                  <a:pt x="56037" y="1154111"/>
                  <a:pt x="34163" y="1132237"/>
                </a:cubicBezTo>
                <a:cubicBezTo>
                  <a:pt x="12289" y="1110363"/>
                  <a:pt x="0" y="1080695"/>
                  <a:pt x="0" y="1049760"/>
                </a:cubicBezTo>
                <a:lnTo>
                  <a:pt x="0" y="116640"/>
                </a:lnTo>
                <a:close/>
              </a:path>
            </a:pathLst>
          </a:custGeom>
          <a:ln w="127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024" tIns="192024" rIns="192024" bIns="610870" numCol="1" spcCol="1270" anchor="t" anchorCtr="0">
            <a:noAutofit/>
          </a:bodyPr>
          <a:lstStyle/>
          <a:p>
            <a:pPr lvl="0" algn="l" defTabSz="1200150">
              <a:lnSpc>
                <a:spcPct val="90000"/>
              </a:lnSpc>
              <a:spcBef>
                <a:spcPct val="0"/>
              </a:spcBef>
              <a:spcAft>
                <a:spcPct val="35000"/>
              </a:spcAft>
            </a:pPr>
            <a:r>
              <a:rPr lang="en-US" altLang="zh-CN" sz="2700" b="1" kern="1200" smtClean="0">
                <a:solidFill>
                  <a:srgbClr val="C00000"/>
                </a:solidFill>
              </a:rPr>
              <a:t>2006</a:t>
            </a:r>
            <a:endParaRPr lang="zh-CN" altLang="en-US" sz="2700" b="1" kern="1200">
              <a:solidFill>
                <a:srgbClr val="C00000"/>
              </a:solidFill>
            </a:endParaRPr>
          </a:p>
        </p:txBody>
      </p:sp>
      <p:sp>
        <p:nvSpPr>
          <p:cNvPr id="14" name="任意多边形 13"/>
          <p:cNvSpPr/>
          <p:nvPr/>
        </p:nvSpPr>
        <p:spPr>
          <a:xfrm>
            <a:off x="106169" y="2307518"/>
            <a:ext cx="2072541" cy="3764299"/>
          </a:xfrm>
          <a:custGeom>
            <a:avLst/>
            <a:gdLst>
              <a:gd name="connsiteX0" fmla="*/ 0 w 1611254"/>
              <a:gd name="connsiteY0" fmla="*/ 161125 h 1636474"/>
              <a:gd name="connsiteX1" fmla="*/ 47193 w 1611254"/>
              <a:gd name="connsiteY1" fmla="*/ 47192 h 1636474"/>
              <a:gd name="connsiteX2" fmla="*/ 161126 w 1611254"/>
              <a:gd name="connsiteY2" fmla="*/ 0 h 1636474"/>
              <a:gd name="connsiteX3" fmla="*/ 1450129 w 1611254"/>
              <a:gd name="connsiteY3" fmla="*/ 0 h 1636474"/>
              <a:gd name="connsiteX4" fmla="*/ 1564062 w 1611254"/>
              <a:gd name="connsiteY4" fmla="*/ 47193 h 1636474"/>
              <a:gd name="connsiteX5" fmla="*/ 1611254 w 1611254"/>
              <a:gd name="connsiteY5" fmla="*/ 161126 h 1636474"/>
              <a:gd name="connsiteX6" fmla="*/ 1611254 w 1611254"/>
              <a:gd name="connsiteY6" fmla="*/ 1475349 h 1636474"/>
              <a:gd name="connsiteX7" fmla="*/ 1564062 w 1611254"/>
              <a:gd name="connsiteY7" fmla="*/ 1589282 h 1636474"/>
              <a:gd name="connsiteX8" fmla="*/ 1450129 w 1611254"/>
              <a:gd name="connsiteY8" fmla="*/ 1636474 h 1636474"/>
              <a:gd name="connsiteX9" fmla="*/ 161125 w 1611254"/>
              <a:gd name="connsiteY9" fmla="*/ 1636474 h 1636474"/>
              <a:gd name="connsiteX10" fmla="*/ 47192 w 1611254"/>
              <a:gd name="connsiteY10" fmla="*/ 1589281 h 1636474"/>
              <a:gd name="connsiteX11" fmla="*/ 0 w 1611254"/>
              <a:gd name="connsiteY11" fmla="*/ 1475348 h 1636474"/>
              <a:gd name="connsiteX12" fmla="*/ 0 w 1611254"/>
              <a:gd name="connsiteY12" fmla="*/ 161125 h 163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254" h="1636474">
                <a:moveTo>
                  <a:pt x="0" y="161125"/>
                </a:moveTo>
                <a:cubicBezTo>
                  <a:pt x="0" y="118392"/>
                  <a:pt x="16976" y="77409"/>
                  <a:pt x="47193" y="47192"/>
                </a:cubicBezTo>
                <a:cubicBezTo>
                  <a:pt x="77410" y="16975"/>
                  <a:pt x="118393" y="0"/>
                  <a:pt x="161126" y="0"/>
                </a:cubicBezTo>
                <a:lnTo>
                  <a:pt x="1450129" y="0"/>
                </a:lnTo>
                <a:cubicBezTo>
                  <a:pt x="1492862" y="0"/>
                  <a:pt x="1533845" y="16976"/>
                  <a:pt x="1564062" y="47193"/>
                </a:cubicBezTo>
                <a:cubicBezTo>
                  <a:pt x="1594279" y="77410"/>
                  <a:pt x="1611254" y="118393"/>
                  <a:pt x="1611254" y="161126"/>
                </a:cubicBezTo>
                <a:lnTo>
                  <a:pt x="1611254" y="1475349"/>
                </a:lnTo>
                <a:cubicBezTo>
                  <a:pt x="1611254" y="1518082"/>
                  <a:pt x="1594278" y="1559065"/>
                  <a:pt x="1564062" y="1589282"/>
                </a:cubicBezTo>
                <a:cubicBezTo>
                  <a:pt x="1533845" y="1619499"/>
                  <a:pt x="1492862" y="1636474"/>
                  <a:pt x="1450129" y="1636474"/>
                </a:cubicBezTo>
                <a:lnTo>
                  <a:pt x="161125" y="1636474"/>
                </a:lnTo>
                <a:cubicBezTo>
                  <a:pt x="118392" y="1636474"/>
                  <a:pt x="77409" y="1619498"/>
                  <a:pt x="47192" y="1589281"/>
                </a:cubicBezTo>
                <a:cubicBezTo>
                  <a:pt x="16975" y="1559064"/>
                  <a:pt x="0" y="1518081"/>
                  <a:pt x="0" y="1475348"/>
                </a:cubicBezTo>
                <a:lnTo>
                  <a:pt x="0" y="161125"/>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000" tIns="252000" rIns="72000" bIns="252000" numCol="1" spcCol="1270" anchor="t" anchorCtr="0">
            <a:noAutofit/>
          </a:bodyPr>
          <a:lstStyle/>
          <a:p>
            <a:pPr marL="228600" lvl="1" indent="-228600" algn="l" defTabSz="1200150">
              <a:lnSpc>
                <a:spcPct val="90000"/>
              </a:lnSpc>
              <a:spcBef>
                <a:spcPct val="0"/>
              </a:spcBef>
              <a:spcAft>
                <a:spcPct val="15000"/>
              </a:spcAft>
              <a:buChar char="••"/>
            </a:pPr>
            <a:r>
              <a:rPr lang="en-US" altLang="zh-CN" dirty="0" smtClean="0">
                <a:ea typeface="黑体" pitchFamily="49" charset="-122"/>
              </a:rPr>
              <a:t>Research profiling</a:t>
            </a:r>
          </a:p>
          <a:p>
            <a:pPr marL="228600" lvl="1" indent="-228600" algn="l" defTabSz="1200150">
              <a:lnSpc>
                <a:spcPct val="90000"/>
              </a:lnSpc>
              <a:spcBef>
                <a:spcPct val="0"/>
              </a:spcBef>
              <a:spcAft>
                <a:spcPct val="15000"/>
              </a:spcAft>
              <a:buChar char="••"/>
            </a:pPr>
            <a:r>
              <a:rPr lang="en-US" altLang="zh-CN" dirty="0" smtClean="0">
                <a:ea typeface="黑体" pitchFamily="49" charset="-122"/>
              </a:rPr>
              <a:t>Integration</a:t>
            </a:r>
            <a:endParaRPr lang="en-US" altLang="zh-CN" kern="1200" dirty="0" smtClean="0">
              <a:ea typeface="黑体" pitchFamily="49" charset="-122"/>
            </a:endParaRPr>
          </a:p>
          <a:p>
            <a:pPr marL="228600" lvl="1" indent="-228600" algn="l" defTabSz="1200150">
              <a:lnSpc>
                <a:spcPct val="90000"/>
              </a:lnSpc>
              <a:spcBef>
                <a:spcPct val="0"/>
              </a:spcBef>
              <a:spcAft>
                <a:spcPct val="15000"/>
              </a:spcAft>
              <a:buChar char="••"/>
            </a:pPr>
            <a:r>
              <a:rPr lang="en-US" altLang="zh-CN" kern="1200" dirty="0" smtClean="0">
                <a:ea typeface="黑体" pitchFamily="49" charset="-122"/>
              </a:rPr>
              <a:t>Interest analysis</a:t>
            </a:r>
            <a:endParaRPr lang="en-US" altLang="zh-CN" dirty="0" smtClean="0">
              <a:ea typeface="黑体" pitchFamily="49" charset="-122"/>
            </a:endParaRPr>
          </a:p>
        </p:txBody>
      </p:sp>
      <p:sp>
        <p:nvSpPr>
          <p:cNvPr id="15" name="任意多边形 14"/>
          <p:cNvSpPr/>
          <p:nvPr/>
        </p:nvSpPr>
        <p:spPr>
          <a:xfrm rot="26592">
            <a:off x="1895127" y="1763370"/>
            <a:ext cx="519806" cy="409806"/>
          </a:xfrm>
          <a:custGeom>
            <a:avLst/>
            <a:gdLst>
              <a:gd name="connsiteX0" fmla="*/ 0 w 519806"/>
              <a:gd name="connsiteY0" fmla="*/ 81961 h 409806"/>
              <a:gd name="connsiteX1" fmla="*/ 314903 w 519806"/>
              <a:gd name="connsiteY1" fmla="*/ 81961 h 409806"/>
              <a:gd name="connsiteX2" fmla="*/ 314903 w 519806"/>
              <a:gd name="connsiteY2" fmla="*/ 0 h 409806"/>
              <a:gd name="connsiteX3" fmla="*/ 519806 w 519806"/>
              <a:gd name="connsiteY3" fmla="*/ 204903 h 409806"/>
              <a:gd name="connsiteX4" fmla="*/ 314903 w 519806"/>
              <a:gd name="connsiteY4" fmla="*/ 409806 h 409806"/>
              <a:gd name="connsiteX5" fmla="*/ 314903 w 519806"/>
              <a:gd name="connsiteY5" fmla="*/ 327845 h 409806"/>
              <a:gd name="connsiteX6" fmla="*/ 0 w 519806"/>
              <a:gd name="connsiteY6" fmla="*/ 327845 h 409806"/>
              <a:gd name="connsiteX7" fmla="*/ 0 w 519806"/>
              <a:gd name="connsiteY7" fmla="*/ 81961 h 40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6" h="409806">
                <a:moveTo>
                  <a:pt x="0" y="81961"/>
                </a:moveTo>
                <a:lnTo>
                  <a:pt x="314903" y="81961"/>
                </a:lnTo>
                <a:lnTo>
                  <a:pt x="314903" y="0"/>
                </a:lnTo>
                <a:lnTo>
                  <a:pt x="519806" y="204903"/>
                </a:lnTo>
                <a:lnTo>
                  <a:pt x="314903" y="409806"/>
                </a:lnTo>
                <a:lnTo>
                  <a:pt x="314903" y="327845"/>
                </a:lnTo>
                <a:lnTo>
                  <a:pt x="0" y="327845"/>
                </a:lnTo>
                <a:lnTo>
                  <a:pt x="0" y="81961"/>
                </a:lnTo>
                <a:close/>
              </a:path>
            </a:pathLst>
          </a:custGeom>
          <a:solidFill>
            <a:srgbClr val="FFCCCC"/>
          </a:solidFill>
          <a:ln>
            <a:solidFill>
              <a:schemeClr val="tx1"/>
            </a:solid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81961" rIns="122941" bIns="81960"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16" name="任意多边形 15"/>
          <p:cNvSpPr/>
          <p:nvPr/>
        </p:nvSpPr>
        <p:spPr>
          <a:xfrm>
            <a:off x="2612740" y="1649119"/>
            <a:ext cx="1646001" cy="1166400"/>
          </a:xfrm>
          <a:custGeom>
            <a:avLst/>
            <a:gdLst>
              <a:gd name="connsiteX0" fmla="*/ 0 w 1646001"/>
              <a:gd name="connsiteY0" fmla="*/ 116640 h 1166400"/>
              <a:gd name="connsiteX1" fmla="*/ 34163 w 1646001"/>
              <a:gd name="connsiteY1" fmla="*/ 34163 h 1166400"/>
              <a:gd name="connsiteX2" fmla="*/ 116640 w 1646001"/>
              <a:gd name="connsiteY2" fmla="*/ 0 h 1166400"/>
              <a:gd name="connsiteX3" fmla="*/ 1529361 w 1646001"/>
              <a:gd name="connsiteY3" fmla="*/ 0 h 1166400"/>
              <a:gd name="connsiteX4" fmla="*/ 1611838 w 1646001"/>
              <a:gd name="connsiteY4" fmla="*/ 34163 h 1166400"/>
              <a:gd name="connsiteX5" fmla="*/ 1646001 w 1646001"/>
              <a:gd name="connsiteY5" fmla="*/ 116640 h 1166400"/>
              <a:gd name="connsiteX6" fmla="*/ 1646001 w 1646001"/>
              <a:gd name="connsiteY6" fmla="*/ 1049760 h 1166400"/>
              <a:gd name="connsiteX7" fmla="*/ 1611838 w 1646001"/>
              <a:gd name="connsiteY7" fmla="*/ 1132237 h 1166400"/>
              <a:gd name="connsiteX8" fmla="*/ 1529361 w 1646001"/>
              <a:gd name="connsiteY8" fmla="*/ 1166400 h 1166400"/>
              <a:gd name="connsiteX9" fmla="*/ 116640 w 1646001"/>
              <a:gd name="connsiteY9" fmla="*/ 1166400 h 1166400"/>
              <a:gd name="connsiteX10" fmla="*/ 34163 w 1646001"/>
              <a:gd name="connsiteY10" fmla="*/ 1132237 h 1166400"/>
              <a:gd name="connsiteX11" fmla="*/ 0 w 1646001"/>
              <a:gd name="connsiteY11" fmla="*/ 1049760 h 1166400"/>
              <a:gd name="connsiteX12" fmla="*/ 0 w 1646001"/>
              <a:gd name="connsiteY12" fmla="*/ 116640 h 116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001" h="1166400">
                <a:moveTo>
                  <a:pt x="0" y="116640"/>
                </a:moveTo>
                <a:cubicBezTo>
                  <a:pt x="0" y="85705"/>
                  <a:pt x="12289" y="56037"/>
                  <a:pt x="34163" y="34163"/>
                </a:cubicBezTo>
                <a:cubicBezTo>
                  <a:pt x="56037" y="12289"/>
                  <a:pt x="85705" y="0"/>
                  <a:pt x="116640" y="0"/>
                </a:cubicBezTo>
                <a:lnTo>
                  <a:pt x="1529361" y="0"/>
                </a:lnTo>
                <a:cubicBezTo>
                  <a:pt x="1560296" y="0"/>
                  <a:pt x="1589964" y="12289"/>
                  <a:pt x="1611838" y="34163"/>
                </a:cubicBezTo>
                <a:cubicBezTo>
                  <a:pt x="1633712" y="56037"/>
                  <a:pt x="1646001" y="85705"/>
                  <a:pt x="1646001" y="116640"/>
                </a:cubicBezTo>
                <a:lnTo>
                  <a:pt x="1646001" y="1049760"/>
                </a:lnTo>
                <a:cubicBezTo>
                  <a:pt x="1646001" y="1080695"/>
                  <a:pt x="1633712" y="1110363"/>
                  <a:pt x="1611838" y="1132237"/>
                </a:cubicBezTo>
                <a:cubicBezTo>
                  <a:pt x="1589964" y="1154111"/>
                  <a:pt x="1560296" y="1166400"/>
                  <a:pt x="1529361" y="1166400"/>
                </a:cubicBezTo>
                <a:lnTo>
                  <a:pt x="116640" y="1166400"/>
                </a:lnTo>
                <a:cubicBezTo>
                  <a:pt x="85705" y="1166400"/>
                  <a:pt x="56037" y="1154111"/>
                  <a:pt x="34163" y="1132237"/>
                </a:cubicBezTo>
                <a:cubicBezTo>
                  <a:pt x="12289" y="1110363"/>
                  <a:pt x="0" y="1080695"/>
                  <a:pt x="0" y="1049760"/>
                </a:cubicBezTo>
                <a:lnTo>
                  <a:pt x="0" y="116640"/>
                </a:lnTo>
                <a:close/>
              </a:path>
            </a:pathLst>
          </a:custGeom>
          <a:ln w="127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024" tIns="192024" rIns="192024" bIns="610870" numCol="1" spcCol="1270" anchor="t" anchorCtr="0">
            <a:noAutofit/>
          </a:bodyPr>
          <a:lstStyle/>
          <a:p>
            <a:pPr lvl="0" algn="l" defTabSz="1200150">
              <a:lnSpc>
                <a:spcPct val="90000"/>
              </a:lnSpc>
              <a:spcBef>
                <a:spcPct val="0"/>
              </a:spcBef>
              <a:spcAft>
                <a:spcPct val="35000"/>
              </a:spcAft>
            </a:pPr>
            <a:r>
              <a:rPr lang="en-US" altLang="zh-CN" sz="2700" b="1" kern="1200" smtClean="0">
                <a:solidFill>
                  <a:srgbClr val="C00000"/>
                </a:solidFill>
              </a:rPr>
              <a:t>2009</a:t>
            </a:r>
            <a:endParaRPr lang="zh-CN" altLang="en-US" sz="2700" b="1" kern="1200">
              <a:solidFill>
                <a:srgbClr val="C00000"/>
              </a:solidFill>
            </a:endParaRPr>
          </a:p>
        </p:txBody>
      </p:sp>
      <p:sp>
        <p:nvSpPr>
          <p:cNvPr id="17" name="任意多边形 16"/>
          <p:cNvSpPr/>
          <p:nvPr/>
        </p:nvSpPr>
        <p:spPr>
          <a:xfrm>
            <a:off x="2683877" y="2307518"/>
            <a:ext cx="2073550" cy="3764299"/>
          </a:xfrm>
          <a:custGeom>
            <a:avLst/>
            <a:gdLst>
              <a:gd name="connsiteX0" fmla="*/ 0 w 1646001"/>
              <a:gd name="connsiteY0" fmla="*/ 155520 h 1555200"/>
              <a:gd name="connsiteX1" fmla="*/ 45551 w 1646001"/>
              <a:gd name="connsiteY1" fmla="*/ 45551 h 1555200"/>
              <a:gd name="connsiteX2" fmla="*/ 155520 w 1646001"/>
              <a:gd name="connsiteY2" fmla="*/ 0 h 1555200"/>
              <a:gd name="connsiteX3" fmla="*/ 1490481 w 1646001"/>
              <a:gd name="connsiteY3" fmla="*/ 0 h 1555200"/>
              <a:gd name="connsiteX4" fmla="*/ 1600450 w 1646001"/>
              <a:gd name="connsiteY4" fmla="*/ 45551 h 1555200"/>
              <a:gd name="connsiteX5" fmla="*/ 1646001 w 1646001"/>
              <a:gd name="connsiteY5" fmla="*/ 155520 h 1555200"/>
              <a:gd name="connsiteX6" fmla="*/ 1646001 w 1646001"/>
              <a:gd name="connsiteY6" fmla="*/ 1399680 h 1555200"/>
              <a:gd name="connsiteX7" fmla="*/ 1600450 w 1646001"/>
              <a:gd name="connsiteY7" fmla="*/ 1509649 h 1555200"/>
              <a:gd name="connsiteX8" fmla="*/ 1490481 w 1646001"/>
              <a:gd name="connsiteY8" fmla="*/ 1555200 h 1555200"/>
              <a:gd name="connsiteX9" fmla="*/ 155520 w 1646001"/>
              <a:gd name="connsiteY9" fmla="*/ 1555200 h 1555200"/>
              <a:gd name="connsiteX10" fmla="*/ 45551 w 1646001"/>
              <a:gd name="connsiteY10" fmla="*/ 1509649 h 1555200"/>
              <a:gd name="connsiteX11" fmla="*/ 0 w 1646001"/>
              <a:gd name="connsiteY11" fmla="*/ 1399680 h 1555200"/>
              <a:gd name="connsiteX12" fmla="*/ 0 w 1646001"/>
              <a:gd name="connsiteY12" fmla="*/ 155520 h 15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001" h="1555200">
                <a:moveTo>
                  <a:pt x="0" y="155520"/>
                </a:moveTo>
                <a:cubicBezTo>
                  <a:pt x="0" y="114274"/>
                  <a:pt x="16385" y="74716"/>
                  <a:pt x="45551" y="45551"/>
                </a:cubicBezTo>
                <a:cubicBezTo>
                  <a:pt x="74717" y="16385"/>
                  <a:pt x="114274" y="0"/>
                  <a:pt x="155520" y="0"/>
                </a:cubicBezTo>
                <a:lnTo>
                  <a:pt x="1490481" y="0"/>
                </a:lnTo>
                <a:cubicBezTo>
                  <a:pt x="1531727" y="0"/>
                  <a:pt x="1571285" y="16385"/>
                  <a:pt x="1600450" y="45551"/>
                </a:cubicBezTo>
                <a:cubicBezTo>
                  <a:pt x="1629616" y="74717"/>
                  <a:pt x="1646001" y="114274"/>
                  <a:pt x="1646001" y="155520"/>
                </a:cubicBezTo>
                <a:lnTo>
                  <a:pt x="1646001" y="1399680"/>
                </a:lnTo>
                <a:cubicBezTo>
                  <a:pt x="1646001" y="1440926"/>
                  <a:pt x="1629616" y="1480484"/>
                  <a:pt x="1600450" y="1509649"/>
                </a:cubicBezTo>
                <a:cubicBezTo>
                  <a:pt x="1571284" y="1538815"/>
                  <a:pt x="1531727" y="1555200"/>
                  <a:pt x="1490481" y="1555200"/>
                </a:cubicBezTo>
                <a:lnTo>
                  <a:pt x="155520" y="1555200"/>
                </a:lnTo>
                <a:cubicBezTo>
                  <a:pt x="114274" y="1555200"/>
                  <a:pt x="74716" y="1538815"/>
                  <a:pt x="45551" y="1509649"/>
                </a:cubicBezTo>
                <a:cubicBezTo>
                  <a:pt x="16385" y="1480483"/>
                  <a:pt x="0" y="1440926"/>
                  <a:pt x="0" y="1399680"/>
                </a:cubicBezTo>
                <a:lnTo>
                  <a:pt x="0" y="155520"/>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000" tIns="252000" rIns="72000" bIns="252000" numCol="1" spcCol="1270" anchor="t" anchorCtr="0">
            <a:noAutofit/>
          </a:bodyPr>
          <a:lstStyle/>
          <a:p>
            <a:pPr marL="228600" lvl="1" indent="-228600" algn="l" defTabSz="1200150">
              <a:lnSpc>
                <a:spcPct val="90000"/>
              </a:lnSpc>
              <a:spcBef>
                <a:spcPct val="0"/>
              </a:spcBef>
              <a:spcAft>
                <a:spcPct val="15000"/>
              </a:spcAft>
              <a:buChar char="••"/>
            </a:pPr>
            <a:r>
              <a:rPr lang="en-US" altLang="zh-CN" kern="1200" dirty="0" smtClean="0">
                <a:ea typeface="黑体" pitchFamily="49" charset="-122"/>
              </a:rPr>
              <a:t>Topic analysis</a:t>
            </a:r>
          </a:p>
          <a:p>
            <a:pPr marL="228600" lvl="1" indent="-228600" algn="l" defTabSz="1200150">
              <a:lnSpc>
                <a:spcPct val="90000"/>
              </a:lnSpc>
              <a:spcBef>
                <a:spcPct val="0"/>
              </a:spcBef>
              <a:spcAft>
                <a:spcPct val="15000"/>
              </a:spcAft>
              <a:buChar char="••"/>
            </a:pPr>
            <a:r>
              <a:rPr lang="en-US" altLang="zh-CN" dirty="0" smtClean="0">
                <a:ea typeface="黑体" pitchFamily="49" charset="-122"/>
              </a:rPr>
              <a:t>Course search</a:t>
            </a:r>
          </a:p>
          <a:p>
            <a:pPr marL="228600" lvl="1" indent="-228600" algn="l" defTabSz="1200150">
              <a:lnSpc>
                <a:spcPct val="90000"/>
              </a:lnSpc>
              <a:spcBef>
                <a:spcPct val="0"/>
              </a:spcBef>
              <a:spcAft>
                <a:spcPct val="15000"/>
              </a:spcAft>
              <a:buChar char="••"/>
            </a:pPr>
            <a:r>
              <a:rPr lang="en-US" altLang="zh-CN" dirty="0" smtClean="0">
                <a:ea typeface="黑体" pitchFamily="49" charset="-122"/>
              </a:rPr>
              <a:t>Expert search</a:t>
            </a:r>
          </a:p>
          <a:p>
            <a:pPr marL="228600" lvl="1" indent="-228600" algn="l" defTabSz="1200150">
              <a:lnSpc>
                <a:spcPct val="90000"/>
              </a:lnSpc>
              <a:spcBef>
                <a:spcPct val="0"/>
              </a:spcBef>
              <a:spcAft>
                <a:spcPct val="15000"/>
              </a:spcAft>
              <a:buChar char="••"/>
            </a:pPr>
            <a:endParaRPr lang="en-US" altLang="zh-CN" dirty="0" smtClean="0">
              <a:ea typeface="黑体" pitchFamily="49" charset="-122"/>
            </a:endParaRPr>
          </a:p>
          <a:p>
            <a:pPr marL="228600" lvl="1" indent="-228600" algn="l" defTabSz="1200150">
              <a:lnSpc>
                <a:spcPct val="90000"/>
              </a:lnSpc>
              <a:spcBef>
                <a:spcPct val="0"/>
              </a:spcBef>
              <a:spcAft>
                <a:spcPct val="15000"/>
              </a:spcAft>
              <a:buChar char="••"/>
            </a:pPr>
            <a:r>
              <a:rPr lang="en-US" altLang="zh-CN" sz="1800" b="1" kern="1200" dirty="0" smtClean="0">
                <a:solidFill>
                  <a:srgbClr val="C00000"/>
                </a:solidFill>
                <a:ea typeface="黑体" pitchFamily="49" charset="-122"/>
              </a:rPr>
              <a:t>520K </a:t>
            </a:r>
            <a:r>
              <a:rPr lang="en-US" altLang="zh-CN" sz="1800" kern="1200" dirty="0" smtClean="0">
                <a:solidFill>
                  <a:srgbClr val="000000"/>
                </a:solidFill>
                <a:ea typeface="黑体" pitchFamily="49" charset="-122"/>
              </a:rPr>
              <a:t>users from </a:t>
            </a:r>
            <a:r>
              <a:rPr lang="en-US" altLang="zh-CN" sz="1800" b="1" kern="1200" dirty="0" smtClean="0">
                <a:solidFill>
                  <a:srgbClr val="C00000"/>
                </a:solidFill>
                <a:ea typeface="黑体" pitchFamily="49" charset="-122"/>
              </a:rPr>
              <a:t>187 </a:t>
            </a:r>
            <a:r>
              <a:rPr lang="en-US" altLang="zh-CN" sz="1800" kern="1200" dirty="0" smtClean="0">
                <a:solidFill>
                  <a:srgbClr val="000000"/>
                </a:solidFill>
                <a:ea typeface="黑体" pitchFamily="49" charset="-122"/>
              </a:rPr>
              <a:t>countries</a:t>
            </a:r>
            <a:endParaRPr lang="zh-CN" altLang="en-US" sz="1800" kern="1200" dirty="0">
              <a:solidFill>
                <a:srgbClr val="000000"/>
              </a:solidFill>
              <a:ea typeface="黑体" pitchFamily="49" charset="-122"/>
            </a:endParaRPr>
          </a:p>
        </p:txBody>
      </p:sp>
      <p:sp>
        <p:nvSpPr>
          <p:cNvPr id="18" name="任意多边形 17"/>
          <p:cNvSpPr/>
          <p:nvPr/>
        </p:nvSpPr>
        <p:spPr>
          <a:xfrm>
            <a:off x="4484948" y="1773416"/>
            <a:ext cx="528999" cy="409806"/>
          </a:xfrm>
          <a:custGeom>
            <a:avLst/>
            <a:gdLst>
              <a:gd name="connsiteX0" fmla="*/ 0 w 528999"/>
              <a:gd name="connsiteY0" fmla="*/ 81961 h 409806"/>
              <a:gd name="connsiteX1" fmla="*/ 324096 w 528999"/>
              <a:gd name="connsiteY1" fmla="*/ 81961 h 409806"/>
              <a:gd name="connsiteX2" fmla="*/ 324096 w 528999"/>
              <a:gd name="connsiteY2" fmla="*/ 0 h 409806"/>
              <a:gd name="connsiteX3" fmla="*/ 528999 w 528999"/>
              <a:gd name="connsiteY3" fmla="*/ 204903 h 409806"/>
              <a:gd name="connsiteX4" fmla="*/ 324096 w 528999"/>
              <a:gd name="connsiteY4" fmla="*/ 409806 h 409806"/>
              <a:gd name="connsiteX5" fmla="*/ 324096 w 528999"/>
              <a:gd name="connsiteY5" fmla="*/ 327845 h 409806"/>
              <a:gd name="connsiteX6" fmla="*/ 0 w 528999"/>
              <a:gd name="connsiteY6" fmla="*/ 327845 h 409806"/>
              <a:gd name="connsiteX7" fmla="*/ 0 w 528999"/>
              <a:gd name="connsiteY7" fmla="*/ 81961 h 40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99" h="409806">
                <a:moveTo>
                  <a:pt x="0" y="81961"/>
                </a:moveTo>
                <a:lnTo>
                  <a:pt x="324096" y="81961"/>
                </a:lnTo>
                <a:lnTo>
                  <a:pt x="324096" y="0"/>
                </a:lnTo>
                <a:lnTo>
                  <a:pt x="528999" y="204903"/>
                </a:lnTo>
                <a:lnTo>
                  <a:pt x="324096" y="409806"/>
                </a:lnTo>
                <a:lnTo>
                  <a:pt x="324096" y="327845"/>
                </a:lnTo>
                <a:lnTo>
                  <a:pt x="0" y="327845"/>
                </a:lnTo>
                <a:lnTo>
                  <a:pt x="0" y="81961"/>
                </a:lnTo>
                <a:close/>
              </a:path>
            </a:pathLst>
          </a:custGeom>
          <a:solidFill>
            <a:srgbClr val="FFCCCC"/>
          </a:solidFill>
          <a:ln>
            <a:solidFill>
              <a:schemeClr val="tx1"/>
            </a:solid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81961" rIns="122942" bIns="81961"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19" name="任意多边形 18"/>
          <p:cNvSpPr/>
          <p:nvPr/>
        </p:nvSpPr>
        <p:spPr>
          <a:xfrm>
            <a:off x="5169024" y="1649119"/>
            <a:ext cx="1646001" cy="1166400"/>
          </a:xfrm>
          <a:custGeom>
            <a:avLst/>
            <a:gdLst>
              <a:gd name="connsiteX0" fmla="*/ 0 w 1646001"/>
              <a:gd name="connsiteY0" fmla="*/ 116640 h 1166400"/>
              <a:gd name="connsiteX1" fmla="*/ 34163 w 1646001"/>
              <a:gd name="connsiteY1" fmla="*/ 34163 h 1166400"/>
              <a:gd name="connsiteX2" fmla="*/ 116640 w 1646001"/>
              <a:gd name="connsiteY2" fmla="*/ 0 h 1166400"/>
              <a:gd name="connsiteX3" fmla="*/ 1529361 w 1646001"/>
              <a:gd name="connsiteY3" fmla="*/ 0 h 1166400"/>
              <a:gd name="connsiteX4" fmla="*/ 1611838 w 1646001"/>
              <a:gd name="connsiteY4" fmla="*/ 34163 h 1166400"/>
              <a:gd name="connsiteX5" fmla="*/ 1646001 w 1646001"/>
              <a:gd name="connsiteY5" fmla="*/ 116640 h 1166400"/>
              <a:gd name="connsiteX6" fmla="*/ 1646001 w 1646001"/>
              <a:gd name="connsiteY6" fmla="*/ 1049760 h 1166400"/>
              <a:gd name="connsiteX7" fmla="*/ 1611838 w 1646001"/>
              <a:gd name="connsiteY7" fmla="*/ 1132237 h 1166400"/>
              <a:gd name="connsiteX8" fmla="*/ 1529361 w 1646001"/>
              <a:gd name="connsiteY8" fmla="*/ 1166400 h 1166400"/>
              <a:gd name="connsiteX9" fmla="*/ 116640 w 1646001"/>
              <a:gd name="connsiteY9" fmla="*/ 1166400 h 1166400"/>
              <a:gd name="connsiteX10" fmla="*/ 34163 w 1646001"/>
              <a:gd name="connsiteY10" fmla="*/ 1132237 h 1166400"/>
              <a:gd name="connsiteX11" fmla="*/ 0 w 1646001"/>
              <a:gd name="connsiteY11" fmla="*/ 1049760 h 1166400"/>
              <a:gd name="connsiteX12" fmla="*/ 0 w 1646001"/>
              <a:gd name="connsiteY12" fmla="*/ 116640 h 116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001" h="1166400">
                <a:moveTo>
                  <a:pt x="0" y="116640"/>
                </a:moveTo>
                <a:cubicBezTo>
                  <a:pt x="0" y="85705"/>
                  <a:pt x="12289" y="56037"/>
                  <a:pt x="34163" y="34163"/>
                </a:cubicBezTo>
                <a:cubicBezTo>
                  <a:pt x="56037" y="12289"/>
                  <a:pt x="85705" y="0"/>
                  <a:pt x="116640" y="0"/>
                </a:cubicBezTo>
                <a:lnTo>
                  <a:pt x="1529361" y="0"/>
                </a:lnTo>
                <a:cubicBezTo>
                  <a:pt x="1560296" y="0"/>
                  <a:pt x="1589964" y="12289"/>
                  <a:pt x="1611838" y="34163"/>
                </a:cubicBezTo>
                <a:cubicBezTo>
                  <a:pt x="1633712" y="56037"/>
                  <a:pt x="1646001" y="85705"/>
                  <a:pt x="1646001" y="116640"/>
                </a:cubicBezTo>
                <a:lnTo>
                  <a:pt x="1646001" y="1049760"/>
                </a:lnTo>
                <a:cubicBezTo>
                  <a:pt x="1646001" y="1080695"/>
                  <a:pt x="1633712" y="1110363"/>
                  <a:pt x="1611838" y="1132237"/>
                </a:cubicBezTo>
                <a:cubicBezTo>
                  <a:pt x="1589964" y="1154111"/>
                  <a:pt x="1560296" y="1166400"/>
                  <a:pt x="1529361" y="1166400"/>
                </a:cubicBezTo>
                <a:lnTo>
                  <a:pt x="116640" y="1166400"/>
                </a:lnTo>
                <a:cubicBezTo>
                  <a:pt x="85705" y="1166400"/>
                  <a:pt x="56037" y="1154111"/>
                  <a:pt x="34163" y="1132237"/>
                </a:cubicBezTo>
                <a:cubicBezTo>
                  <a:pt x="12289" y="1110363"/>
                  <a:pt x="0" y="1080695"/>
                  <a:pt x="0" y="1049760"/>
                </a:cubicBezTo>
                <a:lnTo>
                  <a:pt x="0" y="116640"/>
                </a:lnTo>
                <a:close/>
              </a:path>
            </a:pathLst>
          </a:custGeom>
          <a:ln w="127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024" tIns="192024" rIns="192024" bIns="610870" numCol="1" spcCol="1270" anchor="t" anchorCtr="0">
            <a:noAutofit/>
          </a:bodyPr>
          <a:lstStyle/>
          <a:p>
            <a:pPr lvl="0" algn="l" defTabSz="1200150">
              <a:lnSpc>
                <a:spcPct val="90000"/>
              </a:lnSpc>
              <a:spcBef>
                <a:spcPct val="0"/>
              </a:spcBef>
              <a:spcAft>
                <a:spcPct val="35000"/>
              </a:spcAft>
            </a:pPr>
            <a:r>
              <a:rPr lang="en-US" altLang="zh-CN" sz="2700" b="1" kern="1200" smtClean="0">
                <a:solidFill>
                  <a:srgbClr val="C00000"/>
                </a:solidFill>
              </a:rPr>
              <a:t>2010</a:t>
            </a:r>
            <a:endParaRPr lang="zh-CN" altLang="en-US" sz="2700" b="1" kern="1200">
              <a:solidFill>
                <a:srgbClr val="C00000"/>
              </a:solidFill>
            </a:endParaRPr>
          </a:p>
        </p:txBody>
      </p:sp>
      <p:sp>
        <p:nvSpPr>
          <p:cNvPr id="20" name="圆角矩形 19"/>
          <p:cNvSpPr/>
          <p:nvPr/>
        </p:nvSpPr>
        <p:spPr>
          <a:xfrm>
            <a:off x="5240161" y="2307518"/>
            <a:ext cx="2161111" cy="3764299"/>
          </a:xfrm>
          <a:prstGeom prst="roundRect">
            <a:avLst>
              <a:gd name="adj" fmla="val 10000"/>
            </a:avLst>
          </a:pr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tIns="180000" rIns="0" bIns="252000"/>
          <a:lstStyle/>
          <a:p>
            <a:pPr marL="228600" lvl="1" indent="-228600" defTabSz="1200150">
              <a:lnSpc>
                <a:spcPct val="90000"/>
              </a:lnSpc>
              <a:spcAft>
                <a:spcPct val="15000"/>
              </a:spcAft>
              <a:buFontTx/>
              <a:buChar char="••"/>
            </a:pPr>
            <a:r>
              <a:rPr lang="en-US" altLang="zh-CN" dirty="0" smtClean="0">
                <a:ea typeface="黑体" pitchFamily="49" charset="-122"/>
              </a:rPr>
              <a:t>Association</a:t>
            </a:r>
          </a:p>
          <a:p>
            <a:pPr marL="228600" lvl="1" indent="-228600" defTabSz="1200150">
              <a:lnSpc>
                <a:spcPct val="90000"/>
              </a:lnSpc>
              <a:spcAft>
                <a:spcPct val="15000"/>
              </a:spcAft>
              <a:buChar char="••"/>
            </a:pPr>
            <a:r>
              <a:rPr lang="en-US" altLang="zh-CN" dirty="0" smtClean="0">
                <a:ea typeface="黑体" pitchFamily="49" charset="-122"/>
              </a:rPr>
              <a:t>Disambiguation</a:t>
            </a:r>
          </a:p>
          <a:p>
            <a:pPr marL="228600" lvl="1" indent="-228600" defTabSz="1200150">
              <a:lnSpc>
                <a:spcPct val="90000"/>
              </a:lnSpc>
              <a:spcAft>
                <a:spcPct val="15000"/>
              </a:spcAft>
              <a:buChar char="••"/>
            </a:pPr>
            <a:r>
              <a:rPr lang="en-US" altLang="zh-CN" dirty="0" smtClean="0">
                <a:ea typeface="黑体" pitchFamily="49" charset="-122"/>
              </a:rPr>
              <a:t>Suggestion</a:t>
            </a:r>
          </a:p>
          <a:p>
            <a:pPr marL="228600" lvl="1" indent="-228600" defTabSz="1200150">
              <a:lnSpc>
                <a:spcPct val="90000"/>
              </a:lnSpc>
              <a:spcAft>
                <a:spcPct val="15000"/>
              </a:spcAft>
              <a:buChar char="••"/>
            </a:pPr>
            <a:endParaRPr lang="en-US" altLang="zh-CN" dirty="0" smtClean="0">
              <a:ea typeface="黑体" pitchFamily="49" charset="-122"/>
            </a:endParaRPr>
          </a:p>
          <a:p>
            <a:pPr marL="228600" lvl="1" indent="-228600" defTabSz="1200150">
              <a:lnSpc>
                <a:spcPct val="90000"/>
              </a:lnSpc>
              <a:spcAft>
                <a:spcPct val="15000"/>
              </a:spcAft>
              <a:buChar char="••"/>
            </a:pPr>
            <a:r>
              <a:rPr lang="en-US" altLang="zh-CN" sz="1800" b="1" dirty="0" smtClean="0">
                <a:solidFill>
                  <a:srgbClr val="C00000"/>
                </a:solidFill>
                <a:ea typeface="黑体" pitchFamily="49" charset="-122"/>
              </a:rPr>
              <a:t>1.02M </a:t>
            </a:r>
            <a:r>
              <a:rPr lang="en-US" altLang="zh-CN" sz="1800" dirty="0" smtClean="0">
                <a:solidFill>
                  <a:srgbClr val="000000"/>
                </a:solidFill>
                <a:ea typeface="黑体" pitchFamily="49" charset="-122"/>
              </a:rPr>
              <a:t>users </a:t>
            </a:r>
            <a:r>
              <a:rPr lang="en-US" altLang="zh-CN" sz="1800" dirty="0">
                <a:solidFill>
                  <a:srgbClr val="000000"/>
                </a:solidFill>
                <a:ea typeface="黑体" pitchFamily="49" charset="-122"/>
              </a:rPr>
              <a:t>from </a:t>
            </a:r>
            <a:r>
              <a:rPr lang="en-US" altLang="zh-CN" sz="1800" b="1" dirty="0" smtClean="0">
                <a:solidFill>
                  <a:srgbClr val="C00000"/>
                </a:solidFill>
                <a:ea typeface="黑体" pitchFamily="49" charset="-122"/>
              </a:rPr>
              <a:t>202 </a:t>
            </a:r>
            <a:r>
              <a:rPr lang="en-US" altLang="zh-CN" sz="1800" dirty="0">
                <a:solidFill>
                  <a:srgbClr val="000000"/>
                </a:solidFill>
                <a:ea typeface="黑体" pitchFamily="49" charset="-122"/>
              </a:rPr>
              <a:t>countries</a:t>
            </a:r>
            <a:endParaRPr lang="zh-CN" altLang="en-US" sz="1800" dirty="0">
              <a:solidFill>
                <a:srgbClr val="000000"/>
              </a:solidFill>
              <a:ea typeface="黑体" pitchFamily="49" charset="-122"/>
            </a:endParaRPr>
          </a:p>
          <a:p>
            <a:pPr marL="228600" lvl="1" indent="-228600" defTabSz="1200150">
              <a:lnSpc>
                <a:spcPct val="90000"/>
              </a:lnSpc>
              <a:spcAft>
                <a:spcPct val="15000"/>
              </a:spcAft>
              <a:buChar char="••"/>
            </a:pPr>
            <a:endParaRPr lang="en-US" altLang="zh-CN" dirty="0" smtClean="0">
              <a:ea typeface="黑体" pitchFamily="49" charset="-122"/>
            </a:endParaRPr>
          </a:p>
        </p:txBody>
      </p:sp>
      <p:sp>
        <p:nvSpPr>
          <p:cNvPr id="21" name="任意多边形 20"/>
          <p:cNvSpPr/>
          <p:nvPr/>
        </p:nvSpPr>
        <p:spPr>
          <a:xfrm>
            <a:off x="7113240" y="1773416"/>
            <a:ext cx="528999" cy="409806"/>
          </a:xfrm>
          <a:custGeom>
            <a:avLst/>
            <a:gdLst>
              <a:gd name="connsiteX0" fmla="*/ 0 w 528999"/>
              <a:gd name="connsiteY0" fmla="*/ 81961 h 409806"/>
              <a:gd name="connsiteX1" fmla="*/ 324096 w 528999"/>
              <a:gd name="connsiteY1" fmla="*/ 81961 h 409806"/>
              <a:gd name="connsiteX2" fmla="*/ 324096 w 528999"/>
              <a:gd name="connsiteY2" fmla="*/ 0 h 409806"/>
              <a:gd name="connsiteX3" fmla="*/ 528999 w 528999"/>
              <a:gd name="connsiteY3" fmla="*/ 204903 h 409806"/>
              <a:gd name="connsiteX4" fmla="*/ 324096 w 528999"/>
              <a:gd name="connsiteY4" fmla="*/ 409806 h 409806"/>
              <a:gd name="connsiteX5" fmla="*/ 324096 w 528999"/>
              <a:gd name="connsiteY5" fmla="*/ 327845 h 409806"/>
              <a:gd name="connsiteX6" fmla="*/ 0 w 528999"/>
              <a:gd name="connsiteY6" fmla="*/ 327845 h 409806"/>
              <a:gd name="connsiteX7" fmla="*/ 0 w 528999"/>
              <a:gd name="connsiteY7" fmla="*/ 81961 h 40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999" h="409806">
                <a:moveTo>
                  <a:pt x="0" y="81961"/>
                </a:moveTo>
                <a:lnTo>
                  <a:pt x="324096" y="81961"/>
                </a:lnTo>
                <a:lnTo>
                  <a:pt x="324096" y="0"/>
                </a:lnTo>
                <a:lnTo>
                  <a:pt x="528999" y="204903"/>
                </a:lnTo>
                <a:lnTo>
                  <a:pt x="324096" y="409806"/>
                </a:lnTo>
                <a:lnTo>
                  <a:pt x="324096" y="327845"/>
                </a:lnTo>
                <a:lnTo>
                  <a:pt x="0" y="327845"/>
                </a:lnTo>
                <a:lnTo>
                  <a:pt x="0" y="81961"/>
                </a:lnTo>
                <a:close/>
              </a:path>
            </a:pathLst>
          </a:custGeom>
          <a:solidFill>
            <a:srgbClr val="FFCCCC"/>
          </a:solidFill>
          <a:ln>
            <a:solidFill>
              <a:schemeClr val="tx1"/>
            </a:solid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81961" rIns="122942" bIns="81961"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22" name="任意多边形 21"/>
          <p:cNvSpPr/>
          <p:nvPr/>
        </p:nvSpPr>
        <p:spPr>
          <a:xfrm>
            <a:off x="7761312" y="1649119"/>
            <a:ext cx="1646001" cy="1166400"/>
          </a:xfrm>
          <a:custGeom>
            <a:avLst/>
            <a:gdLst>
              <a:gd name="connsiteX0" fmla="*/ 0 w 1646001"/>
              <a:gd name="connsiteY0" fmla="*/ 116640 h 1166400"/>
              <a:gd name="connsiteX1" fmla="*/ 34163 w 1646001"/>
              <a:gd name="connsiteY1" fmla="*/ 34163 h 1166400"/>
              <a:gd name="connsiteX2" fmla="*/ 116640 w 1646001"/>
              <a:gd name="connsiteY2" fmla="*/ 0 h 1166400"/>
              <a:gd name="connsiteX3" fmla="*/ 1529361 w 1646001"/>
              <a:gd name="connsiteY3" fmla="*/ 0 h 1166400"/>
              <a:gd name="connsiteX4" fmla="*/ 1611838 w 1646001"/>
              <a:gd name="connsiteY4" fmla="*/ 34163 h 1166400"/>
              <a:gd name="connsiteX5" fmla="*/ 1646001 w 1646001"/>
              <a:gd name="connsiteY5" fmla="*/ 116640 h 1166400"/>
              <a:gd name="connsiteX6" fmla="*/ 1646001 w 1646001"/>
              <a:gd name="connsiteY6" fmla="*/ 1049760 h 1166400"/>
              <a:gd name="connsiteX7" fmla="*/ 1611838 w 1646001"/>
              <a:gd name="connsiteY7" fmla="*/ 1132237 h 1166400"/>
              <a:gd name="connsiteX8" fmla="*/ 1529361 w 1646001"/>
              <a:gd name="connsiteY8" fmla="*/ 1166400 h 1166400"/>
              <a:gd name="connsiteX9" fmla="*/ 116640 w 1646001"/>
              <a:gd name="connsiteY9" fmla="*/ 1166400 h 1166400"/>
              <a:gd name="connsiteX10" fmla="*/ 34163 w 1646001"/>
              <a:gd name="connsiteY10" fmla="*/ 1132237 h 1166400"/>
              <a:gd name="connsiteX11" fmla="*/ 0 w 1646001"/>
              <a:gd name="connsiteY11" fmla="*/ 1049760 h 1166400"/>
              <a:gd name="connsiteX12" fmla="*/ 0 w 1646001"/>
              <a:gd name="connsiteY12" fmla="*/ 116640 h 116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001" h="1166400">
                <a:moveTo>
                  <a:pt x="0" y="116640"/>
                </a:moveTo>
                <a:cubicBezTo>
                  <a:pt x="0" y="85705"/>
                  <a:pt x="12289" y="56037"/>
                  <a:pt x="34163" y="34163"/>
                </a:cubicBezTo>
                <a:cubicBezTo>
                  <a:pt x="56037" y="12289"/>
                  <a:pt x="85705" y="0"/>
                  <a:pt x="116640" y="0"/>
                </a:cubicBezTo>
                <a:lnTo>
                  <a:pt x="1529361" y="0"/>
                </a:lnTo>
                <a:cubicBezTo>
                  <a:pt x="1560296" y="0"/>
                  <a:pt x="1589964" y="12289"/>
                  <a:pt x="1611838" y="34163"/>
                </a:cubicBezTo>
                <a:cubicBezTo>
                  <a:pt x="1633712" y="56037"/>
                  <a:pt x="1646001" y="85705"/>
                  <a:pt x="1646001" y="116640"/>
                </a:cubicBezTo>
                <a:lnTo>
                  <a:pt x="1646001" y="1049760"/>
                </a:lnTo>
                <a:cubicBezTo>
                  <a:pt x="1646001" y="1080695"/>
                  <a:pt x="1633712" y="1110363"/>
                  <a:pt x="1611838" y="1132237"/>
                </a:cubicBezTo>
                <a:cubicBezTo>
                  <a:pt x="1589964" y="1154111"/>
                  <a:pt x="1560296" y="1166400"/>
                  <a:pt x="1529361" y="1166400"/>
                </a:cubicBezTo>
                <a:lnTo>
                  <a:pt x="116640" y="1166400"/>
                </a:lnTo>
                <a:cubicBezTo>
                  <a:pt x="85705" y="1166400"/>
                  <a:pt x="56037" y="1154111"/>
                  <a:pt x="34163" y="1132237"/>
                </a:cubicBezTo>
                <a:cubicBezTo>
                  <a:pt x="12289" y="1110363"/>
                  <a:pt x="0" y="1080695"/>
                  <a:pt x="0" y="1049760"/>
                </a:cubicBezTo>
                <a:lnTo>
                  <a:pt x="0" y="116640"/>
                </a:lnTo>
                <a:close/>
              </a:path>
            </a:pathLst>
          </a:custGeom>
          <a:ln w="127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024" tIns="192024" rIns="192024" bIns="610870" numCol="1" spcCol="1270" anchor="t" anchorCtr="0">
            <a:noAutofit/>
          </a:bodyPr>
          <a:lstStyle/>
          <a:p>
            <a:pPr lvl="0" algn="l" defTabSz="1200150">
              <a:lnSpc>
                <a:spcPct val="90000"/>
              </a:lnSpc>
              <a:spcBef>
                <a:spcPct val="0"/>
              </a:spcBef>
              <a:spcAft>
                <a:spcPct val="35000"/>
              </a:spcAft>
            </a:pPr>
            <a:r>
              <a:rPr lang="en-US" altLang="zh-CN" sz="2700" b="1" kern="1200" smtClean="0">
                <a:solidFill>
                  <a:srgbClr val="C00000"/>
                </a:solidFill>
              </a:rPr>
              <a:t>2012</a:t>
            </a:r>
            <a:endParaRPr lang="zh-CN" altLang="en-US" sz="2700" b="1" kern="1200">
              <a:solidFill>
                <a:srgbClr val="C00000"/>
              </a:solidFill>
            </a:endParaRPr>
          </a:p>
        </p:txBody>
      </p:sp>
      <p:sp>
        <p:nvSpPr>
          <p:cNvPr id="23" name="任意多边形 22"/>
          <p:cNvSpPr/>
          <p:nvPr/>
        </p:nvSpPr>
        <p:spPr>
          <a:xfrm>
            <a:off x="7832450" y="2307518"/>
            <a:ext cx="2161110" cy="3764299"/>
          </a:xfrm>
          <a:custGeom>
            <a:avLst/>
            <a:gdLst>
              <a:gd name="connsiteX0" fmla="*/ 0 w 1646001"/>
              <a:gd name="connsiteY0" fmla="*/ 155520 h 1555200"/>
              <a:gd name="connsiteX1" fmla="*/ 45551 w 1646001"/>
              <a:gd name="connsiteY1" fmla="*/ 45551 h 1555200"/>
              <a:gd name="connsiteX2" fmla="*/ 155520 w 1646001"/>
              <a:gd name="connsiteY2" fmla="*/ 0 h 1555200"/>
              <a:gd name="connsiteX3" fmla="*/ 1490481 w 1646001"/>
              <a:gd name="connsiteY3" fmla="*/ 0 h 1555200"/>
              <a:gd name="connsiteX4" fmla="*/ 1600450 w 1646001"/>
              <a:gd name="connsiteY4" fmla="*/ 45551 h 1555200"/>
              <a:gd name="connsiteX5" fmla="*/ 1646001 w 1646001"/>
              <a:gd name="connsiteY5" fmla="*/ 155520 h 1555200"/>
              <a:gd name="connsiteX6" fmla="*/ 1646001 w 1646001"/>
              <a:gd name="connsiteY6" fmla="*/ 1399680 h 1555200"/>
              <a:gd name="connsiteX7" fmla="*/ 1600450 w 1646001"/>
              <a:gd name="connsiteY7" fmla="*/ 1509649 h 1555200"/>
              <a:gd name="connsiteX8" fmla="*/ 1490481 w 1646001"/>
              <a:gd name="connsiteY8" fmla="*/ 1555200 h 1555200"/>
              <a:gd name="connsiteX9" fmla="*/ 155520 w 1646001"/>
              <a:gd name="connsiteY9" fmla="*/ 1555200 h 1555200"/>
              <a:gd name="connsiteX10" fmla="*/ 45551 w 1646001"/>
              <a:gd name="connsiteY10" fmla="*/ 1509649 h 1555200"/>
              <a:gd name="connsiteX11" fmla="*/ 0 w 1646001"/>
              <a:gd name="connsiteY11" fmla="*/ 1399680 h 1555200"/>
              <a:gd name="connsiteX12" fmla="*/ 0 w 1646001"/>
              <a:gd name="connsiteY12" fmla="*/ 155520 h 15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001" h="1555200">
                <a:moveTo>
                  <a:pt x="0" y="155520"/>
                </a:moveTo>
                <a:cubicBezTo>
                  <a:pt x="0" y="114274"/>
                  <a:pt x="16385" y="74716"/>
                  <a:pt x="45551" y="45551"/>
                </a:cubicBezTo>
                <a:cubicBezTo>
                  <a:pt x="74717" y="16385"/>
                  <a:pt x="114274" y="0"/>
                  <a:pt x="155520" y="0"/>
                </a:cubicBezTo>
                <a:lnTo>
                  <a:pt x="1490481" y="0"/>
                </a:lnTo>
                <a:cubicBezTo>
                  <a:pt x="1531727" y="0"/>
                  <a:pt x="1571285" y="16385"/>
                  <a:pt x="1600450" y="45551"/>
                </a:cubicBezTo>
                <a:cubicBezTo>
                  <a:pt x="1629616" y="74717"/>
                  <a:pt x="1646001" y="114274"/>
                  <a:pt x="1646001" y="155520"/>
                </a:cubicBezTo>
                <a:lnTo>
                  <a:pt x="1646001" y="1399680"/>
                </a:lnTo>
                <a:cubicBezTo>
                  <a:pt x="1646001" y="1440926"/>
                  <a:pt x="1629616" y="1480484"/>
                  <a:pt x="1600450" y="1509649"/>
                </a:cubicBezTo>
                <a:cubicBezTo>
                  <a:pt x="1571284" y="1538815"/>
                  <a:pt x="1531727" y="1555200"/>
                  <a:pt x="1490481" y="1555200"/>
                </a:cubicBezTo>
                <a:lnTo>
                  <a:pt x="155520" y="1555200"/>
                </a:lnTo>
                <a:cubicBezTo>
                  <a:pt x="114274" y="1555200"/>
                  <a:pt x="74716" y="1538815"/>
                  <a:pt x="45551" y="1509649"/>
                </a:cubicBezTo>
                <a:cubicBezTo>
                  <a:pt x="16385" y="1480483"/>
                  <a:pt x="0" y="1440926"/>
                  <a:pt x="0" y="1399680"/>
                </a:cubicBezTo>
                <a:lnTo>
                  <a:pt x="0" y="155520"/>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000" tIns="252000" rIns="72000" bIns="252000" numCol="1" spcCol="1270" anchor="t" anchorCtr="0">
            <a:noAutofit/>
          </a:bodyPr>
          <a:lstStyle/>
          <a:p>
            <a:pPr marL="228600" lvl="1" indent="-228600" defTabSz="1200150">
              <a:lnSpc>
                <a:spcPct val="90000"/>
              </a:lnSpc>
              <a:spcAft>
                <a:spcPct val="15000"/>
              </a:spcAft>
              <a:buChar char="••"/>
            </a:pPr>
            <a:r>
              <a:rPr lang="en-US" altLang="zh-CN" dirty="0" smtClean="0">
                <a:ea typeface="黑体" pitchFamily="49" charset="-122"/>
              </a:rPr>
              <a:t>Geo search</a:t>
            </a:r>
          </a:p>
          <a:p>
            <a:pPr marL="228600" lvl="1" indent="-228600" defTabSz="1200150">
              <a:lnSpc>
                <a:spcPct val="90000"/>
              </a:lnSpc>
              <a:spcAft>
                <a:spcPct val="15000"/>
              </a:spcAft>
              <a:buChar char="••"/>
            </a:pPr>
            <a:r>
              <a:rPr lang="en-US" altLang="zh-CN" dirty="0" smtClean="0">
                <a:ea typeface="黑体" pitchFamily="49" charset="-122"/>
              </a:rPr>
              <a:t>Collaboration </a:t>
            </a:r>
            <a:r>
              <a:rPr lang="en-US" altLang="zh-CN" sz="1800" dirty="0" smtClean="0">
                <a:ea typeface="黑体" pitchFamily="49" charset="-122"/>
              </a:rPr>
              <a:t>recommendation</a:t>
            </a:r>
            <a:endParaRPr lang="en-US" altLang="zh-CN" dirty="0" smtClean="0">
              <a:ea typeface="黑体" pitchFamily="49" charset="-122"/>
            </a:endParaRPr>
          </a:p>
          <a:p>
            <a:pPr marL="228600" lvl="1" indent="-228600" defTabSz="1200150">
              <a:lnSpc>
                <a:spcPct val="90000"/>
              </a:lnSpc>
              <a:spcAft>
                <a:spcPct val="15000"/>
              </a:spcAft>
              <a:buChar char="••"/>
            </a:pPr>
            <a:endParaRPr lang="en-US" altLang="zh-CN" dirty="0" smtClean="0">
              <a:ea typeface="黑体" pitchFamily="49" charset="-122"/>
            </a:endParaRPr>
          </a:p>
          <a:p>
            <a:pPr marL="228600" lvl="1" indent="-228600" defTabSz="1200150">
              <a:lnSpc>
                <a:spcPct val="90000"/>
              </a:lnSpc>
              <a:spcAft>
                <a:spcPct val="15000"/>
              </a:spcAft>
              <a:buChar char="••"/>
            </a:pPr>
            <a:r>
              <a:rPr lang="en-US" altLang="zh-CN" sz="1800" b="1" dirty="0" smtClean="0">
                <a:solidFill>
                  <a:srgbClr val="C00000"/>
                </a:solidFill>
                <a:ea typeface="黑体" pitchFamily="49" charset="-122"/>
              </a:rPr>
              <a:t>432M </a:t>
            </a:r>
            <a:r>
              <a:rPr lang="en-US" altLang="zh-CN" sz="1800" dirty="0">
                <a:solidFill>
                  <a:srgbClr val="000000"/>
                </a:solidFill>
                <a:ea typeface="黑体" pitchFamily="49" charset="-122"/>
              </a:rPr>
              <a:t>users from </a:t>
            </a:r>
            <a:r>
              <a:rPr lang="en-US" altLang="zh-CN" sz="1800" b="1" dirty="0" smtClean="0">
                <a:solidFill>
                  <a:srgbClr val="C00000"/>
                </a:solidFill>
                <a:ea typeface="黑体" pitchFamily="49" charset="-122"/>
              </a:rPr>
              <a:t>220 </a:t>
            </a:r>
            <a:r>
              <a:rPr lang="en-US" altLang="zh-CN" sz="1800" dirty="0">
                <a:solidFill>
                  <a:srgbClr val="000000"/>
                </a:solidFill>
                <a:ea typeface="黑体" pitchFamily="49" charset="-122"/>
              </a:rPr>
              <a:t>countries</a:t>
            </a:r>
            <a:endParaRPr lang="zh-CN" altLang="en-US" sz="1800" dirty="0">
              <a:solidFill>
                <a:srgbClr val="000000"/>
              </a:solidFill>
              <a:ea typeface="黑体" pitchFamily="49" charset="-122"/>
            </a:endParaRPr>
          </a:p>
        </p:txBody>
      </p:sp>
      <p:sp>
        <p:nvSpPr>
          <p:cNvPr id="24" name="标题 23"/>
          <p:cNvSpPr>
            <a:spLocks noGrp="1"/>
          </p:cNvSpPr>
          <p:nvPr>
            <p:ph type="title"/>
          </p:nvPr>
        </p:nvSpPr>
        <p:spPr/>
        <p:txBody>
          <a:bodyPr/>
          <a:lstStyle/>
          <a:p>
            <a:pPr>
              <a:defRPr/>
            </a:pPr>
            <a:r>
              <a:rPr kumimoji="1" lang="en-US" altLang="zh-CN" sz="4800" b="1" dirty="0" err="1" smtClean="0">
                <a:ea typeface="黑体" pitchFamily="49" charset="-122"/>
                <a:cs typeface="Times New Roman" pitchFamily="18" charset="0"/>
              </a:rPr>
              <a:t>AMiner</a:t>
            </a:r>
            <a:r>
              <a:rPr kumimoji="1" lang="en-US" altLang="zh-CN" sz="4800" b="1" dirty="0" smtClean="0">
                <a:ea typeface="黑体" pitchFamily="49" charset="-122"/>
                <a:cs typeface="Times New Roman" pitchFamily="18" charset="0"/>
              </a:rPr>
              <a:t> History</a:t>
            </a:r>
            <a:endParaRPr kumimoji="1" lang="zh-CN" altLang="en-US" sz="4800" b="1" dirty="0">
              <a:ea typeface="黑体" pitchFamily="49" charset="-122"/>
            </a:endParaRPr>
          </a:p>
        </p:txBody>
      </p:sp>
      <p:pic>
        <p:nvPicPr>
          <p:cNvPr id="1027" name="Picture 3"/>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0680" y="4523645"/>
            <a:ext cx="1872000" cy="1440000"/>
          </a:xfrm>
          <a:prstGeom prst="rect">
            <a:avLst/>
          </a:prstGeom>
          <a:noFill/>
          <a:ln w="9525">
            <a:noFill/>
            <a:miter lim="800000"/>
            <a:headEnd/>
            <a:tailEnd/>
          </a:ln>
        </p:spPr>
      </p:pic>
      <p:pic>
        <p:nvPicPr>
          <p:cNvPr id="1028" name="Picture 4"/>
          <p:cNvPicPr>
            <a:picLocks noChangeArrowheads="1"/>
          </p:cNvPicPr>
          <p:nvPr/>
        </p:nvPicPr>
        <p:blipFill>
          <a:blip r:embed="rId4" cstate="print"/>
          <a:srcRect/>
          <a:stretch>
            <a:fillRect/>
          </a:stretch>
        </p:blipFill>
        <p:spPr bwMode="auto">
          <a:xfrm>
            <a:off x="7977336" y="4523645"/>
            <a:ext cx="1872000" cy="1440000"/>
          </a:xfrm>
          <a:prstGeom prst="rect">
            <a:avLst/>
          </a:prstGeom>
          <a:noFill/>
          <a:ln w="9525">
            <a:solidFill>
              <a:schemeClr val="tx1"/>
            </a:solidFill>
            <a:miter lim="800000"/>
            <a:headEnd/>
            <a:tailEnd/>
          </a:ln>
        </p:spPr>
      </p:pic>
      <p:pic>
        <p:nvPicPr>
          <p:cNvPr id="31" name="Picture 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49252" y="4523645"/>
            <a:ext cx="1872000" cy="1440000"/>
          </a:xfrm>
          <a:prstGeom prst="rect">
            <a:avLst/>
          </a:prstGeom>
          <a:noFill/>
          <a:ln w="9525">
            <a:noFill/>
            <a:miter lim="800000"/>
            <a:headEnd/>
            <a:tailEnd/>
          </a:ln>
        </p:spPr>
      </p:pic>
      <p:pic>
        <p:nvPicPr>
          <p:cNvPr id="1029" name="Picture 5"/>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92968" y="4523645"/>
            <a:ext cx="1872000" cy="1440000"/>
          </a:xfrm>
          <a:prstGeom prst="rect">
            <a:avLst/>
          </a:prstGeom>
          <a:noFill/>
          <a:ln w="9525">
            <a:noFill/>
            <a:miter lim="800000"/>
            <a:headEnd/>
            <a:tailEnd/>
          </a:ln>
        </p:spPr>
      </p:pic>
    </p:spTree>
    <p:extLst>
      <p:ext uri="{BB962C8B-B14F-4D97-AF65-F5344CB8AC3E}">
        <p14:creationId xmlns:p14="http://schemas.microsoft.com/office/powerpoint/2010/main" val="2442306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4"/>
          <p:cNvPicPr>
            <a:picLocks noChangeAspect="1" noChangeArrowheads="1"/>
          </p:cNvPicPr>
          <p:nvPr/>
        </p:nvPicPr>
        <p:blipFill>
          <a:blip r:embed="rId4" cstate="print"/>
          <a:srcRect/>
          <a:stretch>
            <a:fillRect/>
          </a:stretch>
        </p:blipFill>
        <p:spPr bwMode="auto">
          <a:xfrm>
            <a:off x="1100138" y="1016000"/>
            <a:ext cx="8172450" cy="5386388"/>
          </a:xfrm>
          <a:prstGeom prst="rect">
            <a:avLst/>
          </a:prstGeom>
          <a:noFill/>
          <a:ln w="19050">
            <a:solidFill>
              <a:srgbClr val="C00000"/>
            </a:solidFill>
            <a:miter lim="800000"/>
            <a:headEnd/>
            <a:tailEnd/>
          </a:ln>
        </p:spPr>
      </p:pic>
      <p:sp>
        <p:nvSpPr>
          <p:cNvPr id="4" name="矩形 3"/>
          <p:cNvSpPr/>
          <p:nvPr/>
        </p:nvSpPr>
        <p:spPr>
          <a:xfrm>
            <a:off x="1100138" y="1016001"/>
            <a:ext cx="8173342" cy="540792"/>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lgn="ctr">
              <a:defRPr/>
            </a:pPr>
            <a:r>
              <a:rPr lang="en-US" altLang="zh-CN" sz="2800" b="1" dirty="0" smtClean="0">
                <a:solidFill>
                  <a:srgbClr val="FFFF00"/>
                </a:solidFill>
                <a:ea typeface="黑体" pitchFamily="49" charset="-122"/>
              </a:rPr>
              <a:t>4.32 million IP from 220 countries/regions</a:t>
            </a:r>
            <a:endParaRPr lang="en-US" altLang="zh-CN" sz="2800" b="1" dirty="0">
              <a:solidFill>
                <a:srgbClr val="FFFF00"/>
              </a:solidFill>
              <a:ea typeface="黑体" pitchFamily="49" charset="-122"/>
            </a:endParaRPr>
          </a:p>
        </p:txBody>
      </p:sp>
      <p:sp>
        <p:nvSpPr>
          <p:cNvPr id="5" name="标题 1"/>
          <p:cNvSpPr txBox="1">
            <a:spLocks/>
          </p:cNvSpPr>
          <p:nvPr/>
        </p:nvSpPr>
        <p:spPr bwMode="auto">
          <a:xfrm>
            <a:off x="3" y="188913"/>
            <a:ext cx="9363075" cy="863600"/>
          </a:xfrm>
          <a:prstGeom prst="rect">
            <a:avLst/>
          </a:prstGeom>
          <a:noFill/>
          <a:ln w="9525">
            <a:noFill/>
            <a:miter lim="800000"/>
            <a:headEnd/>
            <a:tailEnd/>
          </a:ln>
        </p:spPr>
        <p:txBody>
          <a:bodyPr anchor="ctr"/>
          <a:lstStyle/>
          <a:p>
            <a:pPr algn="ctr">
              <a:defRPr/>
            </a:pPr>
            <a:r>
              <a:rPr kumimoji="1" lang="en-US" altLang="zh-CN" sz="4800" b="1" smtClean="0">
                <a:ea typeface="黑体" pitchFamily="49" charset="-122"/>
                <a:cs typeface="Times New Roman" pitchFamily="18" charset="0"/>
              </a:rPr>
              <a:t>User Distribution</a:t>
            </a:r>
            <a:endParaRPr kumimoji="1" lang="zh-CN" altLang="en-US" sz="4800" b="1" kern="0" dirty="0">
              <a:latin typeface="+mj-lt"/>
              <a:ea typeface="黑体" pitchFamily="49" charset="-122"/>
              <a:cs typeface="+mj-cs"/>
            </a:endParaRPr>
          </a:p>
        </p:txBody>
      </p:sp>
    </p:spTree>
    <p:custDataLst>
      <p:tags r:id="rId1"/>
    </p:custDataLst>
    <p:extLst>
      <p:ext uri="{BB962C8B-B14F-4D97-AF65-F5344CB8AC3E}">
        <p14:creationId xmlns:p14="http://schemas.microsoft.com/office/powerpoint/2010/main" val="40604298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4"/>
          <p:cNvPicPr>
            <a:picLocks noChangeAspect="1" noChangeArrowheads="1"/>
          </p:cNvPicPr>
          <p:nvPr/>
        </p:nvPicPr>
        <p:blipFill>
          <a:blip r:embed="rId4" cstate="print"/>
          <a:srcRect/>
          <a:stretch>
            <a:fillRect/>
          </a:stretch>
        </p:blipFill>
        <p:spPr bwMode="auto">
          <a:xfrm>
            <a:off x="1100138" y="1016000"/>
            <a:ext cx="8172450" cy="5386388"/>
          </a:xfrm>
          <a:prstGeom prst="rect">
            <a:avLst/>
          </a:prstGeom>
          <a:noFill/>
          <a:ln w="19050">
            <a:solidFill>
              <a:srgbClr val="C00000"/>
            </a:solidFill>
            <a:miter lim="800000"/>
            <a:headEnd/>
            <a:tailEnd/>
          </a:ln>
        </p:spPr>
      </p:pic>
      <p:sp>
        <p:nvSpPr>
          <p:cNvPr id="3" name="Rectangle 6"/>
          <p:cNvSpPr>
            <a:spLocks noChangeArrowheads="1"/>
          </p:cNvSpPr>
          <p:nvPr/>
        </p:nvSpPr>
        <p:spPr bwMode="auto">
          <a:xfrm>
            <a:off x="2360620" y="1989144"/>
            <a:ext cx="5761037" cy="3887787"/>
          </a:xfrm>
          <a:prstGeom prst="rect">
            <a:avLst/>
          </a:prstGeom>
          <a:solidFill>
            <a:schemeClr val="bg1"/>
          </a:solidFill>
          <a:ln w="9525">
            <a:solidFill>
              <a:schemeClr val="tx1"/>
            </a:solidFill>
            <a:miter lim="800000"/>
            <a:headEnd/>
            <a:tailEnd/>
          </a:ln>
        </p:spPr>
        <p:txBody>
          <a:bodyPr lIns="180000" rIns="72000"/>
          <a:lstStyle/>
          <a:p>
            <a:pPr>
              <a:defRPr/>
            </a:pPr>
            <a:endParaRPr lang="en-US" altLang="zh-CN" sz="2800" dirty="0">
              <a:latin typeface="Arial" pitchFamily="34" charset="0"/>
              <a:ea typeface="宋体" pitchFamily="2" charset="-122"/>
            </a:endParaRPr>
          </a:p>
          <a:p>
            <a:pPr>
              <a:defRPr/>
            </a:pPr>
            <a:r>
              <a:rPr lang="en-US" altLang="zh-CN" sz="3200" b="1" dirty="0">
                <a:solidFill>
                  <a:srgbClr val="0000DC"/>
                </a:solidFill>
                <a:latin typeface="Arial" pitchFamily="34" charset="0"/>
                <a:ea typeface="宋体" pitchFamily="2" charset="-122"/>
              </a:rPr>
              <a:t>Top 10 countries</a:t>
            </a:r>
          </a:p>
          <a:p>
            <a:pPr>
              <a:defRPr/>
            </a:pPr>
            <a:r>
              <a:rPr lang="en-US" altLang="zh-CN" sz="3200" dirty="0">
                <a:latin typeface="Arial" pitchFamily="34" charset="0"/>
                <a:ea typeface="宋体" pitchFamily="2" charset="-122"/>
              </a:rPr>
              <a:t>1.  </a:t>
            </a:r>
            <a:r>
              <a:rPr lang="en-US" altLang="zh-CN" sz="3200">
                <a:latin typeface="Arial" pitchFamily="34" charset="0"/>
                <a:ea typeface="宋体" pitchFamily="2" charset="-122"/>
              </a:rPr>
              <a:t>USA               6</a:t>
            </a:r>
            <a:r>
              <a:rPr lang="en-US" altLang="zh-CN" sz="3200" dirty="0">
                <a:latin typeface="Arial" pitchFamily="34" charset="0"/>
                <a:ea typeface="宋体" pitchFamily="2" charset="-122"/>
              </a:rPr>
              <a:t>. Canada</a:t>
            </a:r>
          </a:p>
          <a:p>
            <a:pPr>
              <a:defRPr/>
            </a:pPr>
            <a:r>
              <a:rPr lang="en-US" altLang="zh-CN" sz="3200" dirty="0">
                <a:latin typeface="Arial" pitchFamily="34" charset="0"/>
                <a:ea typeface="宋体" pitchFamily="2" charset="-122"/>
              </a:rPr>
              <a:t>2.  </a:t>
            </a:r>
            <a:r>
              <a:rPr lang="en-US" altLang="zh-CN" sz="3200">
                <a:latin typeface="Arial" pitchFamily="34" charset="0"/>
                <a:ea typeface="宋体" pitchFamily="2" charset="-122"/>
              </a:rPr>
              <a:t>China             7</a:t>
            </a:r>
            <a:r>
              <a:rPr lang="en-US" altLang="zh-CN" sz="3200" dirty="0">
                <a:latin typeface="Arial" pitchFamily="34" charset="0"/>
                <a:ea typeface="宋体" pitchFamily="2" charset="-122"/>
              </a:rPr>
              <a:t>. Japan</a:t>
            </a:r>
          </a:p>
          <a:p>
            <a:pPr marL="457200" indent="-457200">
              <a:defRPr/>
            </a:pPr>
            <a:r>
              <a:rPr lang="en-US" altLang="zh-CN" sz="3200" dirty="0">
                <a:latin typeface="Arial" pitchFamily="34" charset="0"/>
                <a:ea typeface="宋体" pitchFamily="2" charset="-122"/>
              </a:rPr>
              <a:t>3.  </a:t>
            </a:r>
            <a:r>
              <a:rPr lang="en-US" altLang="zh-CN" sz="3200">
                <a:latin typeface="Arial" pitchFamily="34" charset="0"/>
                <a:ea typeface="宋体" pitchFamily="2" charset="-122"/>
              </a:rPr>
              <a:t>Germany        8</a:t>
            </a:r>
            <a:r>
              <a:rPr lang="en-US" altLang="zh-CN" sz="3200" dirty="0">
                <a:latin typeface="Arial" pitchFamily="34" charset="0"/>
                <a:ea typeface="宋体" pitchFamily="2" charset="-122"/>
              </a:rPr>
              <a:t>. Spain</a:t>
            </a:r>
          </a:p>
          <a:p>
            <a:pPr marL="457200" indent="-457200">
              <a:defRPr/>
            </a:pPr>
            <a:r>
              <a:rPr lang="en-US" altLang="zh-CN" sz="3200" dirty="0">
                <a:latin typeface="Arial" pitchFamily="34" charset="0"/>
                <a:ea typeface="宋体" pitchFamily="2" charset="-122"/>
              </a:rPr>
              <a:t>4.  </a:t>
            </a:r>
            <a:r>
              <a:rPr lang="en-US" altLang="zh-CN" sz="3200">
                <a:latin typeface="Arial" pitchFamily="34" charset="0"/>
                <a:ea typeface="宋体" pitchFamily="2" charset="-122"/>
              </a:rPr>
              <a:t>India               9</a:t>
            </a:r>
            <a:r>
              <a:rPr lang="en-US" altLang="zh-CN" sz="3200" dirty="0">
                <a:latin typeface="Arial" pitchFamily="34" charset="0"/>
                <a:ea typeface="宋体" pitchFamily="2" charset="-122"/>
              </a:rPr>
              <a:t>. France</a:t>
            </a:r>
          </a:p>
          <a:p>
            <a:pPr>
              <a:defRPr/>
            </a:pPr>
            <a:r>
              <a:rPr lang="en-US" altLang="zh-CN" sz="3200" dirty="0">
                <a:latin typeface="Arial" pitchFamily="34" charset="0"/>
                <a:ea typeface="宋体" pitchFamily="2" charset="-122"/>
              </a:rPr>
              <a:t>5.  </a:t>
            </a:r>
            <a:r>
              <a:rPr lang="en-US" altLang="zh-CN" sz="3200">
                <a:latin typeface="Arial" pitchFamily="34" charset="0"/>
                <a:ea typeface="宋体" pitchFamily="2" charset="-122"/>
              </a:rPr>
              <a:t>UK                 10</a:t>
            </a:r>
            <a:r>
              <a:rPr lang="en-US" altLang="zh-CN" sz="3200" dirty="0">
                <a:latin typeface="Arial" pitchFamily="34" charset="0"/>
                <a:ea typeface="宋体" pitchFamily="2" charset="-122"/>
              </a:rPr>
              <a:t>. Italy</a:t>
            </a:r>
          </a:p>
        </p:txBody>
      </p:sp>
      <p:sp>
        <p:nvSpPr>
          <p:cNvPr id="4" name="矩形 3"/>
          <p:cNvSpPr/>
          <p:nvPr/>
        </p:nvSpPr>
        <p:spPr>
          <a:xfrm>
            <a:off x="1100138" y="1016001"/>
            <a:ext cx="8173342" cy="540792"/>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lgn="ctr">
              <a:defRPr/>
            </a:pPr>
            <a:r>
              <a:rPr lang="en-US" altLang="zh-CN" sz="2800" b="1" dirty="0" smtClean="0">
                <a:solidFill>
                  <a:srgbClr val="FFFF00"/>
                </a:solidFill>
                <a:ea typeface="黑体" pitchFamily="49" charset="-122"/>
              </a:rPr>
              <a:t>4.32 million IP from 220 countries/regions</a:t>
            </a:r>
            <a:endParaRPr lang="en-US" altLang="zh-CN" sz="2800" b="1" dirty="0">
              <a:solidFill>
                <a:srgbClr val="FFFF00"/>
              </a:solidFill>
              <a:ea typeface="黑体" pitchFamily="49" charset="-122"/>
            </a:endParaRPr>
          </a:p>
        </p:txBody>
      </p:sp>
      <p:sp>
        <p:nvSpPr>
          <p:cNvPr id="5" name="标题 1"/>
          <p:cNvSpPr txBox="1">
            <a:spLocks/>
          </p:cNvSpPr>
          <p:nvPr/>
        </p:nvSpPr>
        <p:spPr bwMode="auto">
          <a:xfrm>
            <a:off x="3" y="188913"/>
            <a:ext cx="9363075" cy="863600"/>
          </a:xfrm>
          <a:prstGeom prst="rect">
            <a:avLst/>
          </a:prstGeom>
          <a:noFill/>
          <a:ln w="9525">
            <a:noFill/>
            <a:miter lim="800000"/>
            <a:headEnd/>
            <a:tailEnd/>
          </a:ln>
        </p:spPr>
        <p:txBody>
          <a:bodyPr anchor="ctr"/>
          <a:lstStyle/>
          <a:p>
            <a:pPr algn="ctr">
              <a:defRPr/>
            </a:pPr>
            <a:r>
              <a:rPr kumimoji="1" lang="en-US" altLang="zh-CN" sz="4800" b="1" smtClean="0">
                <a:ea typeface="黑体" pitchFamily="49" charset="-122"/>
                <a:cs typeface="Times New Roman" pitchFamily="18" charset="0"/>
              </a:rPr>
              <a:t>User Distribution</a:t>
            </a:r>
            <a:endParaRPr kumimoji="1" lang="zh-CN" altLang="en-US" sz="4800" b="1" kern="0" dirty="0">
              <a:latin typeface="+mj-lt"/>
              <a:ea typeface="黑体" pitchFamily="49" charset="-122"/>
              <a:cs typeface="+mj-cs"/>
            </a:endParaRPr>
          </a:p>
        </p:txBody>
      </p:sp>
    </p:spTree>
    <p:custDataLst>
      <p:tags r:id="rId1"/>
    </p:custDataLst>
    <p:extLst>
      <p:ext uri="{BB962C8B-B14F-4D97-AF65-F5344CB8AC3E}">
        <p14:creationId xmlns:p14="http://schemas.microsoft.com/office/powerpoint/2010/main" val="34252722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452438" y="188913"/>
            <a:ext cx="9182100" cy="792162"/>
          </a:xfrm>
        </p:spPr>
        <p:txBody>
          <a:bodyPr/>
          <a:lstStyle/>
          <a:p>
            <a:pPr eaLnBrk="1" hangingPunct="1">
              <a:defRPr/>
            </a:pPr>
            <a:r>
              <a:rPr kumimoji="1" lang="en-US" altLang="zh-CN" sz="4800" b="1" dirty="0" smtClean="0">
                <a:solidFill>
                  <a:schemeClr val="tx1"/>
                </a:solidFill>
                <a:latin typeface="+mn-lt"/>
                <a:ea typeface="隶书" pitchFamily="49" charset="-122"/>
              </a:rPr>
              <a:t>Widely used..</a:t>
            </a:r>
            <a:endParaRPr kumimoji="1" lang="zh-CN" altLang="en-US" sz="4800" b="1" dirty="0" smtClean="0">
              <a:solidFill>
                <a:schemeClr val="tx1"/>
              </a:solidFill>
              <a:latin typeface="隶书" pitchFamily="49" charset="-122"/>
              <a:ea typeface="隶书" pitchFamily="49" charset="-122"/>
            </a:endParaRPr>
          </a:p>
        </p:txBody>
      </p:sp>
      <p:grpSp>
        <p:nvGrpSpPr>
          <p:cNvPr id="2" name="组合 7"/>
          <p:cNvGrpSpPr>
            <a:grpSpLocks/>
          </p:cNvGrpSpPr>
          <p:nvPr/>
        </p:nvGrpSpPr>
        <p:grpSpPr bwMode="auto">
          <a:xfrm>
            <a:off x="2432050" y="908050"/>
            <a:ext cx="4449763" cy="4500563"/>
            <a:chOff x="-419835" y="260649"/>
            <a:chExt cx="4688759" cy="4365153"/>
          </a:xfrm>
        </p:grpSpPr>
        <p:pic>
          <p:nvPicPr>
            <p:cNvPr id="13328"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9835" y="260649"/>
              <a:ext cx="4684823" cy="2770456"/>
            </a:xfrm>
            <a:prstGeom prst="rect">
              <a:avLst/>
            </a:prstGeom>
            <a:noFill/>
            <a:ln w="9525">
              <a:noFill/>
              <a:miter lim="800000"/>
              <a:headEnd/>
              <a:tailEnd/>
            </a:ln>
          </p:spPr>
        </p:pic>
        <p:pic>
          <p:nvPicPr>
            <p:cNvPr id="13329"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1596" y="2960948"/>
              <a:ext cx="4680520" cy="1664854"/>
            </a:xfrm>
            <a:prstGeom prst="rect">
              <a:avLst/>
            </a:prstGeom>
            <a:noFill/>
            <a:ln w="9525">
              <a:noFill/>
              <a:miter lim="800000"/>
              <a:headEnd/>
              <a:tailEnd/>
            </a:ln>
          </p:spPr>
        </p:pic>
      </p:grpSp>
      <p:sp>
        <p:nvSpPr>
          <p:cNvPr id="11" name="矩形 10"/>
          <p:cNvSpPr/>
          <p:nvPr/>
        </p:nvSpPr>
        <p:spPr>
          <a:xfrm>
            <a:off x="5745163" y="2060575"/>
            <a:ext cx="1152525" cy="342106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a:off x="8589963" y="6200775"/>
            <a:ext cx="935037" cy="2889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 name="组合 4"/>
          <p:cNvGrpSpPr>
            <a:grpSpLocks/>
          </p:cNvGrpSpPr>
          <p:nvPr/>
        </p:nvGrpSpPr>
        <p:grpSpPr bwMode="auto">
          <a:xfrm>
            <a:off x="4881563" y="1196975"/>
            <a:ext cx="4751387" cy="5364163"/>
            <a:chOff x="381000" y="600075"/>
            <a:chExt cx="4824028" cy="5489704"/>
          </a:xfrm>
        </p:grpSpPr>
        <p:pic>
          <p:nvPicPr>
            <p:cNvPr id="13326"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1000" y="600075"/>
              <a:ext cx="4824028" cy="2984867"/>
            </a:xfrm>
            <a:prstGeom prst="rect">
              <a:avLst/>
            </a:prstGeom>
            <a:noFill/>
            <a:ln w="9525">
              <a:noFill/>
              <a:miter lim="800000"/>
              <a:headEnd/>
              <a:tailEnd/>
            </a:ln>
          </p:spPr>
        </p:pic>
        <p:pic>
          <p:nvPicPr>
            <p:cNvPr id="13327"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86025" y="3320988"/>
              <a:ext cx="4819003" cy="2768791"/>
            </a:xfrm>
            <a:prstGeom prst="rect">
              <a:avLst/>
            </a:prstGeom>
            <a:noFill/>
            <a:ln w="9525">
              <a:noFill/>
              <a:miter lim="800000"/>
              <a:headEnd/>
              <a:tailEnd/>
            </a:ln>
          </p:spPr>
        </p:pic>
      </p:grpSp>
      <p:sp>
        <p:nvSpPr>
          <p:cNvPr id="9" name="矩形 8"/>
          <p:cNvSpPr/>
          <p:nvPr/>
        </p:nvSpPr>
        <p:spPr>
          <a:xfrm>
            <a:off x="4881563" y="1916113"/>
            <a:ext cx="2555875" cy="44561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 name="组合 19"/>
          <p:cNvGrpSpPr>
            <a:grpSpLocks/>
          </p:cNvGrpSpPr>
          <p:nvPr/>
        </p:nvGrpSpPr>
        <p:grpSpPr bwMode="auto">
          <a:xfrm>
            <a:off x="2735263" y="2636838"/>
            <a:ext cx="3838575" cy="3808412"/>
            <a:chOff x="2735362" y="2636912"/>
            <a:chExt cx="3837818" cy="3807599"/>
          </a:xfrm>
        </p:grpSpPr>
        <p:pic>
          <p:nvPicPr>
            <p:cNvPr id="1332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735362" y="2636912"/>
              <a:ext cx="3837818" cy="3807599"/>
            </a:xfrm>
            <a:prstGeom prst="rect">
              <a:avLst/>
            </a:prstGeom>
            <a:noFill/>
            <a:ln w="9525">
              <a:noFill/>
              <a:miter lim="800000"/>
              <a:headEnd/>
              <a:tailEnd/>
            </a:ln>
          </p:spPr>
        </p:pic>
        <p:sp>
          <p:nvSpPr>
            <p:cNvPr id="15" name="矩形 14"/>
            <p:cNvSpPr/>
            <p:nvPr/>
          </p:nvSpPr>
          <p:spPr>
            <a:xfrm>
              <a:off x="3382934" y="3213051"/>
              <a:ext cx="2736310" cy="31949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7" name="矩形 16"/>
          <p:cNvSpPr/>
          <p:nvPr/>
        </p:nvSpPr>
        <p:spPr>
          <a:xfrm>
            <a:off x="8374063" y="6057900"/>
            <a:ext cx="1150937" cy="4587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内容占位符 2"/>
          <p:cNvSpPr txBox="1">
            <a:spLocks/>
          </p:cNvSpPr>
          <p:nvPr/>
        </p:nvSpPr>
        <p:spPr bwMode="auto">
          <a:xfrm>
            <a:off x="101600" y="1484312"/>
            <a:ext cx="2727325" cy="4916487"/>
          </a:xfrm>
          <a:prstGeom prst="rect">
            <a:avLst/>
          </a:prstGeom>
          <a:noFill/>
          <a:ln w="9525">
            <a:noFill/>
            <a:miter lim="800000"/>
            <a:headEnd/>
            <a:tailEnd/>
          </a:ln>
        </p:spPr>
        <p:txBody>
          <a:bodyPr/>
          <a:lstStyle/>
          <a:p>
            <a:pPr marL="285750" indent="-285750" eaLnBrk="0" hangingPunct="0">
              <a:spcBef>
                <a:spcPct val="20000"/>
              </a:spcBef>
              <a:buSzPct val="60000"/>
              <a:buFont typeface="Wingdings" pitchFamily="2" charset="2"/>
              <a:buChar char="l"/>
              <a:defRPr/>
            </a:pPr>
            <a:r>
              <a:rPr lang="en-US" altLang="zh-CN" b="1" kern="0" dirty="0" smtClean="0">
                <a:latin typeface="+mn-lt"/>
                <a:ea typeface="+mn-ea"/>
                <a:cs typeface="Times New Roman" pitchFamily="18" charset="0"/>
              </a:rPr>
              <a:t>The largest publisher:</a:t>
            </a:r>
            <a:endParaRPr lang="en-US" altLang="zh-CN" b="1" kern="0" dirty="0">
              <a:latin typeface="+mn-lt"/>
              <a:ea typeface="+mn-ea"/>
              <a:cs typeface="Times New Roman" pitchFamily="18" charset="0"/>
            </a:endParaRPr>
          </a:p>
          <a:p>
            <a:pPr marL="285750" indent="-285750" eaLnBrk="0" hangingPunct="0">
              <a:spcBef>
                <a:spcPct val="20000"/>
              </a:spcBef>
              <a:buSzPct val="60000"/>
              <a:defRPr/>
            </a:pPr>
            <a:r>
              <a:rPr lang="en-US" altLang="zh-CN" kern="0" dirty="0">
                <a:latin typeface="+mn-lt"/>
                <a:ea typeface="+mn-ea"/>
                <a:cs typeface="Times New Roman" pitchFamily="18" charset="0"/>
              </a:rPr>
              <a:t>     Elsevier</a:t>
            </a:r>
          </a:p>
          <a:p>
            <a:pPr marL="285750" indent="-285750" eaLnBrk="0" hangingPunct="0">
              <a:spcBef>
                <a:spcPct val="20000"/>
              </a:spcBef>
              <a:buSzPct val="60000"/>
              <a:buFont typeface="Wingdings" pitchFamily="2" charset="2"/>
              <a:buChar char="l"/>
              <a:defRPr/>
            </a:pPr>
            <a:r>
              <a:rPr lang="en-US" altLang="zh-CN" b="1" kern="0" dirty="0" smtClean="0">
                <a:latin typeface="+mn-lt"/>
                <a:ea typeface="+mn-ea"/>
                <a:cs typeface="Times New Roman" pitchFamily="18" charset="0"/>
              </a:rPr>
              <a:t>Conferences</a:t>
            </a:r>
            <a:endParaRPr lang="en-US" altLang="zh-CN" b="1" kern="0" dirty="0">
              <a:latin typeface="+mn-lt"/>
              <a:ea typeface="+mn-ea"/>
              <a:cs typeface="Times New Roman" pitchFamily="18" charset="0"/>
            </a:endParaRPr>
          </a:p>
          <a:p>
            <a:pPr marL="285750" indent="-285750" eaLnBrk="0" hangingPunct="0">
              <a:spcBef>
                <a:spcPct val="20000"/>
              </a:spcBef>
              <a:buSzPct val="60000"/>
              <a:defRPr/>
            </a:pPr>
            <a:r>
              <a:rPr lang="en-US" altLang="zh-CN" kern="0" dirty="0">
                <a:latin typeface="+mn-lt"/>
                <a:ea typeface="+mn-ea"/>
                <a:cs typeface="Times New Roman" pitchFamily="18" charset="0"/>
              </a:rPr>
              <a:t>     KDD 2010</a:t>
            </a:r>
          </a:p>
          <a:p>
            <a:pPr marL="285750" indent="-285750" eaLnBrk="0" hangingPunct="0">
              <a:spcBef>
                <a:spcPct val="20000"/>
              </a:spcBef>
              <a:buSzPct val="60000"/>
              <a:defRPr/>
            </a:pPr>
            <a:r>
              <a:rPr lang="en-US" altLang="zh-CN" kern="0" dirty="0">
                <a:latin typeface="+mn-lt"/>
                <a:ea typeface="+mn-ea"/>
                <a:cs typeface="Times New Roman" pitchFamily="18" charset="0"/>
              </a:rPr>
              <a:t>     KDD </a:t>
            </a:r>
            <a:r>
              <a:rPr lang="en-US" altLang="zh-CN" kern="0" dirty="0" smtClean="0">
                <a:latin typeface="+mn-lt"/>
                <a:ea typeface="+mn-ea"/>
                <a:cs typeface="Times New Roman" pitchFamily="18" charset="0"/>
              </a:rPr>
              <a:t>2011</a:t>
            </a:r>
          </a:p>
          <a:p>
            <a:pPr marL="285750" indent="-285750" eaLnBrk="0" hangingPunct="0">
              <a:spcBef>
                <a:spcPct val="20000"/>
              </a:spcBef>
              <a:buSzPct val="60000"/>
              <a:defRPr/>
            </a:pPr>
            <a:r>
              <a:rPr lang="en-US" altLang="zh-CN" kern="0" dirty="0" smtClean="0">
                <a:latin typeface="+mn-lt"/>
                <a:ea typeface="+mn-ea"/>
                <a:cs typeface="Times New Roman" pitchFamily="18" charset="0"/>
              </a:rPr>
              <a:t>     KDD 2012</a:t>
            </a:r>
          </a:p>
          <a:p>
            <a:pPr marL="285750" indent="-285750" eaLnBrk="0" hangingPunct="0">
              <a:spcBef>
                <a:spcPct val="20000"/>
              </a:spcBef>
              <a:buSzPct val="60000"/>
              <a:defRPr/>
            </a:pPr>
            <a:r>
              <a:rPr lang="en-US" altLang="zh-CN" kern="0" dirty="0">
                <a:cs typeface="Times New Roman" pitchFamily="18" charset="0"/>
              </a:rPr>
              <a:t> </a:t>
            </a:r>
            <a:r>
              <a:rPr lang="en-US" altLang="zh-CN" kern="0" dirty="0" smtClean="0">
                <a:cs typeface="Times New Roman" pitchFamily="18" charset="0"/>
              </a:rPr>
              <a:t>    KDD 2013</a:t>
            </a:r>
            <a:endParaRPr lang="en-US" altLang="zh-CN" kern="0" dirty="0">
              <a:latin typeface="+mn-lt"/>
              <a:ea typeface="+mn-ea"/>
              <a:cs typeface="Times New Roman" pitchFamily="18" charset="0"/>
            </a:endParaRPr>
          </a:p>
          <a:p>
            <a:pPr marL="285750" indent="-285750" eaLnBrk="0" hangingPunct="0">
              <a:spcBef>
                <a:spcPct val="20000"/>
              </a:spcBef>
              <a:buSzPct val="60000"/>
              <a:defRPr/>
            </a:pPr>
            <a:r>
              <a:rPr lang="en-US" altLang="zh-CN" kern="0" dirty="0">
                <a:latin typeface="+mn-lt"/>
                <a:ea typeface="+mn-ea"/>
                <a:cs typeface="Times New Roman" pitchFamily="18" charset="0"/>
              </a:rPr>
              <a:t>     WSDM 2011</a:t>
            </a:r>
          </a:p>
          <a:p>
            <a:pPr marL="285750" indent="-285750" eaLnBrk="0" hangingPunct="0">
              <a:spcBef>
                <a:spcPct val="20000"/>
              </a:spcBef>
              <a:buSzPct val="60000"/>
              <a:defRPr/>
            </a:pPr>
            <a:r>
              <a:rPr lang="en-US" altLang="zh-CN" kern="0" dirty="0">
                <a:latin typeface="+mn-lt"/>
                <a:ea typeface="+mn-ea"/>
                <a:cs typeface="Times New Roman" pitchFamily="18" charset="0"/>
              </a:rPr>
              <a:t>     ICDM </a:t>
            </a:r>
            <a:r>
              <a:rPr lang="en-US" altLang="zh-CN" kern="0" dirty="0" smtClean="0">
                <a:latin typeface="+mn-lt"/>
                <a:ea typeface="+mn-ea"/>
                <a:cs typeface="Times New Roman" pitchFamily="18" charset="0"/>
              </a:rPr>
              <a:t>2011-13</a:t>
            </a:r>
          </a:p>
          <a:p>
            <a:pPr marL="285750" indent="-285750" eaLnBrk="0" hangingPunct="0">
              <a:spcBef>
                <a:spcPct val="20000"/>
              </a:spcBef>
              <a:buSzPct val="60000"/>
              <a:defRPr/>
            </a:pPr>
            <a:r>
              <a:rPr lang="en-US" altLang="zh-CN" kern="0" dirty="0" smtClean="0">
                <a:latin typeface="+mn-lt"/>
                <a:ea typeface="+mn-ea"/>
                <a:cs typeface="Times New Roman" pitchFamily="18" charset="0"/>
              </a:rPr>
              <a:t>     </a:t>
            </a:r>
            <a:r>
              <a:rPr lang="en-US" altLang="zh-CN" kern="0" dirty="0" err="1" smtClean="0">
                <a:latin typeface="+mn-lt"/>
                <a:ea typeface="+mn-ea"/>
                <a:cs typeface="Times New Roman" pitchFamily="18" charset="0"/>
              </a:rPr>
              <a:t>SocInfo</a:t>
            </a:r>
            <a:r>
              <a:rPr lang="en-US" altLang="zh-CN" kern="0" dirty="0" smtClean="0">
                <a:latin typeface="+mn-lt"/>
                <a:ea typeface="+mn-ea"/>
                <a:cs typeface="Times New Roman" pitchFamily="18" charset="0"/>
              </a:rPr>
              <a:t> </a:t>
            </a:r>
            <a:r>
              <a:rPr lang="en-US" altLang="zh-CN" kern="0" dirty="0">
                <a:latin typeface="+mn-lt"/>
                <a:ea typeface="+mn-ea"/>
                <a:cs typeface="Times New Roman" pitchFamily="18" charset="0"/>
              </a:rPr>
              <a:t>2011</a:t>
            </a:r>
          </a:p>
          <a:p>
            <a:pPr marL="285750" indent="-285750" eaLnBrk="0" hangingPunct="0">
              <a:spcBef>
                <a:spcPct val="20000"/>
              </a:spcBef>
              <a:buSzPct val="60000"/>
              <a:defRPr/>
            </a:pPr>
            <a:r>
              <a:rPr lang="en-US" altLang="zh-CN" kern="0" dirty="0">
                <a:latin typeface="+mn-lt"/>
                <a:ea typeface="+mn-ea"/>
                <a:cs typeface="Times New Roman" pitchFamily="18" charset="0"/>
              </a:rPr>
              <a:t>     ICMLA 2011</a:t>
            </a:r>
          </a:p>
          <a:p>
            <a:pPr marL="285750" indent="-285750" eaLnBrk="0" hangingPunct="0">
              <a:spcBef>
                <a:spcPct val="20000"/>
              </a:spcBef>
              <a:buSzPct val="60000"/>
              <a:defRPr/>
            </a:pPr>
            <a:r>
              <a:rPr lang="en-US" altLang="zh-CN" kern="0" dirty="0">
                <a:latin typeface="+mn-lt"/>
                <a:ea typeface="+mn-ea"/>
                <a:cs typeface="Times New Roman" pitchFamily="18" charset="0"/>
              </a:rPr>
              <a:t>     WAIM 2011</a:t>
            </a:r>
          </a:p>
          <a:p>
            <a:pPr marL="285750" indent="-285750" eaLnBrk="0" hangingPunct="0">
              <a:spcBef>
                <a:spcPct val="20000"/>
              </a:spcBef>
              <a:buSzPct val="60000"/>
              <a:defRPr/>
            </a:pPr>
            <a:r>
              <a:rPr lang="en-US" altLang="zh-CN" kern="0" dirty="0">
                <a:latin typeface="+mn-lt"/>
                <a:ea typeface="+mn-ea"/>
                <a:cs typeface="Times New Roman" pitchFamily="18" charset="0"/>
              </a:rPr>
              <a:t>     etc.</a:t>
            </a:r>
          </a:p>
          <a:p>
            <a:pPr marL="285750" indent="-285750" eaLnBrk="0" hangingPunct="0">
              <a:spcBef>
                <a:spcPct val="20000"/>
              </a:spcBef>
              <a:buSzPct val="60000"/>
              <a:defRPr/>
            </a:pPr>
            <a:endParaRPr lang="en-US" altLang="zh-CN" kern="0" dirty="0">
              <a:latin typeface="+mn-lt"/>
              <a:ea typeface="+mn-ea"/>
              <a:cs typeface="Times New Roman" pitchFamily="18" charset="0"/>
            </a:endParaRPr>
          </a:p>
        </p:txBody>
      </p:sp>
      <p:sp>
        <p:nvSpPr>
          <p:cNvPr id="19" name="矩形 18"/>
          <p:cNvSpPr/>
          <p:nvPr/>
        </p:nvSpPr>
        <p:spPr>
          <a:xfrm>
            <a:off x="1784350" y="5553075"/>
            <a:ext cx="1512888" cy="531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b="1" dirty="0">
                <a:solidFill>
                  <a:schemeClr val="tx1"/>
                </a:solidFill>
              </a:rPr>
              <a:t>……</a:t>
            </a:r>
            <a:endParaRPr lang="zh-CN" altLang="en-US" sz="4000" b="1" dirty="0">
              <a:solidFill>
                <a:schemeClr val="tx1"/>
              </a:solidFill>
            </a:endParaRPr>
          </a:p>
        </p:txBody>
      </p:sp>
    </p:spTree>
    <p:custDataLst>
      <p:tags r:id="rId1"/>
    </p:custDataLst>
    <p:extLst>
      <p:ext uri="{BB962C8B-B14F-4D97-AF65-F5344CB8AC3E}">
        <p14:creationId xmlns:p14="http://schemas.microsoft.com/office/powerpoint/2010/main" val="5139334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childTnLst>
                          </p:cTn>
                        </p:par>
                        <p:par>
                          <p:cTn id="17" fill="hold">
                            <p:stCondLst>
                              <p:cond delay="500"/>
                            </p:stCondLst>
                            <p:childTnLst>
                              <p:par>
                                <p:cTn id="18" presetID="1" presetClass="entr" presetSubtype="0" fill="hold" nodeType="afterEffect">
                                  <p:stCondLst>
                                    <p:cond delay="2000"/>
                                  </p:stCondLst>
                                  <p:childTnLst>
                                    <p:set>
                                      <p:cBhvr>
                                        <p:cTn id="19" dur="1" fill="hold">
                                          <p:stCondLst>
                                            <p:cond delay="0"/>
                                          </p:stCondLst>
                                        </p:cTn>
                                        <p:tgtEl>
                                          <p:spTgt spid="4"/>
                                        </p:tgtEl>
                                        <p:attrNameLst>
                                          <p:attrName>style.visibility</p:attrName>
                                        </p:attrNameLst>
                                      </p:cBhvr>
                                      <p:to>
                                        <p:strVal val="visible"/>
                                      </p:to>
                                    </p:set>
                                  </p:childTnLst>
                                </p:cTn>
                              </p:par>
                            </p:childTnLst>
                          </p:cTn>
                        </p:par>
                        <p:par>
                          <p:cTn id="20" fill="hold">
                            <p:stCondLst>
                              <p:cond delay="2500"/>
                            </p:stCondLst>
                            <p:childTnLst>
                              <p:par>
                                <p:cTn id="21" presetID="22" presetClass="entr" presetSubtype="2" fill="hold" grpId="0" nodeType="afterEffect">
                                  <p:stCondLst>
                                    <p:cond delay="1000"/>
                                  </p:stCondLst>
                                  <p:childTnLst>
                                    <p:set>
                                      <p:cBhvr>
                                        <p:cTn id="22" dur="1" fill="hold">
                                          <p:stCondLst>
                                            <p:cond delay="0"/>
                                          </p:stCondLst>
                                        </p:cTn>
                                        <p:tgtEl>
                                          <p:spTgt spid="19"/>
                                        </p:tgtEl>
                                        <p:attrNameLst>
                                          <p:attrName>style.visibility</p:attrName>
                                        </p:attrNameLst>
                                      </p:cBhvr>
                                      <p:to>
                                        <p:strVal val="visible"/>
                                      </p:to>
                                    </p:set>
                                    <p:animEffect transition="in" filter="wipe(right)">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7"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do: a big picture</a:t>
            </a:r>
            <a:endParaRPr lang="en-US" dirty="0"/>
          </a:p>
        </p:txBody>
      </p:sp>
      <p:pic>
        <p:nvPicPr>
          <p:cNvPr id="5" name="Picture 4" descr="Screen Shot 2013-05-08 at 11.19.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19192"/>
            <a:ext cx="7924800" cy="5762613"/>
          </a:xfrm>
          <a:prstGeom prst="rect">
            <a:avLst/>
          </a:prstGeom>
        </p:spPr>
      </p:pic>
      <p:sp>
        <p:nvSpPr>
          <p:cNvPr id="3" name="Rounded Rectangle 2"/>
          <p:cNvSpPr/>
          <p:nvPr/>
        </p:nvSpPr>
        <p:spPr>
          <a:xfrm>
            <a:off x="1295401" y="2971800"/>
            <a:ext cx="5867401" cy="259080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2998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AMiner</a:t>
            </a:r>
            <a:r>
              <a:rPr lang="en-US" altLang="zh-CN" dirty="0" smtClean="0"/>
              <a:t> Platform…</a:t>
            </a:r>
            <a:endParaRPr lang="zh-CN" altLang="en-US" dirty="0"/>
          </a:p>
        </p:txBody>
      </p:sp>
      <p:sp>
        <p:nvSpPr>
          <p:cNvPr id="5" name="Down Arrow 4"/>
          <p:cNvSpPr/>
          <p:nvPr/>
        </p:nvSpPr>
        <p:spPr>
          <a:xfrm rot="1890736">
            <a:off x="2381649" y="2474316"/>
            <a:ext cx="500066" cy="1047807"/>
          </a:xfrm>
          <a:prstGeom prst="down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Down Arrow 7"/>
          <p:cNvSpPr/>
          <p:nvPr/>
        </p:nvSpPr>
        <p:spPr>
          <a:xfrm rot="19241436">
            <a:off x="6812499" y="2388738"/>
            <a:ext cx="500066" cy="1047807"/>
          </a:xfrm>
          <a:prstGeom prst="down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Down Arrow 4"/>
          <p:cNvSpPr/>
          <p:nvPr/>
        </p:nvSpPr>
        <p:spPr>
          <a:xfrm rot="1152357">
            <a:off x="3857077" y="2695119"/>
            <a:ext cx="500066" cy="864096"/>
          </a:xfrm>
          <a:prstGeom prst="down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Down Arrow 4"/>
          <p:cNvSpPr/>
          <p:nvPr/>
        </p:nvSpPr>
        <p:spPr>
          <a:xfrm rot="20827415">
            <a:off x="5277036" y="2708921"/>
            <a:ext cx="500066" cy="864096"/>
          </a:xfrm>
          <a:prstGeom prst="down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6"/>
          <p:cNvSpPr>
            <a:spLocks noChangeArrowheads="1"/>
          </p:cNvSpPr>
          <p:nvPr/>
        </p:nvSpPr>
        <p:spPr bwMode="auto">
          <a:xfrm>
            <a:off x="2576736" y="1844824"/>
            <a:ext cx="4896544" cy="576263"/>
          </a:xfrm>
          <a:prstGeom prst="rect">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5400000" scaled="0"/>
            <a:tileRect/>
          </a:gradFill>
          <a:ln w="9525">
            <a:solidFill>
              <a:schemeClr val="tx1"/>
            </a:solidFill>
            <a:miter lim="800000"/>
            <a:headEnd/>
            <a:tailEnd/>
          </a:ln>
        </p:spPr>
        <p:txBody>
          <a:bodyPr wrap="none" anchor="ctr"/>
          <a:lstStyle/>
          <a:p>
            <a:pPr algn="ctr"/>
            <a:r>
              <a:rPr lang="en-US" sz="3200" b="1" dirty="0" err="1" smtClean="0">
                <a:latin typeface="Times New Roman" pitchFamily="18" charset="0"/>
                <a:cs typeface="Times New Roman" pitchFamily="18" charset="0"/>
              </a:rPr>
              <a:t>AMiner</a:t>
            </a:r>
            <a:r>
              <a:rPr lang="en-US" sz="3200" b="1" dirty="0" smtClean="0">
                <a:latin typeface="Times New Roman" pitchFamily="18" charset="0"/>
                <a:cs typeface="Times New Roman" pitchFamily="18" charset="0"/>
              </a:rPr>
              <a:t> Platform</a:t>
            </a:r>
            <a:endParaRPr lang="en-US" sz="3200" b="1" dirty="0">
              <a:latin typeface="Times New Roman" pitchFamily="18" charset="0"/>
              <a:cs typeface="Times New Roman" pitchFamily="18" charset="0"/>
            </a:endParaRPr>
          </a:p>
        </p:txBody>
      </p:sp>
      <p:sp>
        <p:nvSpPr>
          <p:cNvPr id="14" name="矩形 13"/>
          <p:cNvSpPr/>
          <p:nvPr/>
        </p:nvSpPr>
        <p:spPr>
          <a:xfrm>
            <a:off x="200025" y="3645024"/>
            <a:ext cx="2340707" cy="23042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sz="1600" dirty="0" smtClean="0">
              <a:solidFill>
                <a:schemeClr val="tx1"/>
              </a:solidFill>
            </a:endParaRPr>
          </a:p>
          <a:p>
            <a:pPr>
              <a:defRPr/>
            </a:pPr>
            <a:endParaRPr lang="en-US" altLang="zh-CN" sz="1600" dirty="0" smtClean="0">
              <a:solidFill>
                <a:schemeClr val="tx1"/>
              </a:solidFill>
            </a:endParaRPr>
          </a:p>
          <a:p>
            <a:pPr>
              <a:defRPr/>
            </a:pPr>
            <a:endParaRPr lang="en-US" altLang="zh-CN" sz="1600" dirty="0" smtClean="0">
              <a:solidFill>
                <a:schemeClr val="tx1"/>
              </a:solidFill>
            </a:endParaRPr>
          </a:p>
          <a:p>
            <a:pPr>
              <a:defRPr/>
            </a:pPr>
            <a:r>
              <a:rPr lang="en-US" altLang="zh-CN" sz="1600" dirty="0" smtClean="0">
                <a:solidFill>
                  <a:schemeClr val="tx1"/>
                </a:solidFill>
              </a:rPr>
              <a:t>Mining knowledge from articles:</a:t>
            </a:r>
          </a:p>
          <a:p>
            <a:pPr>
              <a:buFont typeface="Arial" pitchFamily="34" charset="0"/>
              <a:buChar char="•"/>
              <a:defRPr/>
            </a:pPr>
            <a:r>
              <a:rPr lang="en-US" altLang="zh-CN" sz="1600" dirty="0" smtClean="0">
                <a:solidFill>
                  <a:schemeClr val="tx1"/>
                </a:solidFill>
              </a:rPr>
              <a:t> Researcher profiling</a:t>
            </a:r>
          </a:p>
          <a:p>
            <a:pPr>
              <a:buFont typeface="Arial" pitchFamily="34" charset="0"/>
              <a:buChar char="•"/>
              <a:defRPr/>
            </a:pPr>
            <a:r>
              <a:rPr lang="en-US" altLang="zh-CN" sz="1600" dirty="0" smtClean="0">
                <a:solidFill>
                  <a:schemeClr val="tx1"/>
                </a:solidFill>
              </a:rPr>
              <a:t> Expert search</a:t>
            </a:r>
          </a:p>
          <a:p>
            <a:pPr>
              <a:buFont typeface="Arial" pitchFamily="34" charset="0"/>
              <a:buChar char="•"/>
              <a:defRPr/>
            </a:pPr>
            <a:r>
              <a:rPr lang="en-US" altLang="zh-CN" sz="1600" dirty="0" smtClean="0">
                <a:solidFill>
                  <a:schemeClr val="tx1"/>
                </a:solidFill>
              </a:rPr>
              <a:t> Topic analysis</a:t>
            </a:r>
          </a:p>
          <a:p>
            <a:pPr>
              <a:buFont typeface="Arial" pitchFamily="34" charset="0"/>
              <a:buChar char="•"/>
              <a:defRPr/>
            </a:pPr>
            <a:r>
              <a:rPr lang="en-US" altLang="zh-CN" sz="1600" dirty="0">
                <a:solidFill>
                  <a:schemeClr val="tx1"/>
                </a:solidFill>
              </a:rPr>
              <a:t> R</a:t>
            </a:r>
            <a:r>
              <a:rPr lang="en-US" altLang="zh-CN" sz="1600" dirty="0" smtClean="0">
                <a:solidFill>
                  <a:schemeClr val="tx1"/>
                </a:solidFill>
              </a:rPr>
              <a:t>eviewer suggestion</a:t>
            </a:r>
            <a:endParaRPr lang="en-US" altLang="zh-CN" sz="1600" dirty="0">
              <a:solidFill>
                <a:schemeClr val="tx1"/>
              </a:solidFill>
            </a:endParaRPr>
          </a:p>
        </p:txBody>
      </p:sp>
      <p:sp>
        <p:nvSpPr>
          <p:cNvPr id="15" name="矩形 14"/>
          <p:cNvSpPr/>
          <p:nvPr/>
        </p:nvSpPr>
        <p:spPr>
          <a:xfrm>
            <a:off x="200025" y="3645272"/>
            <a:ext cx="2340707" cy="431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err="1" smtClean="0">
                <a:solidFill>
                  <a:schemeClr val="tx1"/>
                </a:solidFill>
              </a:rPr>
              <a:t>ArnetMiner</a:t>
            </a:r>
            <a:endParaRPr lang="zh-CN" altLang="en-US" b="1" dirty="0">
              <a:solidFill>
                <a:schemeClr val="tx1"/>
              </a:solidFill>
            </a:endParaRPr>
          </a:p>
        </p:txBody>
      </p:sp>
      <p:sp>
        <p:nvSpPr>
          <p:cNvPr id="16" name="矩形 15"/>
          <p:cNvSpPr/>
          <p:nvPr/>
        </p:nvSpPr>
        <p:spPr>
          <a:xfrm>
            <a:off x="2648744" y="3626136"/>
            <a:ext cx="2340037" cy="23231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sz="1600" dirty="0" smtClean="0">
              <a:solidFill>
                <a:schemeClr val="tx1"/>
              </a:solidFill>
            </a:endParaRPr>
          </a:p>
          <a:p>
            <a:pPr>
              <a:defRPr/>
            </a:pPr>
            <a:endParaRPr lang="en-US" altLang="zh-CN" sz="1600" dirty="0" smtClean="0">
              <a:solidFill>
                <a:schemeClr val="tx1"/>
              </a:solidFill>
            </a:endParaRPr>
          </a:p>
          <a:p>
            <a:pPr>
              <a:defRPr/>
            </a:pPr>
            <a:endParaRPr lang="en-US" altLang="zh-CN" sz="1600" dirty="0" smtClean="0">
              <a:solidFill>
                <a:schemeClr val="tx1"/>
              </a:solidFill>
            </a:endParaRPr>
          </a:p>
          <a:p>
            <a:pPr>
              <a:defRPr/>
            </a:pPr>
            <a:r>
              <a:rPr lang="en-US" altLang="zh-CN" sz="1600" dirty="0">
                <a:solidFill>
                  <a:schemeClr val="tx1"/>
                </a:solidFill>
              </a:rPr>
              <a:t>Mining knowledge from patents:</a:t>
            </a:r>
          </a:p>
          <a:p>
            <a:pPr>
              <a:buFont typeface="Arial" pitchFamily="34" charset="0"/>
              <a:buChar char="•"/>
              <a:defRPr/>
            </a:pPr>
            <a:r>
              <a:rPr lang="en-US" altLang="zh-CN" sz="1600" dirty="0">
                <a:solidFill>
                  <a:schemeClr val="tx1"/>
                </a:solidFill>
              </a:rPr>
              <a:t> </a:t>
            </a:r>
            <a:r>
              <a:rPr lang="en-US" altLang="zh-CN" sz="1600" dirty="0" smtClean="0">
                <a:solidFill>
                  <a:schemeClr val="tx1"/>
                </a:solidFill>
              </a:rPr>
              <a:t>Competitor </a:t>
            </a:r>
            <a:r>
              <a:rPr lang="en-US" altLang="zh-CN" sz="1600" dirty="0">
                <a:solidFill>
                  <a:schemeClr val="tx1"/>
                </a:solidFill>
              </a:rPr>
              <a:t>analysis</a:t>
            </a:r>
          </a:p>
          <a:p>
            <a:pPr>
              <a:buFont typeface="Arial" pitchFamily="34" charset="0"/>
              <a:buChar char="•"/>
              <a:defRPr/>
            </a:pPr>
            <a:r>
              <a:rPr lang="en-US" altLang="zh-CN" sz="1600" dirty="0">
                <a:solidFill>
                  <a:schemeClr val="tx1"/>
                </a:solidFill>
              </a:rPr>
              <a:t> </a:t>
            </a:r>
            <a:r>
              <a:rPr lang="en-US" altLang="zh-CN" sz="1600" dirty="0" smtClean="0">
                <a:solidFill>
                  <a:schemeClr val="tx1"/>
                </a:solidFill>
              </a:rPr>
              <a:t>Company </a:t>
            </a:r>
            <a:r>
              <a:rPr lang="en-US" altLang="zh-CN" sz="1600" dirty="0">
                <a:solidFill>
                  <a:schemeClr val="tx1"/>
                </a:solidFill>
              </a:rPr>
              <a:t>search</a:t>
            </a:r>
          </a:p>
          <a:p>
            <a:pPr>
              <a:buFont typeface="Arial" pitchFamily="34" charset="0"/>
              <a:buChar char="•"/>
              <a:defRPr/>
            </a:pPr>
            <a:r>
              <a:rPr lang="en-US" altLang="zh-CN" sz="1600" dirty="0">
                <a:solidFill>
                  <a:schemeClr val="tx1"/>
                </a:solidFill>
              </a:rPr>
              <a:t> </a:t>
            </a:r>
            <a:r>
              <a:rPr lang="en-US" altLang="zh-CN" sz="1600" dirty="0" smtClean="0">
                <a:solidFill>
                  <a:schemeClr val="tx1"/>
                </a:solidFill>
              </a:rPr>
              <a:t>Patent </a:t>
            </a:r>
            <a:r>
              <a:rPr lang="en-US" altLang="zh-CN" sz="1600" dirty="0">
                <a:solidFill>
                  <a:schemeClr val="tx1"/>
                </a:solidFill>
              </a:rPr>
              <a:t>summarization</a:t>
            </a:r>
          </a:p>
        </p:txBody>
      </p:sp>
      <p:sp>
        <p:nvSpPr>
          <p:cNvPr id="17" name="矩形 16"/>
          <p:cNvSpPr/>
          <p:nvPr/>
        </p:nvSpPr>
        <p:spPr>
          <a:xfrm>
            <a:off x="2648744" y="3626136"/>
            <a:ext cx="2340037" cy="431800"/>
          </a:xfrm>
          <a:prstGeom prst="rect">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err="1">
                <a:solidFill>
                  <a:schemeClr val="tx1"/>
                </a:solidFill>
              </a:rPr>
              <a:t>PatentMiner</a:t>
            </a:r>
            <a:endParaRPr lang="zh-CN" altLang="en-US" dirty="0">
              <a:solidFill>
                <a:schemeClr val="tx1"/>
              </a:solidFill>
            </a:endParaRPr>
          </a:p>
        </p:txBody>
      </p:sp>
      <p:sp>
        <p:nvSpPr>
          <p:cNvPr id="18" name="矩形 17"/>
          <p:cNvSpPr/>
          <p:nvPr/>
        </p:nvSpPr>
        <p:spPr>
          <a:xfrm>
            <a:off x="5097016" y="3609020"/>
            <a:ext cx="2232025" cy="23402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sz="1600" dirty="0">
              <a:solidFill>
                <a:schemeClr val="tx1"/>
              </a:solidFill>
            </a:endParaRPr>
          </a:p>
          <a:p>
            <a:pPr>
              <a:defRPr/>
            </a:pPr>
            <a:endParaRPr lang="en-US" altLang="zh-CN" sz="1600" dirty="0">
              <a:solidFill>
                <a:schemeClr val="tx1"/>
              </a:solidFill>
            </a:endParaRPr>
          </a:p>
          <a:p>
            <a:pPr>
              <a:defRPr/>
            </a:pPr>
            <a:endParaRPr lang="en-US" altLang="zh-CN" sz="1600" dirty="0">
              <a:solidFill>
                <a:schemeClr val="tx1"/>
              </a:solidFill>
            </a:endParaRPr>
          </a:p>
          <a:p>
            <a:pPr>
              <a:defRPr/>
            </a:pPr>
            <a:r>
              <a:rPr lang="en-US" altLang="zh-CN" sz="1600" dirty="0" smtClean="0">
                <a:solidFill>
                  <a:schemeClr val="tx1"/>
                </a:solidFill>
              </a:rPr>
              <a:t>Mining drug discovery data</a:t>
            </a:r>
          </a:p>
          <a:p>
            <a:pPr>
              <a:buFont typeface="Arial" pitchFamily="34" charset="0"/>
              <a:buChar char="•"/>
              <a:defRPr/>
            </a:pPr>
            <a:r>
              <a:rPr lang="en-US" altLang="zh-CN" sz="1600" dirty="0" smtClean="0">
                <a:solidFill>
                  <a:schemeClr val="tx1"/>
                </a:solidFill>
              </a:rPr>
              <a:t> Predicting targets</a:t>
            </a:r>
          </a:p>
          <a:p>
            <a:pPr>
              <a:buFont typeface="Arial" pitchFamily="34" charset="0"/>
              <a:buChar char="•"/>
              <a:defRPr/>
            </a:pPr>
            <a:r>
              <a:rPr lang="en-US" altLang="zh-CN" sz="1600" dirty="0" smtClean="0">
                <a:solidFill>
                  <a:schemeClr val="tx1"/>
                </a:solidFill>
              </a:rPr>
              <a:t> Repurposing drugs</a:t>
            </a:r>
          </a:p>
          <a:p>
            <a:pPr>
              <a:buFont typeface="Arial" pitchFamily="34" charset="0"/>
              <a:buChar char="•"/>
              <a:defRPr/>
            </a:pPr>
            <a:r>
              <a:rPr lang="en-US" altLang="zh-CN" sz="1600" dirty="0" smtClean="0">
                <a:solidFill>
                  <a:schemeClr val="tx1"/>
                </a:solidFill>
              </a:rPr>
              <a:t> Heterogeneous graph search</a:t>
            </a:r>
            <a:endParaRPr lang="en-US" altLang="zh-CN" sz="1600" dirty="0">
              <a:solidFill>
                <a:schemeClr val="tx1"/>
              </a:solidFill>
            </a:endParaRPr>
          </a:p>
          <a:p>
            <a:pPr>
              <a:defRPr/>
            </a:pPr>
            <a:endParaRPr lang="en-US" altLang="zh-CN" sz="1600" dirty="0">
              <a:solidFill>
                <a:schemeClr val="tx1"/>
              </a:solidFill>
            </a:endParaRPr>
          </a:p>
          <a:p>
            <a:pPr>
              <a:defRPr/>
            </a:pPr>
            <a:endParaRPr lang="en-US" altLang="zh-CN" sz="1600" dirty="0">
              <a:solidFill>
                <a:schemeClr val="tx1"/>
              </a:solidFill>
            </a:endParaRPr>
          </a:p>
        </p:txBody>
      </p:sp>
      <p:sp>
        <p:nvSpPr>
          <p:cNvPr id="19" name="矩形 18"/>
          <p:cNvSpPr/>
          <p:nvPr/>
        </p:nvSpPr>
        <p:spPr>
          <a:xfrm>
            <a:off x="5097016" y="3609020"/>
            <a:ext cx="2232025" cy="431800"/>
          </a:xfrm>
          <a:prstGeom prst="rect">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altLang="zh-CN" b="1" dirty="0" smtClean="0">
                <a:solidFill>
                  <a:schemeClr val="tx1"/>
                </a:solidFill>
              </a:rPr>
              <a:t>SLAP</a:t>
            </a:r>
            <a:endParaRPr lang="zh-CN" altLang="en-US" b="1" dirty="0">
              <a:solidFill>
                <a:schemeClr val="tx1"/>
              </a:solidFill>
            </a:endParaRPr>
          </a:p>
        </p:txBody>
      </p:sp>
      <p:sp>
        <p:nvSpPr>
          <p:cNvPr id="20" name="矩形 19"/>
          <p:cNvSpPr/>
          <p:nvPr/>
        </p:nvSpPr>
        <p:spPr>
          <a:xfrm>
            <a:off x="7473280" y="3609020"/>
            <a:ext cx="2232025" cy="23402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ltLang="zh-CN" sz="1600" dirty="0">
              <a:solidFill>
                <a:schemeClr val="tx1"/>
              </a:solidFill>
            </a:endParaRPr>
          </a:p>
          <a:p>
            <a:pPr>
              <a:defRPr/>
            </a:pPr>
            <a:endParaRPr lang="en-US" altLang="zh-CN" sz="1600" dirty="0">
              <a:solidFill>
                <a:schemeClr val="tx1"/>
              </a:solidFill>
            </a:endParaRPr>
          </a:p>
          <a:p>
            <a:pPr>
              <a:defRPr/>
            </a:pPr>
            <a:endParaRPr lang="en-US" altLang="zh-CN" sz="1600" dirty="0">
              <a:solidFill>
                <a:schemeClr val="tx1"/>
              </a:solidFill>
            </a:endParaRPr>
          </a:p>
          <a:p>
            <a:pPr>
              <a:defRPr/>
            </a:pPr>
            <a:r>
              <a:rPr lang="en-US" altLang="zh-CN" sz="1600" dirty="0" smtClean="0">
                <a:solidFill>
                  <a:schemeClr val="tx1"/>
                </a:solidFill>
              </a:rPr>
              <a:t>Mining more data…</a:t>
            </a:r>
          </a:p>
          <a:p>
            <a:pPr>
              <a:defRPr/>
            </a:pPr>
            <a:endParaRPr lang="en-US" altLang="zh-CN" sz="1600" dirty="0">
              <a:solidFill>
                <a:schemeClr val="tx1"/>
              </a:solidFill>
            </a:endParaRPr>
          </a:p>
        </p:txBody>
      </p:sp>
      <p:sp>
        <p:nvSpPr>
          <p:cNvPr id="21" name="矩形 20"/>
          <p:cNvSpPr/>
          <p:nvPr/>
        </p:nvSpPr>
        <p:spPr>
          <a:xfrm>
            <a:off x="7473280" y="3609020"/>
            <a:ext cx="2232025" cy="431800"/>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smtClean="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1356531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500"/>
                                        <p:tgtEl>
                                          <p:spTgt spid="16"/>
                                        </p:tgtEl>
                                      </p:cBhvr>
                                    </p:animEffect>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par>
                          <p:cTn id="19" fill="hold">
                            <p:stCondLst>
                              <p:cond delay="1500"/>
                            </p:stCondLst>
                            <p:childTnLst>
                              <p:par>
                                <p:cTn id="20" presetID="3" presetClass="entr" presetSubtype="1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par>
                          <p:cTn id="23" fill="hold">
                            <p:stCondLst>
                              <p:cond delay="2000"/>
                            </p:stCondLst>
                            <p:childTnLst>
                              <p:par>
                                <p:cTn id="24" presetID="3"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par>
                          <p:cTn id="27" fill="hold">
                            <p:stCondLst>
                              <p:cond delay="2500"/>
                            </p:stCondLst>
                            <p:childTnLst>
                              <p:par>
                                <p:cTn id="28" presetID="3" presetClass="entr" presetSubtype="1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childTnLst>
                          </p:cTn>
                        </p:par>
                        <p:par>
                          <p:cTn id="31" fill="hold">
                            <p:stCondLst>
                              <p:cond delay="3000"/>
                            </p:stCondLst>
                            <p:childTnLst>
                              <p:par>
                                <p:cTn id="32" presetID="3" presetClass="entr" presetSubtype="1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endParaRPr lang="zh-CN" altLang="en-US"/>
          </a:p>
        </p:txBody>
      </p:sp>
      <p:sp>
        <p:nvSpPr>
          <p:cNvPr id="4" name="标题 3"/>
          <p:cNvSpPr>
            <a:spLocks noGrp="1"/>
          </p:cNvSpPr>
          <p:nvPr>
            <p:ph type="ctrTitle"/>
          </p:nvPr>
        </p:nvSpPr>
        <p:spPr/>
        <p:txBody>
          <a:bodyPr/>
          <a:lstStyle/>
          <a:p>
            <a:r>
              <a:rPr lang="en-US" altLang="zh-CN" dirty="0" err="1" smtClean="0"/>
              <a:t>PatentMiner</a:t>
            </a:r>
            <a:r>
              <a:rPr lang="en-US" altLang="zh-CN" dirty="0"/>
              <a:t>: Topic-driven Patent Analysis and Mining</a:t>
            </a:r>
            <a:endParaRPr lang="zh-CN" altLang="en-US" dirty="0"/>
          </a:p>
        </p:txBody>
      </p:sp>
      <p:sp>
        <p:nvSpPr>
          <p:cNvPr id="6" name="矩形 2"/>
          <p:cNvSpPr>
            <a:spLocks noChangeArrowheads="1"/>
          </p:cNvSpPr>
          <p:nvPr/>
        </p:nvSpPr>
        <p:spPr bwMode="auto">
          <a:xfrm>
            <a:off x="0" y="6489340"/>
            <a:ext cx="9906000" cy="432048"/>
          </a:xfrm>
          <a:prstGeom prst="rect">
            <a:avLst/>
          </a:prstGeom>
          <a:solidFill>
            <a:schemeClr val="bg1"/>
          </a:solidFill>
          <a:ln w="9525">
            <a:noFill/>
            <a:miter lim="800000"/>
            <a:headEnd/>
            <a:tailEnd/>
          </a:ln>
        </p:spPr>
        <p:txBody>
          <a:bodyPr wrap="square">
            <a:noAutofit/>
          </a:bodyPr>
          <a:lstStyle/>
          <a:p>
            <a:r>
              <a:rPr lang="en-US" altLang="zh-CN" sz="1200" dirty="0"/>
              <a:t>[1] </a:t>
            </a:r>
            <a:r>
              <a:rPr lang="en-US" altLang="zh-CN" sz="1200" dirty="0" smtClean="0"/>
              <a:t>J. </a:t>
            </a:r>
            <a:r>
              <a:rPr lang="en-US" altLang="zh-CN" sz="1200" dirty="0"/>
              <a:t>Tang, </a:t>
            </a:r>
            <a:r>
              <a:rPr lang="en-US" altLang="zh-CN" sz="1200" dirty="0" smtClean="0"/>
              <a:t>B. </a:t>
            </a:r>
            <a:r>
              <a:rPr lang="en-US" altLang="zh-CN" sz="1200" dirty="0"/>
              <a:t>Wang, </a:t>
            </a:r>
            <a:r>
              <a:rPr lang="en-US" altLang="zh-CN" sz="1200" dirty="0" smtClean="0"/>
              <a:t>Y. </a:t>
            </a:r>
            <a:r>
              <a:rPr lang="en-US" altLang="zh-CN" sz="1200" dirty="0"/>
              <a:t>Yang, </a:t>
            </a:r>
            <a:r>
              <a:rPr lang="en-US" altLang="zh-CN" sz="1200" dirty="0" smtClean="0"/>
              <a:t>P. </a:t>
            </a:r>
            <a:r>
              <a:rPr lang="en-US" altLang="zh-CN" sz="1200" dirty="0"/>
              <a:t>Hu, </a:t>
            </a:r>
            <a:r>
              <a:rPr lang="en-US" altLang="zh-CN" sz="1200" dirty="0" smtClean="0"/>
              <a:t>Y. </a:t>
            </a:r>
            <a:r>
              <a:rPr lang="en-US" altLang="zh-CN" sz="1200" dirty="0"/>
              <a:t>Zhao, </a:t>
            </a:r>
            <a:r>
              <a:rPr lang="en-US" altLang="zh-CN" sz="1200" dirty="0" smtClean="0"/>
              <a:t>X. </a:t>
            </a:r>
            <a:r>
              <a:rPr lang="en-US" altLang="zh-CN" sz="1200" dirty="0"/>
              <a:t>Yan, </a:t>
            </a:r>
            <a:r>
              <a:rPr lang="en-US" altLang="zh-CN" sz="1200" dirty="0" smtClean="0"/>
              <a:t>B. </a:t>
            </a:r>
            <a:r>
              <a:rPr lang="en-US" altLang="zh-CN" sz="1200" dirty="0" err="1"/>
              <a:t>Gao</a:t>
            </a:r>
            <a:r>
              <a:rPr lang="en-US" altLang="zh-CN" sz="1200" dirty="0"/>
              <a:t>, </a:t>
            </a:r>
            <a:r>
              <a:rPr lang="en-US" altLang="zh-CN" sz="1200" dirty="0" smtClean="0"/>
              <a:t>M. </a:t>
            </a:r>
            <a:r>
              <a:rPr lang="en-US" altLang="zh-CN" sz="1200" dirty="0"/>
              <a:t>Huang, </a:t>
            </a:r>
            <a:r>
              <a:rPr lang="en-US" altLang="zh-CN" sz="1200" dirty="0" smtClean="0"/>
              <a:t>P. </a:t>
            </a:r>
            <a:r>
              <a:rPr lang="en-US" altLang="zh-CN" sz="1200" dirty="0" err="1"/>
              <a:t>Xu</a:t>
            </a:r>
            <a:r>
              <a:rPr lang="en-US" altLang="zh-CN" sz="1200" dirty="0"/>
              <a:t>, </a:t>
            </a:r>
            <a:r>
              <a:rPr lang="en-US" altLang="zh-CN" sz="1200" dirty="0" smtClean="0"/>
              <a:t>W. </a:t>
            </a:r>
            <a:r>
              <a:rPr lang="en-US" altLang="zh-CN" sz="1200" dirty="0"/>
              <a:t>Li, and </a:t>
            </a:r>
            <a:r>
              <a:rPr lang="en-US" altLang="zh-CN" sz="1200" dirty="0" smtClean="0"/>
              <a:t>A. </a:t>
            </a:r>
            <a:r>
              <a:rPr lang="en-US" altLang="zh-CN" sz="1200" dirty="0"/>
              <a:t>K. </a:t>
            </a:r>
            <a:r>
              <a:rPr lang="en-US" altLang="zh-CN" sz="1200" dirty="0" err="1"/>
              <a:t>Usadi</a:t>
            </a:r>
            <a:r>
              <a:rPr lang="en-US" altLang="zh-CN" sz="1200" dirty="0"/>
              <a:t>. </a:t>
            </a:r>
            <a:r>
              <a:rPr lang="en-US" altLang="zh-CN" sz="1200" dirty="0" err="1"/>
              <a:t>PatentMiner</a:t>
            </a:r>
            <a:r>
              <a:rPr lang="en-US" altLang="zh-CN" sz="1200" dirty="0"/>
              <a:t>: Topic-driven Patent Analysis and Mining. KDD'12. pp. 1366-1374.</a:t>
            </a:r>
          </a:p>
        </p:txBody>
      </p:sp>
    </p:spTree>
    <p:extLst>
      <p:ext uri="{BB962C8B-B14F-4D97-AF65-F5344CB8AC3E}">
        <p14:creationId xmlns:p14="http://schemas.microsoft.com/office/powerpoint/2010/main" val="1986036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print"/>
          <a:srcRect/>
          <a:stretch>
            <a:fillRect/>
          </a:stretch>
        </p:blipFill>
        <p:spPr bwMode="auto">
          <a:xfrm>
            <a:off x="247651" y="685800"/>
            <a:ext cx="6841331" cy="1066800"/>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5035550" y="0"/>
            <a:ext cx="4715669" cy="552450"/>
          </a:xfrm>
          <a:prstGeom prst="rect">
            <a:avLst/>
          </a:prstGeom>
          <a:noFill/>
          <a:ln w="9525">
            <a:noFill/>
            <a:miter lim="800000"/>
            <a:headEnd/>
            <a:tailEnd/>
          </a:ln>
        </p:spPr>
      </p:pic>
      <p:sp>
        <p:nvSpPr>
          <p:cNvPr id="6" name="Content Placeholder 2"/>
          <p:cNvSpPr>
            <a:spLocks noGrp="1"/>
          </p:cNvSpPr>
          <p:nvPr>
            <p:ph idx="1"/>
          </p:nvPr>
        </p:nvSpPr>
        <p:spPr>
          <a:xfrm>
            <a:off x="330200" y="1828800"/>
            <a:ext cx="6851650" cy="4572000"/>
          </a:xfrm>
        </p:spPr>
        <p:txBody>
          <a:bodyPr>
            <a:noAutofit/>
          </a:bodyPr>
          <a:lstStyle/>
          <a:p>
            <a:r>
              <a:rPr lang="en-US" sz="2400" dirty="0" smtClean="0"/>
              <a:t>A court decision in 08/2012: Samsung’s </a:t>
            </a:r>
            <a:r>
              <a:rPr lang="en-US" sz="2400" dirty="0"/>
              <a:t>Galaxy smart phone infringed upon a series of patents of Apple’s </a:t>
            </a:r>
            <a:r>
              <a:rPr lang="en-US" sz="2400" dirty="0" err="1"/>
              <a:t>iphone</a:t>
            </a:r>
            <a:r>
              <a:rPr lang="en-US" sz="2400" dirty="0"/>
              <a:t>, besides 4 appearance design patents, 3 software patents so-called </a:t>
            </a:r>
            <a:r>
              <a:rPr lang="en-US" sz="2400" dirty="0" smtClean="0"/>
              <a:t>381</a:t>
            </a:r>
            <a:r>
              <a:rPr lang="en-US" sz="2400" dirty="0"/>
              <a:t>, </a:t>
            </a:r>
            <a:r>
              <a:rPr lang="en-US" sz="2400" dirty="0" smtClean="0"/>
              <a:t>915</a:t>
            </a:r>
            <a:r>
              <a:rPr lang="en-US" sz="2400" dirty="0"/>
              <a:t>, and </a:t>
            </a:r>
            <a:r>
              <a:rPr lang="en-US" sz="2400" dirty="0" smtClean="0"/>
              <a:t>163 </a:t>
            </a:r>
            <a:r>
              <a:rPr lang="en-US" sz="2400" dirty="0"/>
              <a:t>are included, respectively cover "bounce back" , “pinch-to-zoom”, and “tap-to-zoom”.</a:t>
            </a:r>
          </a:p>
          <a:p>
            <a:r>
              <a:rPr lang="en-US" sz="2400" dirty="0"/>
              <a:t>The above 3 software </a:t>
            </a:r>
            <a:r>
              <a:rPr lang="en-US" sz="2400" dirty="0" smtClean="0"/>
              <a:t>patents all belong to the following three patent categories: active </a:t>
            </a:r>
            <a:r>
              <a:rPr lang="en-US" sz="2400" dirty="0"/>
              <a:t>solid-state </a:t>
            </a:r>
            <a:r>
              <a:rPr lang="en-US" sz="2400" dirty="0" smtClean="0"/>
              <a:t>devices </a:t>
            </a:r>
            <a:r>
              <a:rPr lang="en-US" sz="2400" dirty="0"/>
              <a:t>(touch </a:t>
            </a:r>
            <a:r>
              <a:rPr lang="en-US" sz="2400" dirty="0" smtClean="0"/>
              <a:t>screen), computer </a:t>
            </a:r>
            <a:r>
              <a:rPr lang="en-US" sz="2400" dirty="0"/>
              <a:t>graphics processing (graph scaling</a:t>
            </a:r>
            <a:r>
              <a:rPr lang="en-US" sz="2400" dirty="0" smtClean="0"/>
              <a:t>), </a:t>
            </a:r>
            <a:r>
              <a:rPr lang="en-US" sz="2400" dirty="0"/>
              <a:t>and selective visual display systems (tap to select</a:t>
            </a:r>
            <a:r>
              <a:rPr lang="en-US" sz="2400" dirty="0" smtClean="0"/>
              <a:t>). </a:t>
            </a:r>
            <a:endParaRPr lang="en-US" sz="2400" dirty="0"/>
          </a:p>
        </p:txBody>
      </p:sp>
      <p:pic>
        <p:nvPicPr>
          <p:cNvPr id="115716" name="Picture 4"/>
          <p:cNvPicPr>
            <a:picLocks noChangeAspect="1" noChangeArrowheads="1"/>
          </p:cNvPicPr>
          <p:nvPr/>
        </p:nvPicPr>
        <p:blipFill>
          <a:blip r:embed="rId4" cstate="print"/>
          <a:srcRect/>
          <a:stretch>
            <a:fillRect/>
          </a:stretch>
        </p:blipFill>
        <p:spPr bwMode="auto">
          <a:xfrm>
            <a:off x="7264400" y="2057400"/>
            <a:ext cx="2393950" cy="2133600"/>
          </a:xfrm>
          <a:prstGeom prst="rect">
            <a:avLst/>
          </a:prstGeom>
          <a:noFill/>
          <a:ln w="9525">
            <a:noFill/>
            <a:miter lim="800000"/>
            <a:headEnd/>
            <a:tailEnd/>
          </a:ln>
        </p:spPr>
      </p:pic>
    </p:spTree>
    <p:extLst>
      <p:ext uri="{BB962C8B-B14F-4D97-AF65-F5344CB8AC3E}">
        <p14:creationId xmlns:p14="http://schemas.microsoft.com/office/powerpoint/2010/main" val="6112839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6"/>
          <p:cNvSpPr>
            <a:spLocks noChangeArrowheads="1"/>
          </p:cNvSpPr>
          <p:nvPr/>
        </p:nvSpPr>
        <p:spPr bwMode="auto">
          <a:xfrm>
            <a:off x="0" y="0"/>
            <a:ext cx="9906000" cy="685800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 name="kdd12-patentmin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114300"/>
            <a:ext cx="8839200" cy="6629400"/>
          </a:xfrm>
          <a:prstGeom prst="rect">
            <a:avLst/>
          </a:prstGeom>
        </p:spPr>
      </p:pic>
    </p:spTree>
    <p:extLst>
      <p:ext uri="{BB962C8B-B14F-4D97-AF65-F5344CB8AC3E}">
        <p14:creationId xmlns:p14="http://schemas.microsoft.com/office/powerpoint/2010/main" val="39520842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and Network Integration</a:t>
            </a:r>
          </a:p>
        </p:txBody>
      </p:sp>
      <p:pic>
        <p:nvPicPr>
          <p:cNvPr id="4" name="Content Placeholder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92460" y="1700808"/>
            <a:ext cx="1921336" cy="2912964"/>
          </a:xfrm>
          <a:prstGeom prst="rect">
            <a:avLst/>
          </a:prstGeom>
          <a:noFill/>
          <a:ln w="9525">
            <a:noFill/>
            <a:miter lim="800000"/>
            <a:headEnd/>
            <a:tailEnd/>
          </a:ln>
        </p:spPr>
      </p:pic>
      <p:sp>
        <p:nvSpPr>
          <p:cNvPr id="5" name="TextBox 4"/>
          <p:cNvSpPr txBox="1"/>
          <p:nvPr/>
        </p:nvSpPr>
        <p:spPr>
          <a:xfrm>
            <a:off x="524508" y="4725144"/>
            <a:ext cx="108012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Patents</a:t>
            </a:r>
            <a:endParaRPr lang="en-US" dirty="0"/>
          </a:p>
        </p:txBody>
      </p:sp>
      <p:pic>
        <p:nvPicPr>
          <p:cNvPr id="10" name="Picture 9"/>
          <p:cNvPicPr>
            <a:picLocks noChangeAspect="1"/>
          </p:cNvPicPr>
          <p:nvPr/>
        </p:nvPicPr>
        <p:blipFill>
          <a:blip r:embed="rId3"/>
          <a:stretch>
            <a:fillRect/>
          </a:stretch>
        </p:blipFill>
        <p:spPr>
          <a:xfrm>
            <a:off x="6933220" y="1736812"/>
            <a:ext cx="2556284" cy="1809504"/>
          </a:xfrm>
          <a:prstGeom prst="rect">
            <a:avLst/>
          </a:prstGeom>
        </p:spPr>
      </p:pic>
      <p:sp>
        <p:nvSpPr>
          <p:cNvPr id="11" name="TextBox 10"/>
          <p:cNvSpPr txBox="1"/>
          <p:nvPr/>
        </p:nvSpPr>
        <p:spPr>
          <a:xfrm>
            <a:off x="7293260" y="3645024"/>
            <a:ext cx="180020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Hidden Topics</a:t>
            </a:r>
            <a:endParaRPr lang="en-US" dirty="0"/>
          </a:p>
        </p:txBody>
      </p:sp>
      <p:pic>
        <p:nvPicPr>
          <p:cNvPr id="12" name="Content Placeholder 6" descr="example.eps"/>
          <p:cNvPicPr>
            <a:picLocks noChangeAspect="1"/>
          </p:cNvPicPr>
          <p:nvPr/>
        </p:nvPicPr>
        <p:blipFill>
          <a:blip r:embed="rId4" cstate="screen">
            <a:extLst>
              <a:ext uri="{28A0092B-C50C-407E-A947-70E740481C1C}">
                <a14:useLocalDpi xmlns:a14="http://schemas.microsoft.com/office/drawing/2010/main"/>
              </a:ext>
            </a:extLst>
          </a:blip>
          <a:srcRect l="-28051" r="-28051"/>
          <a:stretch>
            <a:fillRect/>
          </a:stretch>
        </p:blipFill>
        <p:spPr bwMode="auto">
          <a:xfrm>
            <a:off x="2216696" y="4113076"/>
            <a:ext cx="4068452" cy="2194293"/>
          </a:xfrm>
          <a:prstGeom prst="rect">
            <a:avLst/>
          </a:prstGeom>
          <a:noFill/>
          <a:ln w="9525">
            <a:noFill/>
            <a:miter lim="800000"/>
            <a:headEnd/>
            <a:tailEnd/>
          </a:ln>
        </p:spPr>
      </p:pic>
      <p:sp>
        <p:nvSpPr>
          <p:cNvPr id="13" name="TextBox 12"/>
          <p:cNvSpPr txBox="1"/>
          <p:nvPr/>
        </p:nvSpPr>
        <p:spPr>
          <a:xfrm>
            <a:off x="2972780" y="6309320"/>
            <a:ext cx="262829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Competitive Network</a:t>
            </a:r>
            <a:endParaRPr lang="en-US" dirty="0"/>
          </a:p>
        </p:txBody>
      </p:sp>
      <p:cxnSp>
        <p:nvCxnSpPr>
          <p:cNvPr id="15" name="Straight Arrow Connector 14"/>
          <p:cNvCxnSpPr>
            <a:stCxn id="4" idx="3"/>
          </p:cNvCxnSpPr>
          <p:nvPr/>
        </p:nvCxnSpPr>
        <p:spPr>
          <a:xfrm flipV="1">
            <a:off x="2013796" y="3104964"/>
            <a:ext cx="742960" cy="52326"/>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flipV="1">
            <a:off x="6177136" y="2996952"/>
            <a:ext cx="684076" cy="180020"/>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5"/>
          <a:stretch>
            <a:fillRect/>
          </a:stretch>
        </p:blipFill>
        <p:spPr>
          <a:xfrm>
            <a:off x="2864768" y="2576004"/>
            <a:ext cx="3111500" cy="889000"/>
          </a:xfrm>
          <a:prstGeom prst="rect">
            <a:avLst/>
          </a:prstGeom>
        </p:spPr>
      </p:pic>
      <p:cxnSp>
        <p:nvCxnSpPr>
          <p:cNvPr id="26" name="Straight Arrow Connector 25"/>
          <p:cNvCxnSpPr>
            <a:endCxn id="3" idx="2"/>
          </p:cNvCxnSpPr>
          <p:nvPr/>
        </p:nvCxnSpPr>
        <p:spPr>
          <a:xfrm flipV="1">
            <a:off x="4412940" y="3465004"/>
            <a:ext cx="7578" cy="504056"/>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2756756" y="1713002"/>
            <a:ext cx="3312368"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A Uniform Patent Search and Analytic System</a:t>
            </a:r>
            <a:endParaRPr lang="en-US" dirty="0"/>
          </a:p>
        </p:txBody>
      </p:sp>
    </p:spTree>
    <p:extLst>
      <p:ext uri="{BB962C8B-B14F-4D97-AF65-F5344CB8AC3E}">
        <p14:creationId xmlns:p14="http://schemas.microsoft.com/office/powerpoint/2010/main" val="14046526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Patent Search</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92049" y="1004715"/>
            <a:ext cx="6345427" cy="5733695"/>
          </a:xfrm>
          <a:prstGeom prst="rect">
            <a:avLst/>
          </a:prstGeom>
        </p:spPr>
      </p:pic>
      <p:sp>
        <p:nvSpPr>
          <p:cNvPr id="6" name="Rectangle 5"/>
          <p:cNvSpPr/>
          <p:nvPr/>
        </p:nvSpPr>
        <p:spPr bwMode="auto">
          <a:xfrm>
            <a:off x="312097" y="1621920"/>
            <a:ext cx="1947333" cy="731813"/>
          </a:xfrm>
          <a:prstGeom prst="rect">
            <a:avLst/>
          </a:prstGeom>
          <a:solidFill>
            <a:srgbClr val="FFCCCC"/>
          </a:solidFill>
          <a:ln w="9525" cmpd="sng">
            <a:solidFill>
              <a:schemeClr val="tx1"/>
            </a:solidFill>
            <a:headEnd type="none" w="med" len="med"/>
            <a:tailEnd type="triangle" w="lg" len="lg"/>
          </a:ln>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dirty="0">
                <a:solidFill>
                  <a:srgbClr val="000000"/>
                </a:solidFill>
              </a:rPr>
              <a:t>Topics of search results</a:t>
            </a:r>
          </a:p>
        </p:txBody>
      </p:sp>
      <p:cxnSp>
        <p:nvCxnSpPr>
          <p:cNvPr id="8" name="Straight Arrow Connector 7"/>
          <p:cNvCxnSpPr>
            <a:stCxn id="6" idx="3"/>
          </p:cNvCxnSpPr>
          <p:nvPr/>
        </p:nvCxnSpPr>
        <p:spPr bwMode="auto">
          <a:xfrm>
            <a:off x="2259430" y="1987827"/>
            <a:ext cx="929374" cy="181033"/>
          </a:xfrm>
          <a:prstGeom prst="straightConnector1">
            <a:avLst/>
          </a:prstGeom>
          <a:ln>
            <a:solidFill>
              <a:srgbClr val="800000"/>
            </a:solidFill>
            <a:headEnd type="none" w="med" len="med"/>
            <a:tailEnd type="arrow"/>
          </a:ln>
        </p:spPr>
        <p:style>
          <a:lnRef idx="3">
            <a:schemeClr val="lt1"/>
          </a:lnRef>
          <a:fillRef idx="1">
            <a:schemeClr val="accent1"/>
          </a:fillRef>
          <a:effectRef idx="1">
            <a:schemeClr val="accent1"/>
          </a:effectRef>
          <a:fontRef idx="minor">
            <a:schemeClr val="lt1"/>
          </a:fontRef>
        </p:style>
      </p:cxnSp>
      <p:cxnSp>
        <p:nvCxnSpPr>
          <p:cNvPr id="12" name="Straight Arrow Connector 11"/>
          <p:cNvCxnSpPr>
            <a:stCxn id="22" idx="3"/>
          </p:cNvCxnSpPr>
          <p:nvPr/>
        </p:nvCxnSpPr>
        <p:spPr bwMode="auto">
          <a:xfrm>
            <a:off x="2255817" y="3218843"/>
            <a:ext cx="1040999" cy="498189"/>
          </a:xfrm>
          <a:prstGeom prst="straightConnector1">
            <a:avLst/>
          </a:prstGeom>
          <a:ln>
            <a:solidFill>
              <a:srgbClr val="800000"/>
            </a:solidFill>
            <a:headEnd type="none" w="med" len="med"/>
            <a:tailEnd type="arrow"/>
          </a:ln>
        </p:spPr>
        <p:style>
          <a:lnRef idx="3">
            <a:schemeClr val="lt1"/>
          </a:lnRef>
          <a:fillRef idx="1">
            <a:schemeClr val="accent1"/>
          </a:fillRef>
          <a:effectRef idx="1">
            <a:schemeClr val="accent1"/>
          </a:effectRef>
          <a:fontRef idx="minor">
            <a:schemeClr val="lt1"/>
          </a:fontRef>
        </p:style>
      </p:cxnSp>
      <p:cxnSp>
        <p:nvCxnSpPr>
          <p:cNvPr id="13" name="Straight Arrow Connector 12"/>
          <p:cNvCxnSpPr/>
          <p:nvPr/>
        </p:nvCxnSpPr>
        <p:spPr bwMode="auto">
          <a:xfrm>
            <a:off x="2756756" y="5517232"/>
            <a:ext cx="4536504" cy="252028"/>
          </a:xfrm>
          <a:prstGeom prst="straightConnector1">
            <a:avLst/>
          </a:prstGeom>
          <a:ln>
            <a:solidFill>
              <a:srgbClr val="800000"/>
            </a:solidFill>
            <a:headEnd type="none" w="med" len="med"/>
            <a:tailEnd type="arrow"/>
          </a:ln>
        </p:spPr>
        <p:style>
          <a:lnRef idx="3">
            <a:schemeClr val="lt1"/>
          </a:lnRef>
          <a:fillRef idx="1">
            <a:schemeClr val="accent1"/>
          </a:fillRef>
          <a:effectRef idx="1">
            <a:schemeClr val="accent1"/>
          </a:effectRef>
          <a:fontRef idx="minor">
            <a:schemeClr val="lt1"/>
          </a:fontRef>
        </p:style>
      </p:cxnSp>
      <p:cxnSp>
        <p:nvCxnSpPr>
          <p:cNvPr id="14" name="Straight Arrow Connector 13"/>
          <p:cNvCxnSpPr>
            <a:stCxn id="16" idx="3"/>
          </p:cNvCxnSpPr>
          <p:nvPr/>
        </p:nvCxnSpPr>
        <p:spPr bwMode="auto">
          <a:xfrm>
            <a:off x="2729645" y="4399685"/>
            <a:ext cx="4563615" cy="37427"/>
          </a:xfrm>
          <a:prstGeom prst="straightConnector1">
            <a:avLst/>
          </a:prstGeom>
          <a:ln>
            <a:solidFill>
              <a:srgbClr val="800000"/>
            </a:solidFill>
            <a:headEnd type="none" w="med" len="med"/>
            <a:tailEnd type="arrow"/>
          </a:ln>
        </p:spPr>
        <p:style>
          <a:lnRef idx="3">
            <a:schemeClr val="lt1"/>
          </a:lnRef>
          <a:fillRef idx="1">
            <a:schemeClr val="accent1"/>
          </a:fillRef>
          <a:effectRef idx="1">
            <a:schemeClr val="accent1"/>
          </a:effectRef>
          <a:fontRef idx="minor">
            <a:schemeClr val="lt1"/>
          </a:fontRef>
        </p:style>
      </p:cxnSp>
      <p:sp>
        <p:nvSpPr>
          <p:cNvPr id="16" name="Rectangle 15"/>
          <p:cNvSpPr/>
          <p:nvPr/>
        </p:nvSpPr>
        <p:spPr bwMode="auto">
          <a:xfrm>
            <a:off x="312097" y="4033778"/>
            <a:ext cx="2417548" cy="731813"/>
          </a:xfrm>
          <a:prstGeom prst="rect">
            <a:avLst/>
          </a:prstGeom>
          <a:solidFill>
            <a:srgbClr val="FFCCCC"/>
          </a:solidFill>
          <a:ln w="9525" cmpd="sng">
            <a:solidFill>
              <a:schemeClr val="tx1"/>
            </a:solidFill>
            <a:headEnd type="none" w="med" len="med"/>
            <a:tailEnd type="triangle" w="lg" len="lg"/>
          </a:ln>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lnSpc>
                <a:spcPct val="150000"/>
              </a:lnSpc>
            </a:pPr>
            <a:r>
              <a:rPr lang="en-US" dirty="0" smtClean="0">
                <a:solidFill>
                  <a:srgbClr val="000000"/>
                </a:solidFill>
              </a:rPr>
              <a:t>Top Inventors</a:t>
            </a:r>
            <a:endParaRPr lang="en-US" dirty="0">
              <a:solidFill>
                <a:srgbClr val="000000"/>
              </a:solidFill>
            </a:endParaRPr>
          </a:p>
        </p:txBody>
      </p:sp>
      <p:sp>
        <p:nvSpPr>
          <p:cNvPr id="21" name="Rectangle 20"/>
          <p:cNvSpPr/>
          <p:nvPr/>
        </p:nvSpPr>
        <p:spPr bwMode="auto">
          <a:xfrm>
            <a:off x="6465168" y="1016732"/>
            <a:ext cx="2340260" cy="360040"/>
          </a:xfrm>
          <a:prstGeom prst="rect">
            <a:avLst/>
          </a:prstGeom>
          <a:noFill/>
          <a:ln w="57150" cap="flat" cmpd="sng" algn="ctr">
            <a:solidFill>
              <a:srgbClr val="C80000"/>
            </a:solidFill>
            <a:prstDash val="sys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800" b="0" i="0" u="none" strike="noStrike" cap="none" normalizeH="0" baseline="0" smtClean="0">
              <a:ln>
                <a:noFill/>
              </a:ln>
              <a:solidFill>
                <a:srgbClr val="003399"/>
              </a:solidFill>
              <a:effectLst/>
              <a:latin typeface="Verdana" pitchFamily="34" charset="0"/>
              <a:ea typeface="黑体" pitchFamily="2" charset="-122"/>
            </a:endParaRPr>
          </a:p>
        </p:txBody>
      </p:sp>
      <p:sp>
        <p:nvSpPr>
          <p:cNvPr id="22" name="Rectangle 21"/>
          <p:cNvSpPr/>
          <p:nvPr/>
        </p:nvSpPr>
        <p:spPr bwMode="auto">
          <a:xfrm>
            <a:off x="308484" y="2852936"/>
            <a:ext cx="1947333" cy="731813"/>
          </a:xfrm>
          <a:prstGeom prst="rect">
            <a:avLst/>
          </a:prstGeom>
          <a:solidFill>
            <a:srgbClr val="FFCCCC"/>
          </a:solidFill>
          <a:ln w="9525" cmpd="sng">
            <a:solidFill>
              <a:schemeClr val="tx1"/>
            </a:solidFill>
            <a:headEnd type="none" w="med" len="med"/>
            <a:tailEnd type="triangle" w="lg" len="lg"/>
          </a:ln>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lnSpc>
                <a:spcPct val="150000"/>
              </a:lnSpc>
            </a:pPr>
            <a:r>
              <a:rPr lang="en-US" dirty="0" smtClean="0">
                <a:solidFill>
                  <a:srgbClr val="000000"/>
                </a:solidFill>
              </a:rPr>
              <a:t>Top Patents</a:t>
            </a:r>
            <a:endParaRPr lang="en-US" dirty="0">
              <a:solidFill>
                <a:srgbClr val="000000"/>
              </a:solidFill>
            </a:endParaRPr>
          </a:p>
        </p:txBody>
      </p:sp>
      <p:sp>
        <p:nvSpPr>
          <p:cNvPr id="25" name="Rectangle 24"/>
          <p:cNvSpPr/>
          <p:nvPr/>
        </p:nvSpPr>
        <p:spPr bwMode="auto">
          <a:xfrm>
            <a:off x="308484" y="5193196"/>
            <a:ext cx="2417548" cy="731813"/>
          </a:xfrm>
          <a:prstGeom prst="rect">
            <a:avLst/>
          </a:prstGeom>
          <a:solidFill>
            <a:srgbClr val="FFCCCC"/>
          </a:solidFill>
          <a:ln w="9525" cmpd="sng">
            <a:solidFill>
              <a:schemeClr val="tx1"/>
            </a:solidFill>
            <a:headEnd type="none" w="med" len="med"/>
            <a:tailEnd type="triangle" w="lg" len="lg"/>
          </a:ln>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lnSpc>
                <a:spcPct val="150000"/>
              </a:lnSpc>
            </a:pPr>
            <a:r>
              <a:rPr lang="en-US" dirty="0" smtClean="0">
                <a:solidFill>
                  <a:srgbClr val="000000"/>
                </a:solidFill>
              </a:rPr>
              <a:t>Top Companies</a:t>
            </a:r>
            <a:endParaRPr lang="en-US" dirty="0">
              <a:solidFill>
                <a:srgbClr val="000000"/>
              </a:solidFill>
            </a:endParaRPr>
          </a:p>
        </p:txBody>
      </p:sp>
    </p:spTree>
    <p:extLst>
      <p:ext uri="{BB962C8B-B14F-4D97-AF65-F5344CB8AC3E}">
        <p14:creationId xmlns:p14="http://schemas.microsoft.com/office/powerpoint/2010/main" val="5028165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par>
                                <p:cTn id="15" presetID="2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21" grpId="0" animBg="1"/>
      <p:bldP spid="22" grpId="0" animBg="1"/>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66889" y="1879593"/>
            <a:ext cx="6310104" cy="4204634"/>
          </a:xfrm>
          <a:prstGeom prst="rect">
            <a:avLst/>
          </a:prstGeom>
        </p:spPr>
      </p:pic>
      <p:sp>
        <p:nvSpPr>
          <p:cNvPr id="6" name="Line 7"/>
          <p:cNvSpPr>
            <a:spLocks noChangeShapeType="1"/>
          </p:cNvSpPr>
          <p:nvPr/>
        </p:nvSpPr>
        <p:spPr bwMode="auto">
          <a:xfrm flipH="1">
            <a:off x="2146300" y="1236133"/>
            <a:ext cx="3723929" cy="1202266"/>
          </a:xfrm>
          <a:prstGeom prst="line">
            <a:avLst/>
          </a:prstGeom>
          <a:noFill/>
          <a:ln w="38100" cmpd="sng">
            <a:solidFill>
              <a:srgbClr val="C00000"/>
            </a:solidFill>
            <a:round/>
            <a:headEnd/>
            <a:tailEnd type="triangle" w="med" len="med"/>
          </a:ln>
        </p:spPr>
        <p:txBody>
          <a:bodyPr/>
          <a:lstStyle/>
          <a:p>
            <a:endParaRPr lang="zh-CN" altLang="en-US"/>
          </a:p>
        </p:txBody>
      </p:sp>
      <p:sp>
        <p:nvSpPr>
          <p:cNvPr id="7" name="Line 7"/>
          <p:cNvSpPr>
            <a:spLocks noChangeShapeType="1"/>
          </p:cNvSpPr>
          <p:nvPr/>
        </p:nvSpPr>
        <p:spPr bwMode="auto">
          <a:xfrm flipH="1" flipV="1">
            <a:off x="3100210" y="2438399"/>
            <a:ext cx="2770018" cy="491068"/>
          </a:xfrm>
          <a:prstGeom prst="line">
            <a:avLst/>
          </a:prstGeom>
          <a:noFill/>
          <a:ln w="38100" cmpd="sng">
            <a:solidFill>
              <a:srgbClr val="C00000"/>
            </a:solidFill>
            <a:round/>
            <a:headEnd/>
            <a:tailEnd type="triangle" w="med" len="med"/>
          </a:ln>
        </p:spPr>
        <p:txBody>
          <a:bodyPr/>
          <a:lstStyle/>
          <a:p>
            <a:endParaRPr lang="zh-CN" altLang="en-US"/>
          </a:p>
        </p:txBody>
      </p:sp>
      <p:pic>
        <p:nvPicPr>
          <p:cNvPr id="2" name="Picture 1"/>
          <p:cNvPicPr>
            <a:picLocks noChangeAspect="1"/>
          </p:cNvPicPr>
          <p:nvPr/>
        </p:nvPicPr>
        <p:blipFill>
          <a:blip r:embed="rId4"/>
          <a:stretch>
            <a:fillRect/>
          </a:stretch>
        </p:blipFill>
        <p:spPr>
          <a:xfrm>
            <a:off x="5870230" y="2195757"/>
            <a:ext cx="3265304" cy="1828989"/>
          </a:xfrm>
          <a:prstGeom prst="rect">
            <a:avLst/>
          </a:prstGeom>
          <a:ln>
            <a:solidFill>
              <a:srgbClr val="000000"/>
            </a:solidFill>
          </a:ln>
        </p:spPr>
      </p:pic>
      <p:pic>
        <p:nvPicPr>
          <p:cNvPr id="8" name="Picture 7"/>
          <p:cNvPicPr>
            <a:picLocks noChangeAspect="1"/>
          </p:cNvPicPr>
          <p:nvPr/>
        </p:nvPicPr>
        <p:blipFill>
          <a:blip r:embed="rId5"/>
          <a:stretch>
            <a:fillRect/>
          </a:stretch>
        </p:blipFill>
        <p:spPr>
          <a:xfrm>
            <a:off x="5870229" y="4164454"/>
            <a:ext cx="3324735" cy="2587698"/>
          </a:xfrm>
          <a:prstGeom prst="rect">
            <a:avLst/>
          </a:prstGeom>
          <a:ln>
            <a:solidFill>
              <a:srgbClr val="000000"/>
            </a:solidFill>
          </a:ln>
        </p:spPr>
      </p:pic>
      <p:sp>
        <p:nvSpPr>
          <p:cNvPr id="5" name="AutoShape 33"/>
          <p:cNvSpPr>
            <a:spLocks noChangeArrowheads="1"/>
          </p:cNvSpPr>
          <p:nvPr/>
        </p:nvSpPr>
        <p:spPr bwMode="auto">
          <a:xfrm rot="16200000">
            <a:off x="4143401" y="4906789"/>
            <a:ext cx="2298688" cy="1154974"/>
          </a:xfrm>
          <a:prstGeom prst="triangle">
            <a:avLst>
              <a:gd name="adj" fmla="val 50000"/>
            </a:avLst>
          </a:prstGeom>
          <a:solidFill>
            <a:srgbClr val="FFCCCC">
              <a:alpha val="60000"/>
            </a:srgbClr>
          </a:solidFill>
          <a:ln w="9525" algn="ctr">
            <a:noFill/>
            <a:miter lim="800000"/>
            <a:headEnd/>
            <a:tailEnd/>
          </a:ln>
        </p:spPr>
        <p:txBody>
          <a:bodyPr wrap="none" anchor="ctr"/>
          <a:lstStyle/>
          <a:p>
            <a:endParaRPr lang="en-US"/>
          </a:p>
        </p:txBody>
      </p:sp>
      <p:sp>
        <p:nvSpPr>
          <p:cNvPr id="13" name="Title 1"/>
          <p:cNvSpPr>
            <a:spLocks noGrp="1"/>
          </p:cNvSpPr>
          <p:nvPr>
            <p:ph type="title"/>
          </p:nvPr>
        </p:nvSpPr>
        <p:spPr>
          <a:xfrm>
            <a:off x="479823" y="103188"/>
            <a:ext cx="8930878" cy="1314450"/>
          </a:xfrm>
        </p:spPr>
        <p:txBody>
          <a:bodyPr/>
          <a:lstStyle/>
          <a:p>
            <a:pPr algn="l"/>
            <a:r>
              <a:rPr lang="en-US" dirty="0" smtClean="0"/>
              <a:t>Topic-based Analysis</a:t>
            </a:r>
            <a:br>
              <a:rPr lang="en-US" dirty="0" smtClean="0"/>
            </a:br>
            <a:r>
              <a:rPr lang="en-US" dirty="0" smtClean="0"/>
              <a:t>for “Microsoft”</a:t>
            </a:r>
            <a:endParaRPr lang="en-US" dirty="0"/>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70230" y="306465"/>
            <a:ext cx="3265304" cy="1742458"/>
          </a:xfrm>
          <a:prstGeom prst="rect">
            <a:avLst/>
          </a:prstGeom>
          <a:ln>
            <a:solidFill>
              <a:srgbClr val="000000"/>
            </a:solidFill>
          </a:ln>
        </p:spPr>
      </p:pic>
    </p:spTree>
    <p:extLst>
      <p:ext uri="{BB962C8B-B14F-4D97-AF65-F5344CB8AC3E}">
        <p14:creationId xmlns:p14="http://schemas.microsoft.com/office/powerpoint/2010/main" val="8670243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2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PMiner</a:t>
            </a:r>
            <a:r>
              <a:rPr lang="en-US" dirty="0" smtClean="0"/>
              <a:t>?</a:t>
            </a:r>
            <a:r>
              <a:rPr lang="en-US" baseline="30000" dirty="0" smtClean="0"/>
              <a:t>[1]</a:t>
            </a:r>
            <a:endParaRPr lang="en-US" baseline="30000" dirty="0"/>
          </a:p>
        </p:txBody>
      </p:sp>
      <p:sp>
        <p:nvSpPr>
          <p:cNvPr id="3" name="Content Placeholder 2"/>
          <p:cNvSpPr>
            <a:spLocks noGrp="1"/>
          </p:cNvSpPr>
          <p:nvPr>
            <p:ph idx="1"/>
          </p:nvPr>
        </p:nvSpPr>
        <p:spPr>
          <a:xfrm>
            <a:off x="0" y="1371601"/>
            <a:ext cx="5365750" cy="4525963"/>
          </a:xfrm>
        </p:spPr>
        <p:txBody>
          <a:bodyPr>
            <a:normAutofit lnSpcReduction="10000"/>
          </a:bodyPr>
          <a:lstStyle/>
          <a:p>
            <a:r>
              <a:rPr lang="en-US" sz="2400" dirty="0" smtClean="0"/>
              <a:t>Current patent analysis systems focus on search</a:t>
            </a:r>
          </a:p>
          <a:p>
            <a:pPr lvl="1"/>
            <a:r>
              <a:rPr lang="en-US" sz="2000" dirty="0" smtClean="0"/>
              <a:t>Google Patent, WikiPatent, FreePatentsOnline</a:t>
            </a:r>
          </a:p>
          <a:p>
            <a:endParaRPr lang="en-US" sz="2400" dirty="0" smtClean="0"/>
          </a:p>
          <a:p>
            <a:r>
              <a:rPr lang="en-US" sz="2400" dirty="0" err="1" smtClean="0"/>
              <a:t>PMiner</a:t>
            </a:r>
            <a:r>
              <a:rPr lang="en-US" sz="2400" dirty="0" smtClean="0"/>
              <a:t> is designed for an </a:t>
            </a:r>
            <a:r>
              <a:rPr lang="en-US" sz="2400" b="1" i="1" dirty="0" smtClean="0">
                <a:solidFill>
                  <a:srgbClr val="C80000"/>
                </a:solidFill>
              </a:rPr>
              <a:t>in-depth</a:t>
            </a:r>
            <a:r>
              <a:rPr lang="en-US" sz="2400" dirty="0" smtClean="0"/>
              <a:t> analysis of patent activity at the topic-level</a:t>
            </a:r>
          </a:p>
          <a:p>
            <a:pPr lvl="1"/>
            <a:r>
              <a:rPr lang="en-US" sz="2000" dirty="0" smtClean="0"/>
              <a:t>Topic-driven modeling of patents</a:t>
            </a:r>
          </a:p>
          <a:p>
            <a:pPr lvl="1"/>
            <a:r>
              <a:rPr lang="en-US" sz="2000" dirty="0" smtClean="0"/>
              <a:t>Heterogeneous network co-ranking</a:t>
            </a:r>
          </a:p>
          <a:p>
            <a:pPr lvl="1"/>
            <a:r>
              <a:rPr lang="en-US" sz="2000" dirty="0" smtClean="0"/>
              <a:t>Intelligent competitive analysis</a:t>
            </a:r>
          </a:p>
          <a:p>
            <a:pPr lvl="1"/>
            <a:r>
              <a:rPr lang="en-US" sz="2000" dirty="0" smtClean="0"/>
              <a:t>Patent summarization</a:t>
            </a:r>
            <a:endParaRPr lang="en-US" sz="2000" dirty="0"/>
          </a:p>
        </p:txBody>
      </p:sp>
      <p:sp>
        <p:nvSpPr>
          <p:cNvPr id="4" name="Rectangle 6"/>
          <p:cNvSpPr>
            <a:spLocks noChangeArrowheads="1"/>
          </p:cNvSpPr>
          <p:nvPr/>
        </p:nvSpPr>
        <p:spPr bwMode="auto">
          <a:xfrm>
            <a:off x="5530850" y="1371601"/>
            <a:ext cx="4375150" cy="4814663"/>
          </a:xfrm>
          <a:prstGeom prst="rect">
            <a:avLst/>
          </a:prstGeom>
          <a:solidFill>
            <a:srgbClr val="F8F8F8"/>
          </a:solidFill>
          <a:ln w="9525">
            <a:solidFill>
              <a:schemeClr val="tx1"/>
            </a:solidFill>
            <a:miter lim="800000"/>
            <a:headEnd/>
            <a:tailEnd/>
          </a:ln>
        </p:spPr>
        <p:txBody>
          <a:bodyPr lIns="108000" rIns="72000" anchor="t"/>
          <a:lstStyle/>
          <a:p>
            <a:r>
              <a:rPr lang="en-US" altLang="zh-CN" sz="2400" dirty="0" smtClean="0"/>
              <a:t>* Patent data:</a:t>
            </a:r>
          </a:p>
          <a:p>
            <a:r>
              <a:rPr lang="en-US" altLang="zh-CN" sz="2400" dirty="0" smtClean="0"/>
              <a:t>   &gt; 3.8M patents</a:t>
            </a:r>
          </a:p>
          <a:p>
            <a:r>
              <a:rPr lang="en-US" altLang="zh-CN" sz="2400" dirty="0" smtClean="0"/>
              <a:t>   &gt; 2.4M inventors</a:t>
            </a:r>
          </a:p>
          <a:p>
            <a:r>
              <a:rPr lang="en-US" altLang="zh-CN" sz="2400" dirty="0" smtClean="0"/>
              <a:t>   &gt; 400K companies </a:t>
            </a:r>
          </a:p>
          <a:p>
            <a:r>
              <a:rPr lang="en-US" altLang="zh-CN" sz="2400" dirty="0" smtClean="0"/>
              <a:t>   &gt; 10M citation relationships </a:t>
            </a:r>
          </a:p>
          <a:p>
            <a:endParaRPr lang="en-US" altLang="zh-CN" sz="2400" dirty="0" smtClean="0"/>
          </a:p>
          <a:p>
            <a:r>
              <a:rPr lang="en-US" altLang="zh-CN" sz="2400" dirty="0" smtClean="0"/>
              <a:t>* Journal data:</a:t>
            </a:r>
          </a:p>
          <a:p>
            <a:r>
              <a:rPr lang="en-US" altLang="zh-CN" sz="2400" dirty="0" smtClean="0"/>
              <a:t>   &gt; </a:t>
            </a:r>
            <a:r>
              <a:rPr lang="en-US" altLang="zh-CN" sz="2400" dirty="0" err="1" smtClean="0"/>
              <a:t>2k</a:t>
            </a:r>
            <a:r>
              <a:rPr lang="en-US" altLang="zh-CN" sz="2400" dirty="0" smtClean="0"/>
              <a:t> journal papers</a:t>
            </a:r>
          </a:p>
          <a:p>
            <a:r>
              <a:rPr lang="en-US" altLang="zh-CN" sz="2400" dirty="0" smtClean="0"/>
              <a:t>   &gt; 3.7k authors</a:t>
            </a:r>
          </a:p>
          <a:p>
            <a:r>
              <a:rPr lang="en-US" altLang="zh-CN" sz="2400" dirty="0" smtClean="0"/>
              <a:t> </a:t>
            </a:r>
          </a:p>
          <a:p>
            <a:endParaRPr lang="en-US" altLang="zh-CN" sz="2400" dirty="0" smtClean="0"/>
          </a:p>
          <a:p>
            <a:r>
              <a:rPr lang="en-US" altLang="zh-CN" sz="2400" dirty="0" smtClean="0"/>
              <a:t>The crawled data is increasing to &gt;300 Gigabytes.</a:t>
            </a:r>
          </a:p>
        </p:txBody>
      </p:sp>
    </p:spTree>
    <p:extLst>
      <p:ext uri="{BB962C8B-B14F-4D97-AF65-F5344CB8AC3E}">
        <p14:creationId xmlns:p14="http://schemas.microsoft.com/office/powerpoint/2010/main" val="2044174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p:cNvSpPr>
            <a:spLocks noGrp="1"/>
          </p:cNvSpPr>
          <p:nvPr>
            <p:ph idx="1"/>
          </p:nvPr>
        </p:nvSpPr>
        <p:spPr>
          <a:xfrm>
            <a:off x="495300" y="1835152"/>
            <a:ext cx="8915400" cy="4525963"/>
          </a:xfrm>
        </p:spPr>
        <p:txBody>
          <a:bodyPr/>
          <a:lstStyle/>
          <a:p>
            <a:pPr eaLnBrk="1" hangingPunct="1"/>
            <a:endParaRPr lang="en-US" smtClean="0">
              <a:ea typeface="宋体" pitchFamily="2" charset="-122"/>
            </a:endParaRPr>
          </a:p>
        </p:txBody>
      </p:sp>
      <p:sp>
        <p:nvSpPr>
          <p:cNvPr id="5" name="AutoShape 31"/>
          <p:cNvSpPr>
            <a:spLocks noChangeArrowheads="1"/>
          </p:cNvSpPr>
          <p:nvPr/>
        </p:nvSpPr>
        <p:spPr bwMode="auto">
          <a:xfrm rot="2223392">
            <a:off x="-1898650" y="1835150"/>
            <a:ext cx="6604000" cy="4267200"/>
          </a:xfrm>
          <a:prstGeom prst="triangle">
            <a:avLst>
              <a:gd name="adj" fmla="val 50000"/>
            </a:avLst>
          </a:prstGeom>
          <a:solidFill>
            <a:srgbClr val="FAE3A4"/>
          </a:solidFill>
          <a:ln w="9525" algn="ctr">
            <a:noFill/>
            <a:miter lim="800000"/>
            <a:headEnd/>
            <a:tailEnd/>
          </a:ln>
        </p:spPr>
        <p:txBody>
          <a:bodyPr wrap="none" anchor="ctr"/>
          <a:lstStyle/>
          <a:p>
            <a:endParaRPr lang="en-US"/>
          </a:p>
        </p:txBody>
      </p:sp>
      <p:sp>
        <p:nvSpPr>
          <p:cNvPr id="6" name="AutoShape 30"/>
          <p:cNvSpPr>
            <a:spLocks noChangeArrowheads="1"/>
          </p:cNvSpPr>
          <p:nvPr/>
        </p:nvSpPr>
        <p:spPr bwMode="auto">
          <a:xfrm rot="1476100">
            <a:off x="-495300" y="2063750"/>
            <a:ext cx="6604000" cy="4267200"/>
          </a:xfrm>
          <a:prstGeom prst="triangle">
            <a:avLst>
              <a:gd name="adj" fmla="val 50000"/>
            </a:avLst>
          </a:prstGeom>
          <a:solidFill>
            <a:srgbClr val="BED2E0"/>
          </a:solidFill>
          <a:ln w="9525" algn="ctr">
            <a:noFill/>
            <a:miter lim="800000"/>
            <a:headEnd/>
            <a:tailEnd/>
          </a:ln>
        </p:spPr>
        <p:txBody>
          <a:bodyPr wrap="none" anchor="ctr"/>
          <a:lstStyle/>
          <a:p>
            <a:endParaRPr lang="en-US"/>
          </a:p>
        </p:txBody>
      </p:sp>
      <p:sp>
        <p:nvSpPr>
          <p:cNvPr id="7" name="Rectangle 2"/>
          <p:cNvSpPr txBox="1">
            <a:spLocks noChangeArrowheads="1"/>
          </p:cNvSpPr>
          <p:nvPr/>
        </p:nvSpPr>
        <p:spPr bwMode="auto">
          <a:xfrm>
            <a:off x="2" y="171450"/>
            <a:ext cx="9129463" cy="685800"/>
          </a:xfrm>
          <a:prstGeom prst="rect">
            <a:avLst/>
          </a:prstGeom>
          <a:noFill/>
          <a:ln w="9525">
            <a:noFill/>
            <a:miter lim="800000"/>
            <a:headEnd/>
            <a:tailEnd/>
          </a:ln>
        </p:spPr>
        <p:txBody>
          <a:bodyPr lIns="90000" tIns="46800" rIns="90000" bIns="46800" anchor="ctr"/>
          <a:lstStyle/>
          <a:p>
            <a:pPr algn="ct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800" dirty="0">
                <a:latin typeface="+mj-lt"/>
                <a:ea typeface="+mj-ea"/>
                <a:cs typeface="+mj-cs"/>
              </a:rPr>
              <a:t>Opportunity: exploiting </a:t>
            </a:r>
            <a:r>
              <a:rPr lang="en-GB" sz="2800" dirty="0" smtClean="0">
                <a:latin typeface="+mj-lt"/>
                <a:ea typeface="+mj-ea"/>
                <a:cs typeface="+mj-cs"/>
              </a:rPr>
              <a:t>social </a:t>
            </a:r>
            <a:r>
              <a:rPr lang="en-GB" sz="2800" dirty="0">
                <a:latin typeface="+mj-lt"/>
                <a:ea typeface="+mj-ea"/>
                <a:cs typeface="+mj-cs"/>
              </a:rPr>
              <a:t>network </a:t>
            </a:r>
            <a:r>
              <a:rPr lang="en-GB" sz="2800" dirty="0" smtClean="0">
                <a:latin typeface="+mj-lt"/>
                <a:ea typeface="+mj-ea"/>
                <a:cs typeface="+mj-cs"/>
              </a:rPr>
              <a:t>and data mining in </a:t>
            </a:r>
            <a:r>
              <a:rPr lang="en-GB" sz="2800" dirty="0">
                <a:latin typeface="+mj-lt"/>
                <a:ea typeface="+mj-ea"/>
                <a:cs typeface="+mj-cs"/>
              </a:rPr>
              <a:t>the real-world</a:t>
            </a:r>
          </a:p>
        </p:txBody>
      </p:sp>
      <p:sp>
        <p:nvSpPr>
          <p:cNvPr id="12294" name="Text Box 7"/>
          <p:cNvSpPr txBox="1">
            <a:spLocks noChangeArrowheads="1"/>
          </p:cNvSpPr>
          <p:nvPr/>
        </p:nvSpPr>
        <p:spPr bwMode="auto">
          <a:xfrm>
            <a:off x="1733550" y="4730750"/>
            <a:ext cx="6521450" cy="457200"/>
          </a:xfrm>
          <a:prstGeom prst="rect">
            <a:avLst/>
          </a:prstGeom>
          <a:noFill/>
          <a:ln w="9525">
            <a:noFill/>
            <a:miter lim="800000"/>
            <a:headEnd/>
            <a:tailEnd/>
          </a:ln>
        </p:spPr>
        <p:txBody>
          <a:bodyPr>
            <a:spAutoFit/>
          </a:bodyPr>
          <a:lstStyle/>
          <a:p>
            <a:pPr>
              <a:spcBef>
                <a:spcPct val="50000"/>
              </a:spcBef>
            </a:pPr>
            <a:endParaRPr lang="en-US" sz="2400"/>
          </a:p>
        </p:txBody>
      </p:sp>
      <p:sp>
        <p:nvSpPr>
          <p:cNvPr id="14" name="AutoShape 32"/>
          <p:cNvSpPr>
            <a:spLocks noChangeArrowheads="1"/>
          </p:cNvSpPr>
          <p:nvPr/>
        </p:nvSpPr>
        <p:spPr bwMode="auto">
          <a:xfrm rot="526559">
            <a:off x="1153981" y="2227263"/>
            <a:ext cx="6769100" cy="4267200"/>
          </a:xfrm>
          <a:prstGeom prst="triangle">
            <a:avLst>
              <a:gd name="adj" fmla="val 50000"/>
            </a:avLst>
          </a:prstGeom>
          <a:solidFill>
            <a:schemeClr val="folHlink"/>
          </a:solidFill>
          <a:ln w="9525" algn="ctr">
            <a:noFill/>
            <a:miter lim="800000"/>
            <a:headEnd/>
            <a:tailEnd/>
          </a:ln>
        </p:spPr>
        <p:txBody>
          <a:bodyPr wrap="none" anchor="ctr"/>
          <a:lstStyle/>
          <a:p>
            <a:endParaRPr lang="en-US"/>
          </a:p>
        </p:txBody>
      </p:sp>
      <p:sp>
        <p:nvSpPr>
          <p:cNvPr id="15" name="AutoShape 15"/>
          <p:cNvSpPr>
            <a:spLocks noChangeArrowheads="1"/>
          </p:cNvSpPr>
          <p:nvPr/>
        </p:nvSpPr>
        <p:spPr bwMode="auto">
          <a:xfrm>
            <a:off x="1651000" y="2868611"/>
            <a:ext cx="1568450" cy="2057422"/>
          </a:xfrm>
          <a:prstGeom prst="roundRect">
            <a:avLst>
              <a:gd name="adj" fmla="val 16667"/>
            </a:avLst>
          </a:prstGeom>
          <a:solidFill>
            <a:srgbClr val="CCECFF">
              <a:alpha val="77646"/>
            </a:srgbClr>
          </a:solidFill>
          <a:ln w="9525" algn="ctr">
            <a:solidFill>
              <a:schemeClr val="tx1"/>
            </a:solidFill>
            <a:round/>
            <a:headEnd/>
            <a:tailEnd/>
          </a:ln>
        </p:spPr>
        <p:txBody>
          <a:bodyPr wrap="none" anchor="t"/>
          <a:lstStyle/>
          <a:p>
            <a:r>
              <a:rPr lang="en-US" sz="1400" b="1" dirty="0" smtClean="0"/>
              <a:t>Social search </a:t>
            </a:r>
          </a:p>
          <a:p>
            <a:r>
              <a:rPr lang="en-US" sz="1400" b="1" dirty="0" smtClean="0"/>
              <a:t>&amp; mining</a:t>
            </a:r>
          </a:p>
          <a:p>
            <a:endParaRPr lang="en-US" sz="1200" dirty="0" smtClean="0"/>
          </a:p>
          <a:p>
            <a:r>
              <a:rPr lang="en-US" sz="1200" dirty="0" smtClean="0"/>
              <a:t>Social extraction</a:t>
            </a:r>
          </a:p>
          <a:p>
            <a:r>
              <a:rPr lang="en-US" sz="1200" dirty="0" smtClean="0"/>
              <a:t>Social mining</a:t>
            </a:r>
          </a:p>
          <a:p>
            <a:endParaRPr lang="en-US" sz="1100" dirty="0" smtClean="0"/>
          </a:p>
          <a:p>
            <a:endParaRPr lang="en-US" sz="1100" dirty="0" smtClean="0"/>
          </a:p>
          <a:p>
            <a:endParaRPr lang="en-US" sz="1100" dirty="0" smtClean="0"/>
          </a:p>
          <a:p>
            <a:r>
              <a:rPr lang="en-US" sz="1400" b="1" dirty="0" smtClean="0"/>
              <a:t>IBM, Huawei</a:t>
            </a:r>
            <a:endParaRPr lang="en-US" sz="1200" dirty="0" smtClean="0"/>
          </a:p>
          <a:p>
            <a:endParaRPr lang="en-US" sz="1400" dirty="0"/>
          </a:p>
        </p:txBody>
      </p:sp>
      <p:sp>
        <p:nvSpPr>
          <p:cNvPr id="16" name="AutoShape 18"/>
          <p:cNvSpPr>
            <a:spLocks noChangeArrowheads="1"/>
          </p:cNvSpPr>
          <p:nvPr/>
        </p:nvSpPr>
        <p:spPr bwMode="auto">
          <a:xfrm>
            <a:off x="82550" y="2868611"/>
            <a:ext cx="1485900" cy="2057422"/>
          </a:xfrm>
          <a:prstGeom prst="roundRect">
            <a:avLst>
              <a:gd name="adj" fmla="val 16667"/>
            </a:avLst>
          </a:prstGeom>
          <a:solidFill>
            <a:srgbClr val="CCECFF">
              <a:alpha val="77646"/>
            </a:srgbClr>
          </a:solidFill>
          <a:ln w="9525" algn="ctr">
            <a:solidFill>
              <a:schemeClr val="tx1"/>
            </a:solidFill>
            <a:round/>
            <a:headEnd/>
            <a:tailEnd/>
          </a:ln>
        </p:spPr>
        <p:txBody>
          <a:bodyPr wrap="none" anchor="t"/>
          <a:lstStyle/>
          <a:p>
            <a:r>
              <a:rPr lang="en-US" sz="1400" b="1" dirty="0" smtClean="0"/>
              <a:t>Scientific </a:t>
            </a:r>
          </a:p>
          <a:p>
            <a:r>
              <a:rPr lang="en-US" sz="1400" b="1" dirty="0" smtClean="0"/>
              <a:t>Literature</a:t>
            </a:r>
          </a:p>
          <a:p>
            <a:endParaRPr lang="en-US" sz="1400" dirty="0"/>
          </a:p>
          <a:p>
            <a:r>
              <a:rPr lang="en-US" sz="1200" dirty="0" smtClean="0"/>
              <a:t>Users cover &gt;180 </a:t>
            </a:r>
          </a:p>
          <a:p>
            <a:r>
              <a:rPr lang="en-US" sz="1200" dirty="0" smtClean="0"/>
              <a:t>countries</a:t>
            </a:r>
          </a:p>
          <a:p>
            <a:r>
              <a:rPr lang="en-US" sz="1200" dirty="0" smtClean="0"/>
              <a:t>&gt;600K researcher</a:t>
            </a:r>
          </a:p>
          <a:p>
            <a:r>
              <a:rPr lang="en-US" sz="1200" dirty="0" smtClean="0"/>
              <a:t>&gt;3M papers</a:t>
            </a:r>
          </a:p>
          <a:p>
            <a:endParaRPr lang="en-US" sz="1200" dirty="0" smtClean="0"/>
          </a:p>
          <a:p>
            <a:r>
              <a:rPr lang="en-US" altLang="zh-CN" sz="1200" dirty="0" smtClean="0"/>
              <a:t>Arnetminer.org </a:t>
            </a:r>
          </a:p>
          <a:p>
            <a:r>
              <a:rPr lang="en-US" altLang="zh-CN" sz="1200" dirty="0" smtClean="0"/>
              <a:t>(</a:t>
            </a:r>
            <a:r>
              <a:rPr lang="en-US" altLang="zh-CN" sz="1200" b="1" dirty="0" smtClean="0"/>
              <a:t>NSFC</a:t>
            </a:r>
            <a:r>
              <a:rPr lang="en-US" altLang="zh-CN" sz="1200" dirty="0" smtClean="0"/>
              <a:t>, </a:t>
            </a:r>
            <a:r>
              <a:rPr lang="en-US" altLang="zh-CN" sz="1200" b="1" dirty="0" smtClean="0"/>
              <a:t>863</a:t>
            </a:r>
            <a:r>
              <a:rPr lang="en-US" altLang="zh-CN" sz="1200" dirty="0" smtClean="0"/>
              <a:t>)</a:t>
            </a:r>
          </a:p>
          <a:p>
            <a:endParaRPr lang="en-US" sz="1200" dirty="0"/>
          </a:p>
          <a:p>
            <a:endParaRPr lang="en-US" sz="1200" dirty="0"/>
          </a:p>
        </p:txBody>
      </p:sp>
      <p:sp>
        <p:nvSpPr>
          <p:cNvPr id="17" name="AutoShape 22"/>
          <p:cNvSpPr>
            <a:spLocks noChangeArrowheads="1"/>
          </p:cNvSpPr>
          <p:nvPr/>
        </p:nvSpPr>
        <p:spPr bwMode="auto">
          <a:xfrm>
            <a:off x="3302000" y="2868611"/>
            <a:ext cx="1651000" cy="2057422"/>
          </a:xfrm>
          <a:prstGeom prst="roundRect">
            <a:avLst>
              <a:gd name="adj" fmla="val 16667"/>
            </a:avLst>
          </a:prstGeom>
          <a:solidFill>
            <a:srgbClr val="FFFFFF">
              <a:alpha val="78038"/>
            </a:srgbClr>
          </a:solidFill>
          <a:ln w="9525" algn="ctr">
            <a:solidFill>
              <a:schemeClr val="tx1"/>
            </a:solidFill>
            <a:round/>
            <a:headEnd/>
            <a:tailEnd/>
          </a:ln>
        </p:spPr>
        <p:txBody>
          <a:bodyPr wrap="none" anchor="t"/>
          <a:lstStyle/>
          <a:p>
            <a:r>
              <a:rPr lang="en-US" sz="1400" b="1" dirty="0" smtClean="0"/>
              <a:t>Advertisement</a:t>
            </a:r>
            <a:endParaRPr lang="en-US" sz="1400" b="1" dirty="0"/>
          </a:p>
          <a:p>
            <a:endParaRPr lang="pt-BR" sz="1200" dirty="0"/>
          </a:p>
          <a:p>
            <a:endParaRPr lang="pt-BR" sz="1200" dirty="0"/>
          </a:p>
          <a:p>
            <a:r>
              <a:rPr lang="en-US" sz="1200" dirty="0" smtClean="0"/>
              <a:t>Advertisement </a:t>
            </a:r>
          </a:p>
          <a:p>
            <a:r>
              <a:rPr lang="en-US" sz="1200" dirty="0" smtClean="0"/>
              <a:t>Recommendation</a:t>
            </a:r>
          </a:p>
          <a:p>
            <a:endParaRPr lang="en-US" sz="1200" dirty="0" smtClean="0"/>
          </a:p>
          <a:p>
            <a:endParaRPr lang="en-US" sz="1200" dirty="0" smtClean="0"/>
          </a:p>
          <a:p>
            <a:endParaRPr lang="en-US" sz="1200" dirty="0" smtClean="0"/>
          </a:p>
          <a:p>
            <a:r>
              <a:rPr lang="pt-BR" sz="1600" b="1" dirty="0" err="1" smtClean="0"/>
              <a:t>Sohu</a:t>
            </a:r>
            <a:r>
              <a:rPr lang="pt-BR" sz="1600" b="1" dirty="0" smtClean="0"/>
              <a:t>, </a:t>
            </a:r>
            <a:r>
              <a:rPr lang="en-US" sz="1600" b="1" dirty="0" err="1"/>
              <a:t>Tencent</a:t>
            </a:r>
            <a:endParaRPr lang="pt-BR" sz="1600" b="1" dirty="0" smtClean="0"/>
          </a:p>
          <a:p>
            <a:endParaRPr lang="pt-BR" sz="1200" dirty="0"/>
          </a:p>
          <a:p>
            <a:endParaRPr lang="pt-BR" sz="1200" dirty="0"/>
          </a:p>
          <a:p>
            <a:endParaRPr lang="en-US" sz="1200" dirty="0"/>
          </a:p>
        </p:txBody>
      </p:sp>
      <p:sp>
        <p:nvSpPr>
          <p:cNvPr id="18" name="AutoShape 33"/>
          <p:cNvSpPr>
            <a:spLocks noChangeArrowheads="1"/>
          </p:cNvSpPr>
          <p:nvPr/>
        </p:nvSpPr>
        <p:spPr bwMode="auto">
          <a:xfrm rot="-1581595">
            <a:off x="3136900" y="1911350"/>
            <a:ext cx="7594600" cy="4267200"/>
          </a:xfrm>
          <a:prstGeom prst="triangle">
            <a:avLst>
              <a:gd name="adj" fmla="val 50000"/>
            </a:avLst>
          </a:prstGeom>
          <a:solidFill>
            <a:srgbClr val="FFCC99"/>
          </a:solidFill>
          <a:ln w="9525" algn="ctr">
            <a:noFill/>
            <a:miter lim="800000"/>
            <a:headEnd/>
            <a:tailEnd/>
          </a:ln>
        </p:spPr>
        <p:txBody>
          <a:bodyPr wrap="none" anchor="ctr"/>
          <a:lstStyle/>
          <a:p>
            <a:endParaRPr lang="en-US"/>
          </a:p>
        </p:txBody>
      </p:sp>
      <p:sp>
        <p:nvSpPr>
          <p:cNvPr id="19" name="AutoShape 19"/>
          <p:cNvSpPr>
            <a:spLocks noChangeArrowheads="1"/>
          </p:cNvSpPr>
          <p:nvPr/>
        </p:nvSpPr>
        <p:spPr bwMode="auto">
          <a:xfrm>
            <a:off x="5035550" y="2868611"/>
            <a:ext cx="1568450" cy="2057422"/>
          </a:xfrm>
          <a:prstGeom prst="roundRect">
            <a:avLst>
              <a:gd name="adj" fmla="val 16667"/>
            </a:avLst>
          </a:prstGeom>
          <a:solidFill>
            <a:srgbClr val="FFFFFF">
              <a:alpha val="78038"/>
            </a:srgbClr>
          </a:solidFill>
          <a:ln w="9525" algn="ctr">
            <a:solidFill>
              <a:schemeClr val="tx1"/>
            </a:solidFill>
            <a:round/>
            <a:headEnd/>
            <a:tailEnd/>
          </a:ln>
        </p:spPr>
        <p:txBody>
          <a:bodyPr wrap="none" anchor="t"/>
          <a:lstStyle/>
          <a:p>
            <a:r>
              <a:rPr lang="en-US" sz="1400" b="1" dirty="0" smtClean="0"/>
              <a:t>Mobile Context</a:t>
            </a:r>
            <a:endParaRPr lang="en-US" sz="1400" b="1" dirty="0"/>
          </a:p>
          <a:p>
            <a:endParaRPr lang="pt-BR" sz="1400" b="1" dirty="0" smtClean="0"/>
          </a:p>
          <a:p>
            <a:endParaRPr lang="en-US" sz="1200" dirty="0" smtClean="0"/>
          </a:p>
          <a:p>
            <a:r>
              <a:rPr lang="en-US" sz="1200" dirty="0" smtClean="0"/>
              <a:t>Mobile search </a:t>
            </a:r>
          </a:p>
          <a:p>
            <a:r>
              <a:rPr lang="en-US" sz="1200" dirty="0" smtClean="0"/>
              <a:t>&amp; recommendation</a:t>
            </a:r>
          </a:p>
          <a:p>
            <a:endParaRPr lang="en-US" sz="1200" dirty="0" smtClean="0"/>
          </a:p>
          <a:p>
            <a:endParaRPr lang="en-US" sz="1200" dirty="0" smtClean="0"/>
          </a:p>
          <a:p>
            <a:endParaRPr lang="en-US" sz="1200" dirty="0" smtClean="0"/>
          </a:p>
          <a:p>
            <a:r>
              <a:rPr lang="en-US" sz="1600" b="1" dirty="0" smtClean="0"/>
              <a:t>Nokia, GM</a:t>
            </a:r>
          </a:p>
          <a:p>
            <a:endParaRPr lang="en-US" sz="1200" dirty="0" smtClean="0"/>
          </a:p>
          <a:p>
            <a:endParaRPr lang="en-US" sz="1200" dirty="0"/>
          </a:p>
          <a:p>
            <a:endParaRPr lang="en-US" sz="1200" dirty="0"/>
          </a:p>
        </p:txBody>
      </p:sp>
      <p:sp>
        <p:nvSpPr>
          <p:cNvPr id="20" name="AutoShape 20"/>
          <p:cNvSpPr>
            <a:spLocks noChangeArrowheads="1"/>
          </p:cNvSpPr>
          <p:nvPr/>
        </p:nvSpPr>
        <p:spPr bwMode="auto">
          <a:xfrm>
            <a:off x="8296275" y="2868611"/>
            <a:ext cx="1568450" cy="2057422"/>
          </a:xfrm>
          <a:prstGeom prst="roundRect">
            <a:avLst>
              <a:gd name="adj" fmla="val 16667"/>
            </a:avLst>
          </a:prstGeom>
          <a:solidFill>
            <a:srgbClr val="FFFFFF">
              <a:alpha val="78038"/>
            </a:srgbClr>
          </a:solidFill>
          <a:ln w="9525" algn="ctr">
            <a:solidFill>
              <a:schemeClr val="tx1"/>
            </a:solidFill>
            <a:round/>
            <a:headEnd/>
            <a:tailEnd/>
          </a:ln>
        </p:spPr>
        <p:txBody>
          <a:bodyPr wrap="none" anchor="t"/>
          <a:lstStyle/>
          <a:p>
            <a:r>
              <a:rPr lang="en-US" sz="1400" b="1" dirty="0" smtClean="0"/>
              <a:t>Large-scale</a:t>
            </a:r>
          </a:p>
          <a:p>
            <a:r>
              <a:rPr lang="en-US" sz="1400" b="1" dirty="0" smtClean="0"/>
              <a:t>Mining</a:t>
            </a:r>
            <a:endParaRPr lang="en-US" sz="1400" b="1" dirty="0"/>
          </a:p>
          <a:p>
            <a:endParaRPr lang="pt-BR" sz="1400" dirty="0"/>
          </a:p>
          <a:p>
            <a:r>
              <a:rPr lang="en-US" sz="1200" dirty="0" smtClean="0"/>
              <a:t>Scalable algorithms </a:t>
            </a:r>
          </a:p>
          <a:p>
            <a:r>
              <a:rPr lang="en-US" sz="1200" dirty="0" smtClean="0"/>
              <a:t>for message tagging </a:t>
            </a:r>
          </a:p>
          <a:p>
            <a:r>
              <a:rPr lang="en-US" sz="1200" dirty="0" smtClean="0"/>
              <a:t>and community </a:t>
            </a:r>
          </a:p>
          <a:p>
            <a:r>
              <a:rPr lang="en-US" sz="1200" dirty="0" smtClean="0"/>
              <a:t>Discovery</a:t>
            </a:r>
          </a:p>
          <a:p>
            <a:endParaRPr lang="en-US" sz="1200" dirty="0" smtClean="0"/>
          </a:p>
          <a:p>
            <a:r>
              <a:rPr lang="en-US" sz="1600" b="1" dirty="0" smtClean="0"/>
              <a:t>Google, </a:t>
            </a:r>
            <a:r>
              <a:rPr lang="en-US" sz="1600" b="1" dirty="0" err="1" smtClean="0"/>
              <a:t>Baidu</a:t>
            </a:r>
            <a:endParaRPr lang="en-US" sz="1600" b="1" dirty="0" smtClean="0"/>
          </a:p>
          <a:p>
            <a:endParaRPr lang="en-US" sz="1200" dirty="0" smtClean="0"/>
          </a:p>
          <a:p>
            <a:endParaRPr lang="en-US" sz="1200" dirty="0"/>
          </a:p>
        </p:txBody>
      </p:sp>
      <p:sp>
        <p:nvSpPr>
          <p:cNvPr id="21" name="AutoShape 21"/>
          <p:cNvSpPr>
            <a:spLocks noChangeArrowheads="1"/>
          </p:cNvSpPr>
          <p:nvPr/>
        </p:nvSpPr>
        <p:spPr bwMode="auto">
          <a:xfrm>
            <a:off x="6665913" y="2868611"/>
            <a:ext cx="1568450" cy="2057422"/>
          </a:xfrm>
          <a:prstGeom prst="roundRect">
            <a:avLst>
              <a:gd name="adj" fmla="val 16667"/>
            </a:avLst>
          </a:prstGeom>
          <a:solidFill>
            <a:srgbClr val="FFFFFF">
              <a:alpha val="78038"/>
            </a:srgbClr>
          </a:solidFill>
          <a:ln w="9525" algn="ctr">
            <a:solidFill>
              <a:schemeClr val="tx1"/>
            </a:solidFill>
            <a:round/>
            <a:headEnd/>
            <a:tailEnd/>
          </a:ln>
        </p:spPr>
        <p:txBody>
          <a:bodyPr wrap="none" anchor="t"/>
          <a:lstStyle/>
          <a:p>
            <a:r>
              <a:rPr lang="en-US" sz="1400" b="1" dirty="0" smtClean="0"/>
              <a:t>Energy trend </a:t>
            </a:r>
          </a:p>
          <a:p>
            <a:r>
              <a:rPr lang="en-US" sz="1400" b="1" dirty="0" smtClean="0"/>
              <a:t>analysis</a:t>
            </a:r>
            <a:endParaRPr lang="pt-BR" sz="1400" b="1" dirty="0"/>
          </a:p>
          <a:p>
            <a:endParaRPr lang="en-US" sz="1400" b="1" dirty="0" smtClean="0"/>
          </a:p>
          <a:p>
            <a:r>
              <a:rPr lang="en-US" sz="1200" dirty="0" smtClean="0"/>
              <a:t>Energy product </a:t>
            </a:r>
          </a:p>
          <a:p>
            <a:r>
              <a:rPr lang="en-US" sz="1200" dirty="0" smtClean="0"/>
              <a:t>Evolution</a:t>
            </a:r>
          </a:p>
          <a:p>
            <a:r>
              <a:rPr lang="en-US" sz="1200" dirty="0" smtClean="0"/>
              <a:t>Techniques </a:t>
            </a:r>
          </a:p>
          <a:p>
            <a:r>
              <a:rPr lang="en-US" sz="1200" dirty="0" smtClean="0"/>
              <a:t>Trend</a:t>
            </a:r>
          </a:p>
          <a:p>
            <a:endParaRPr lang="en-US" sz="1200" dirty="0" smtClean="0"/>
          </a:p>
          <a:p>
            <a:r>
              <a:rPr lang="en-US" sz="1600" b="1" dirty="0" smtClean="0"/>
              <a:t>Oil Company</a:t>
            </a:r>
          </a:p>
          <a:p>
            <a:endParaRPr lang="en-US" sz="1200" dirty="0"/>
          </a:p>
        </p:txBody>
      </p:sp>
      <p:sp>
        <p:nvSpPr>
          <p:cNvPr id="12303" name="Rectangle 34"/>
          <p:cNvSpPr>
            <a:spLocks noChangeArrowheads="1"/>
          </p:cNvSpPr>
          <p:nvPr/>
        </p:nvSpPr>
        <p:spPr bwMode="auto">
          <a:xfrm>
            <a:off x="0" y="5437218"/>
            <a:ext cx="9906000" cy="1655735"/>
          </a:xfrm>
          <a:prstGeom prst="rect">
            <a:avLst/>
          </a:prstGeom>
          <a:solidFill>
            <a:schemeClr val="bg1"/>
          </a:solidFill>
          <a:ln w="9525" algn="ctr">
            <a:noFill/>
            <a:miter lim="800000"/>
            <a:headEnd/>
            <a:tailEnd/>
          </a:ln>
        </p:spPr>
        <p:txBody>
          <a:bodyPr wrap="none" anchor="ctr"/>
          <a:lstStyle/>
          <a:p>
            <a:endParaRPr lang="en-US"/>
          </a:p>
        </p:txBody>
      </p:sp>
      <p:sp>
        <p:nvSpPr>
          <p:cNvPr id="23" name="Text Box 8"/>
          <p:cNvSpPr txBox="1">
            <a:spLocks noChangeArrowheads="1"/>
          </p:cNvSpPr>
          <p:nvPr/>
        </p:nvSpPr>
        <p:spPr bwMode="auto">
          <a:xfrm>
            <a:off x="0" y="5731087"/>
            <a:ext cx="9906000" cy="830263"/>
          </a:xfrm>
          <a:prstGeom prst="rect">
            <a:avLst/>
          </a:prstGeom>
          <a:solidFill>
            <a:srgbClr val="FFFFFF"/>
          </a:solidFill>
          <a:ln w="9525">
            <a:noFill/>
            <a:miter lim="800000"/>
            <a:headEnd/>
            <a:tailEnd/>
          </a:ln>
        </p:spPr>
        <p:txBody>
          <a:bodyPr>
            <a:spAutoFit/>
          </a:bodyPr>
          <a:lstStyle/>
          <a:p>
            <a:pPr>
              <a:spcBef>
                <a:spcPct val="50000"/>
              </a:spcBef>
            </a:pPr>
            <a:r>
              <a:rPr lang="en-US" sz="2400" dirty="0"/>
              <a:t>Search, browsing, complex query, integration, collaboration, trustable analysis, decision support, intelligent services, </a:t>
            </a:r>
          </a:p>
        </p:txBody>
      </p:sp>
      <p:grpSp>
        <p:nvGrpSpPr>
          <p:cNvPr id="2" name="组合 100"/>
          <p:cNvGrpSpPr>
            <a:grpSpLocks/>
          </p:cNvGrpSpPr>
          <p:nvPr/>
        </p:nvGrpSpPr>
        <p:grpSpPr bwMode="auto">
          <a:xfrm>
            <a:off x="2631281" y="1071568"/>
            <a:ext cx="4333875" cy="714375"/>
            <a:chOff x="2143108" y="5500702"/>
            <a:chExt cx="5786478" cy="1143008"/>
          </a:xfrm>
        </p:grpSpPr>
        <p:sp>
          <p:nvSpPr>
            <p:cNvPr id="12308" name="矩形 60"/>
            <p:cNvSpPr>
              <a:spLocks noChangeArrowheads="1"/>
            </p:cNvSpPr>
            <p:nvPr/>
          </p:nvSpPr>
          <p:spPr bwMode="auto">
            <a:xfrm>
              <a:off x="2143108" y="5500702"/>
              <a:ext cx="5786478" cy="1143008"/>
            </a:xfrm>
            <a:prstGeom prst="rect">
              <a:avLst/>
            </a:prstGeom>
            <a:solidFill>
              <a:srgbClr val="99FF66"/>
            </a:solidFill>
            <a:ln w="9525" algn="ctr">
              <a:solidFill>
                <a:srgbClr val="99FF66"/>
              </a:solidFill>
              <a:round/>
              <a:headEnd/>
              <a:tailEnd/>
            </a:ln>
          </p:spPr>
          <p:txBody>
            <a:bodyPr/>
            <a:lstStyle/>
            <a:p>
              <a:endParaRPr lang="zh-CN" altLang="en-US">
                <a:latin typeface="Calibri" pitchFamily="34" charset="0"/>
              </a:endParaRPr>
            </a:p>
          </p:txBody>
        </p:sp>
        <p:grpSp>
          <p:nvGrpSpPr>
            <p:cNvPr id="3" name="Group 73"/>
            <p:cNvGrpSpPr>
              <a:grpSpLocks/>
            </p:cNvGrpSpPr>
            <p:nvPr/>
          </p:nvGrpSpPr>
          <p:grpSpPr bwMode="auto">
            <a:xfrm>
              <a:off x="2532085" y="5643585"/>
              <a:ext cx="1152526" cy="865189"/>
              <a:chOff x="1351" y="3313"/>
              <a:chExt cx="726" cy="545"/>
            </a:xfrm>
            <a:solidFill>
              <a:srgbClr val="FF99CC"/>
            </a:solidFill>
          </p:grpSpPr>
          <p:pic>
            <p:nvPicPr>
              <p:cNvPr id="47" name="Picture 36" descr="4862-Xfg320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51" y="3313"/>
                <a:ext cx="545" cy="363"/>
              </a:xfrm>
              <a:prstGeom prst="rect">
                <a:avLst/>
              </a:prstGeom>
              <a:grpFill/>
              <a:ln>
                <a:solidFill>
                  <a:srgbClr val="33CC33"/>
                </a:solidFill>
              </a:ln>
            </p:spPr>
          </p:pic>
          <p:pic>
            <p:nvPicPr>
              <p:cNvPr id="48" name="Picture 37" descr="4862-Xfg320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2" y="3404"/>
                <a:ext cx="545" cy="363"/>
              </a:xfrm>
              <a:prstGeom prst="rect">
                <a:avLst/>
              </a:prstGeom>
              <a:grpFill/>
              <a:ln>
                <a:solidFill>
                  <a:srgbClr val="33CC33"/>
                </a:solidFill>
              </a:ln>
            </p:spPr>
          </p:pic>
          <p:pic>
            <p:nvPicPr>
              <p:cNvPr id="49" name="Picture 38" descr="4862-Xfg320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32" y="3495"/>
                <a:ext cx="545" cy="363"/>
              </a:xfrm>
              <a:prstGeom prst="rect">
                <a:avLst/>
              </a:prstGeom>
              <a:grpFill/>
              <a:ln>
                <a:solidFill>
                  <a:srgbClr val="33CC33"/>
                </a:solidFill>
              </a:ln>
            </p:spPr>
          </p:pic>
        </p:grpSp>
        <p:grpSp>
          <p:nvGrpSpPr>
            <p:cNvPr id="4" name="Group 74"/>
            <p:cNvGrpSpPr>
              <a:grpSpLocks/>
            </p:cNvGrpSpPr>
            <p:nvPr/>
          </p:nvGrpSpPr>
          <p:grpSpPr bwMode="auto">
            <a:xfrm>
              <a:off x="3756046" y="5672149"/>
              <a:ext cx="1152525" cy="846588"/>
              <a:chOff x="2213" y="3294"/>
              <a:chExt cx="726" cy="564"/>
            </a:xfrm>
            <a:solidFill>
              <a:srgbClr val="FF99CC"/>
            </a:solidFill>
          </p:grpSpPr>
          <p:pic>
            <p:nvPicPr>
              <p:cNvPr id="44" name="Picture 30" descr="mim-fig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13" y="3294"/>
                <a:ext cx="588" cy="428"/>
              </a:xfrm>
              <a:prstGeom prst="rect">
                <a:avLst/>
              </a:prstGeom>
              <a:grpFill/>
              <a:ln>
                <a:solidFill>
                  <a:srgbClr val="993300"/>
                </a:solidFill>
              </a:ln>
            </p:spPr>
          </p:pic>
          <p:pic>
            <p:nvPicPr>
              <p:cNvPr id="45" name="Picture 33" descr="mim-fig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59" y="3359"/>
                <a:ext cx="588" cy="428"/>
              </a:xfrm>
              <a:prstGeom prst="rect">
                <a:avLst/>
              </a:prstGeom>
              <a:grpFill/>
              <a:ln>
                <a:solidFill>
                  <a:srgbClr val="993300"/>
                </a:solidFill>
              </a:ln>
            </p:spPr>
          </p:pic>
          <p:pic>
            <p:nvPicPr>
              <p:cNvPr id="46" name="Picture 34" descr="mim-fig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51" y="3430"/>
                <a:ext cx="588" cy="428"/>
              </a:xfrm>
              <a:prstGeom prst="rect">
                <a:avLst/>
              </a:prstGeom>
              <a:grpFill/>
              <a:ln>
                <a:solidFill>
                  <a:srgbClr val="993300"/>
                </a:solidFill>
              </a:ln>
            </p:spPr>
          </p:pic>
        </p:grpSp>
        <p:grpSp>
          <p:nvGrpSpPr>
            <p:cNvPr id="8" name="Group 75"/>
            <p:cNvGrpSpPr>
              <a:grpSpLocks/>
            </p:cNvGrpSpPr>
            <p:nvPr/>
          </p:nvGrpSpPr>
          <p:grpSpPr bwMode="auto">
            <a:xfrm>
              <a:off x="5053042" y="5643578"/>
              <a:ext cx="1223965" cy="865188"/>
              <a:chOff x="3121" y="3313"/>
              <a:chExt cx="771" cy="545"/>
            </a:xfrm>
            <a:solidFill>
              <a:srgbClr val="FF99CC"/>
            </a:solidFill>
          </p:grpSpPr>
          <p:grpSp>
            <p:nvGrpSpPr>
              <p:cNvPr id="9" name="Group 45"/>
              <p:cNvGrpSpPr>
                <a:grpSpLocks/>
              </p:cNvGrpSpPr>
              <p:nvPr/>
            </p:nvGrpSpPr>
            <p:grpSpPr bwMode="auto">
              <a:xfrm>
                <a:off x="3121" y="3313"/>
                <a:ext cx="635" cy="454"/>
                <a:chOff x="385" y="1933"/>
                <a:chExt cx="635" cy="454"/>
              </a:xfrm>
              <a:grpFill/>
            </p:grpSpPr>
            <p:sp>
              <p:nvSpPr>
                <p:cNvPr id="42" name="Rectangle 44"/>
                <p:cNvSpPr>
                  <a:spLocks noChangeArrowheads="1"/>
                </p:cNvSpPr>
                <p:nvPr/>
              </p:nvSpPr>
              <p:spPr bwMode="auto">
                <a:xfrm>
                  <a:off x="385" y="1933"/>
                  <a:ext cx="635" cy="454"/>
                </a:xfrm>
                <a:prstGeom prst="rect">
                  <a:avLst/>
                </a:prstGeom>
                <a:grpFill/>
                <a:ln w="9525">
                  <a:solidFill>
                    <a:srgbClr val="FF66CC"/>
                  </a:solidFill>
                  <a:miter lim="800000"/>
                  <a:headEnd/>
                  <a:tailEnd/>
                </a:ln>
                <a:effectLst/>
              </p:spPr>
              <p:txBody>
                <a:bodyPr wrap="none" anchor="ctr"/>
                <a:lstStyle/>
                <a:p>
                  <a:pPr fontAlgn="auto">
                    <a:spcBef>
                      <a:spcPts val="0"/>
                    </a:spcBef>
                    <a:spcAft>
                      <a:spcPts val="0"/>
                    </a:spcAft>
                    <a:defRPr/>
                  </a:pPr>
                  <a:endParaRPr lang="zh-CN" altLang="en-US">
                    <a:ea typeface="+mn-ea"/>
                  </a:endParaRPr>
                </a:p>
              </p:txBody>
            </p:sp>
            <p:pic>
              <p:nvPicPr>
                <p:cNvPr id="43" name="Picture 40" descr="So-slim-exampl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1" y="1956"/>
                  <a:ext cx="544" cy="431"/>
                </a:xfrm>
                <a:prstGeom prst="rect">
                  <a:avLst/>
                </a:prstGeom>
                <a:grpFill/>
                <a:ln>
                  <a:solidFill>
                    <a:srgbClr val="FF66CC"/>
                  </a:solidFill>
                </a:ln>
              </p:spPr>
            </p:pic>
          </p:grpSp>
          <p:grpSp>
            <p:nvGrpSpPr>
              <p:cNvPr id="10" name="Group 48"/>
              <p:cNvGrpSpPr>
                <a:grpSpLocks/>
              </p:cNvGrpSpPr>
              <p:nvPr/>
            </p:nvGrpSpPr>
            <p:grpSpPr bwMode="auto">
              <a:xfrm>
                <a:off x="3166" y="3359"/>
                <a:ext cx="635" cy="454"/>
                <a:chOff x="385" y="1933"/>
                <a:chExt cx="635" cy="454"/>
              </a:xfrm>
              <a:grpFill/>
            </p:grpSpPr>
            <p:sp>
              <p:nvSpPr>
                <p:cNvPr id="40" name="Rectangle 49"/>
                <p:cNvSpPr>
                  <a:spLocks noChangeArrowheads="1"/>
                </p:cNvSpPr>
                <p:nvPr/>
              </p:nvSpPr>
              <p:spPr bwMode="auto">
                <a:xfrm>
                  <a:off x="385" y="1933"/>
                  <a:ext cx="635" cy="454"/>
                </a:xfrm>
                <a:prstGeom prst="rect">
                  <a:avLst/>
                </a:prstGeom>
                <a:grpFill/>
                <a:ln w="9525">
                  <a:solidFill>
                    <a:srgbClr val="FF66CC"/>
                  </a:solidFill>
                  <a:miter lim="800000"/>
                  <a:headEnd/>
                  <a:tailEnd/>
                </a:ln>
                <a:effectLst/>
              </p:spPr>
              <p:txBody>
                <a:bodyPr wrap="none" anchor="ctr"/>
                <a:lstStyle/>
                <a:p>
                  <a:pPr fontAlgn="auto">
                    <a:spcBef>
                      <a:spcPts val="0"/>
                    </a:spcBef>
                    <a:spcAft>
                      <a:spcPts val="0"/>
                    </a:spcAft>
                    <a:defRPr/>
                  </a:pPr>
                  <a:endParaRPr lang="zh-CN" altLang="en-US">
                    <a:ea typeface="+mn-ea"/>
                  </a:endParaRPr>
                </a:p>
              </p:txBody>
            </p:sp>
            <p:pic>
              <p:nvPicPr>
                <p:cNvPr id="41" name="Picture 50" descr="So-slim-exampl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1" y="1956"/>
                  <a:ext cx="544" cy="431"/>
                </a:xfrm>
                <a:prstGeom prst="rect">
                  <a:avLst/>
                </a:prstGeom>
                <a:grpFill/>
                <a:ln>
                  <a:solidFill>
                    <a:srgbClr val="FF66CC"/>
                  </a:solidFill>
                </a:ln>
              </p:spPr>
            </p:pic>
          </p:grpSp>
          <p:grpSp>
            <p:nvGrpSpPr>
              <p:cNvPr id="11" name="Group 51"/>
              <p:cNvGrpSpPr>
                <a:grpSpLocks/>
              </p:cNvGrpSpPr>
              <p:nvPr/>
            </p:nvGrpSpPr>
            <p:grpSpPr bwMode="auto">
              <a:xfrm>
                <a:off x="3257" y="3404"/>
                <a:ext cx="635" cy="454"/>
                <a:chOff x="385" y="1933"/>
                <a:chExt cx="635" cy="454"/>
              </a:xfrm>
              <a:grpFill/>
            </p:grpSpPr>
            <p:sp>
              <p:nvSpPr>
                <p:cNvPr id="38" name="Rectangle 52"/>
                <p:cNvSpPr>
                  <a:spLocks noChangeArrowheads="1"/>
                </p:cNvSpPr>
                <p:nvPr/>
              </p:nvSpPr>
              <p:spPr bwMode="auto">
                <a:xfrm>
                  <a:off x="385" y="1933"/>
                  <a:ext cx="635" cy="454"/>
                </a:xfrm>
                <a:prstGeom prst="rect">
                  <a:avLst/>
                </a:prstGeom>
                <a:grpFill/>
                <a:ln w="9525">
                  <a:solidFill>
                    <a:srgbClr val="FF66CC"/>
                  </a:solidFill>
                  <a:miter lim="800000"/>
                  <a:headEnd/>
                  <a:tailEnd/>
                </a:ln>
                <a:effectLst/>
              </p:spPr>
              <p:txBody>
                <a:bodyPr wrap="none" anchor="ctr"/>
                <a:lstStyle/>
                <a:p>
                  <a:pPr fontAlgn="auto">
                    <a:spcBef>
                      <a:spcPts val="0"/>
                    </a:spcBef>
                    <a:spcAft>
                      <a:spcPts val="0"/>
                    </a:spcAft>
                    <a:defRPr/>
                  </a:pPr>
                  <a:endParaRPr lang="zh-CN" altLang="en-US">
                    <a:ea typeface="+mn-ea"/>
                  </a:endParaRPr>
                </a:p>
              </p:txBody>
            </p:sp>
            <p:pic>
              <p:nvPicPr>
                <p:cNvPr id="39" name="Picture 53" descr="So-slim-exampl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1" y="1956"/>
                  <a:ext cx="544" cy="431"/>
                </a:xfrm>
                <a:prstGeom prst="rect">
                  <a:avLst/>
                </a:prstGeom>
                <a:grpFill/>
                <a:ln>
                  <a:solidFill>
                    <a:srgbClr val="FF66CC"/>
                  </a:solidFill>
                </a:ln>
              </p:spPr>
            </p:pic>
          </p:grpSp>
        </p:grpSp>
        <p:grpSp>
          <p:nvGrpSpPr>
            <p:cNvPr id="12" name="Group 58"/>
            <p:cNvGrpSpPr>
              <a:grpSpLocks/>
            </p:cNvGrpSpPr>
            <p:nvPr/>
          </p:nvGrpSpPr>
          <p:grpSpPr bwMode="auto">
            <a:xfrm>
              <a:off x="6370661" y="5672153"/>
              <a:ext cx="1130301" cy="857251"/>
              <a:chOff x="793" y="1525"/>
              <a:chExt cx="712" cy="540"/>
            </a:xfrm>
            <a:solidFill>
              <a:srgbClr val="FF99CC"/>
            </a:solidFill>
          </p:grpSpPr>
          <p:pic>
            <p:nvPicPr>
              <p:cNvPr id="32" name="Picture 55" descr="416d419aaa6390f7fefeb49bf79d440e_MicroAdobe_Html_Edito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93" y="1525"/>
                <a:ext cx="621" cy="449"/>
              </a:xfrm>
              <a:prstGeom prst="rect">
                <a:avLst/>
              </a:prstGeom>
              <a:grpFill/>
              <a:ln>
                <a:solidFill>
                  <a:schemeClr val="accent1"/>
                </a:solidFill>
              </a:ln>
            </p:spPr>
          </p:pic>
          <p:pic>
            <p:nvPicPr>
              <p:cNvPr id="33" name="Picture 56" descr="416d419aaa6390f7fefeb49bf79d440e_MicroAdobe_Html_Edito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9" y="1570"/>
                <a:ext cx="621" cy="449"/>
              </a:xfrm>
              <a:prstGeom prst="rect">
                <a:avLst/>
              </a:prstGeom>
              <a:grpFill/>
              <a:ln>
                <a:solidFill>
                  <a:schemeClr val="accent1"/>
                </a:solidFill>
              </a:ln>
            </p:spPr>
          </p:pic>
          <p:pic>
            <p:nvPicPr>
              <p:cNvPr id="34" name="Picture 57" descr="416d419aaa6390f7fefeb49bf79d440e_MicroAdobe_Html_Edito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84" y="1616"/>
                <a:ext cx="621" cy="449"/>
              </a:xfrm>
              <a:prstGeom prst="rect">
                <a:avLst/>
              </a:prstGeom>
              <a:grpFill/>
              <a:ln>
                <a:solidFill>
                  <a:schemeClr val="accent1"/>
                </a:solidFill>
              </a:ln>
            </p:spPr>
          </p:pic>
        </p:grpSp>
      </p:grpSp>
      <p:sp>
        <p:nvSpPr>
          <p:cNvPr id="12306" name="Text Box 8"/>
          <p:cNvSpPr txBox="1">
            <a:spLocks noChangeArrowheads="1"/>
          </p:cNvSpPr>
          <p:nvPr/>
        </p:nvSpPr>
        <p:spPr bwMode="auto">
          <a:xfrm>
            <a:off x="7197331" y="1047750"/>
            <a:ext cx="1934765" cy="738188"/>
          </a:xfrm>
          <a:prstGeom prst="rect">
            <a:avLst/>
          </a:prstGeom>
          <a:solidFill>
            <a:srgbClr val="FFFFFF"/>
          </a:solidFill>
          <a:ln w="9525">
            <a:noFill/>
            <a:miter lim="800000"/>
            <a:headEnd/>
            <a:tailEnd/>
          </a:ln>
        </p:spPr>
        <p:txBody>
          <a:bodyPr>
            <a:spAutoFit/>
          </a:bodyPr>
          <a:lstStyle/>
          <a:p>
            <a:pPr>
              <a:spcBef>
                <a:spcPct val="50000"/>
              </a:spcBef>
            </a:pPr>
            <a:r>
              <a:rPr lang="en-US" sz="1400"/>
              <a:t>Web, relational data, ontological data, social data</a:t>
            </a:r>
          </a:p>
        </p:txBody>
      </p:sp>
      <p:sp>
        <p:nvSpPr>
          <p:cNvPr id="12307" name="Rectangle 6"/>
          <p:cNvSpPr>
            <a:spLocks noChangeArrowheads="1"/>
          </p:cNvSpPr>
          <p:nvPr/>
        </p:nvSpPr>
        <p:spPr bwMode="auto">
          <a:xfrm>
            <a:off x="1006079" y="1857380"/>
            <a:ext cx="8346148" cy="576263"/>
          </a:xfrm>
          <a:prstGeom prst="rect">
            <a:avLst/>
          </a:prstGeom>
          <a:gradFill rotWithShape="1">
            <a:gsLst>
              <a:gs pos="0">
                <a:srgbClr val="FF1F1F"/>
              </a:gs>
              <a:gs pos="50000">
                <a:srgbClr val="FFFFFF"/>
              </a:gs>
              <a:gs pos="100000">
                <a:srgbClr val="FF1F1F"/>
              </a:gs>
            </a:gsLst>
            <a:lin ang="5400000" scaled="1"/>
          </a:gradFill>
          <a:ln w="9525">
            <a:solidFill>
              <a:schemeClr val="tx1"/>
            </a:solidFill>
            <a:miter lim="800000"/>
            <a:headEnd/>
            <a:tailEnd/>
          </a:ln>
        </p:spPr>
        <p:txBody>
          <a:bodyPr wrap="none" anchor="ctr"/>
          <a:lstStyle/>
          <a:p>
            <a:pPr algn="ctr"/>
            <a:r>
              <a:rPr lang="en-US" dirty="0" smtClean="0"/>
              <a:t>Data Mining </a:t>
            </a:r>
            <a:r>
              <a:rPr lang="en-US" dirty="0"/>
              <a:t>and Social Network techniques</a:t>
            </a:r>
          </a:p>
        </p:txBody>
      </p:sp>
    </p:spTree>
    <p:extLst>
      <p:ext uri="{BB962C8B-B14F-4D97-AF65-F5344CB8AC3E}">
        <p14:creationId xmlns:p14="http://schemas.microsoft.com/office/powerpoint/2010/main" val="2743647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500"/>
                            </p:stCondLst>
                            <p:childTnLst>
                              <p:par>
                                <p:cTn id="12" presetID="18" presetClass="entr" presetSubtype="12"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downLeft)">
                                      <p:cBhvr>
                                        <p:cTn id="14" dur="500"/>
                                        <p:tgtEl>
                                          <p:spTgt spid="6"/>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1000"/>
                            </p:stCondLst>
                            <p:childTnLst>
                              <p:par>
                                <p:cTn id="19" presetID="18" presetClass="entr" presetSubtype="12"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strips(downLeft)">
                                      <p:cBhvr>
                                        <p:cTn id="21" dur="500"/>
                                        <p:tgtEl>
                                          <p:spTgt spid="14"/>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par>
                          <p:cTn id="25" fill="hold">
                            <p:stCondLst>
                              <p:cond delay="1500"/>
                            </p:stCondLst>
                            <p:childTnLst>
                              <p:par>
                                <p:cTn id="26" presetID="18" presetClass="entr" presetSubtype="1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strips(downLeft)">
                                      <p:cBhvr>
                                        <p:cTn id="28" dur="500"/>
                                        <p:tgtEl>
                                          <p:spTgt spid="18"/>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200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animBg="1"/>
      <p:bldP spid="15" grpId="0" animBg="1"/>
      <p:bldP spid="16" grpId="0" animBg="1"/>
      <p:bldP spid="17" grpId="0" animBg="1"/>
      <p:bldP spid="18" grpId="0" animBg="1"/>
      <p:bldP spid="19" grpId="0" animBg="1"/>
      <p:bldP spid="20" grpId="0" animBg="1"/>
      <p:bldP spid="21"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smtClean="0"/>
              <a:t>Modeling user lifecycle and structure changes</a:t>
            </a:r>
          </a:p>
          <a:p>
            <a:endParaRPr lang="en-US" dirty="0"/>
          </a:p>
          <a:p>
            <a:r>
              <a:rPr lang="en-US" dirty="0" smtClean="0"/>
              <a:t>Building role-aware information diffusion models</a:t>
            </a:r>
          </a:p>
          <a:p>
            <a:endParaRPr lang="en-US" dirty="0"/>
          </a:p>
          <a:p>
            <a:r>
              <a:rPr lang="en-US" dirty="0" smtClean="0"/>
              <a:t>Mining the fundamental difference between different networks</a:t>
            </a:r>
          </a:p>
          <a:p>
            <a:endParaRPr lang="en-US" dirty="0"/>
          </a:p>
          <a:p>
            <a:endParaRPr lang="en-US" dirty="0"/>
          </a:p>
        </p:txBody>
      </p:sp>
      <p:pic>
        <p:nvPicPr>
          <p:cNvPr id="4" name="Picture 2"/>
          <p:cNvPicPr>
            <a:picLocks noChangeAspect="1" noChangeArrowheads="1"/>
          </p:cNvPicPr>
          <p:nvPr/>
        </p:nvPicPr>
        <p:blipFill>
          <a:blip r:embed="rId2"/>
          <a:srcRect/>
          <a:stretch>
            <a:fillRect/>
          </a:stretch>
        </p:blipFill>
        <p:spPr bwMode="auto">
          <a:xfrm>
            <a:off x="3608252" y="5167851"/>
            <a:ext cx="1582737" cy="635000"/>
          </a:xfrm>
          <a:prstGeom prst="rect">
            <a:avLst/>
          </a:prstGeom>
          <a:noFill/>
          <a:ln w="9525">
            <a:noFill/>
            <a:miter lim="800000"/>
            <a:headEnd/>
            <a:tailEnd/>
          </a:ln>
        </p:spPr>
      </p:pic>
      <p:pic>
        <p:nvPicPr>
          <p:cNvPr id="5" name="Picture 3"/>
          <p:cNvPicPr>
            <a:picLocks noChangeAspect="1" noChangeArrowheads="1"/>
          </p:cNvPicPr>
          <p:nvPr/>
        </p:nvPicPr>
        <p:blipFill>
          <a:blip r:embed="rId3"/>
          <a:srcRect/>
          <a:stretch>
            <a:fillRect/>
          </a:stretch>
        </p:blipFill>
        <p:spPr bwMode="auto">
          <a:xfrm>
            <a:off x="1259632" y="5486722"/>
            <a:ext cx="1223962" cy="660400"/>
          </a:xfrm>
          <a:prstGeom prst="rect">
            <a:avLst/>
          </a:prstGeom>
          <a:noFill/>
          <a:ln w="9525">
            <a:noFill/>
            <a:miter lim="800000"/>
            <a:headEnd/>
            <a:tailEnd/>
          </a:ln>
        </p:spPr>
      </p:pic>
      <p:pic>
        <p:nvPicPr>
          <p:cNvPr id="6" name="Picture 10"/>
          <p:cNvPicPr>
            <a:picLocks noChangeAspect="1" noChangeArrowheads="1"/>
          </p:cNvPicPr>
          <p:nvPr/>
        </p:nvPicPr>
        <p:blipFill>
          <a:blip r:embed="rId4"/>
          <a:srcRect/>
          <a:stretch>
            <a:fillRect/>
          </a:stretch>
        </p:blipFill>
        <p:spPr bwMode="auto">
          <a:xfrm>
            <a:off x="6660406" y="5682381"/>
            <a:ext cx="1223962" cy="842963"/>
          </a:xfrm>
          <a:prstGeom prst="rect">
            <a:avLst/>
          </a:prstGeom>
          <a:noFill/>
          <a:ln w="9525">
            <a:noFill/>
            <a:miter lim="800000"/>
            <a:headEnd/>
            <a:tailEnd/>
          </a:ln>
        </p:spPr>
      </p:pic>
      <p:pic>
        <p:nvPicPr>
          <p:cNvPr id="7" name="Picture 11"/>
          <p:cNvPicPr>
            <a:picLocks noChangeAspect="1" noChangeArrowheads="1"/>
          </p:cNvPicPr>
          <p:nvPr/>
        </p:nvPicPr>
        <p:blipFill>
          <a:blip r:embed="rId5"/>
          <a:srcRect/>
          <a:stretch>
            <a:fillRect/>
          </a:stretch>
        </p:blipFill>
        <p:spPr bwMode="auto">
          <a:xfrm>
            <a:off x="7303578" y="5147320"/>
            <a:ext cx="574675" cy="639762"/>
          </a:xfrm>
          <a:prstGeom prst="rect">
            <a:avLst/>
          </a:prstGeom>
          <a:noFill/>
          <a:ln w="9525">
            <a:noFill/>
            <a:miter lim="800000"/>
            <a:headEnd/>
            <a:tailEnd/>
          </a:ln>
        </p:spPr>
      </p:pic>
      <p:pic>
        <p:nvPicPr>
          <p:cNvPr id="8" name="Picture 2"/>
          <p:cNvPicPr>
            <a:picLocks noChangeAspect="1" noChangeArrowheads="1"/>
          </p:cNvPicPr>
          <p:nvPr/>
        </p:nvPicPr>
        <p:blipFill>
          <a:blip r:embed="rId6"/>
          <a:srcRect/>
          <a:stretch>
            <a:fillRect/>
          </a:stretch>
        </p:blipFill>
        <p:spPr bwMode="auto">
          <a:xfrm>
            <a:off x="4064160" y="5808662"/>
            <a:ext cx="719138" cy="698500"/>
          </a:xfrm>
          <a:prstGeom prst="rect">
            <a:avLst/>
          </a:prstGeom>
          <a:noFill/>
          <a:ln w="9525">
            <a:noFill/>
            <a:miter lim="800000"/>
            <a:headEnd/>
            <a:tailEnd/>
          </a:ln>
        </p:spPr>
      </p:pic>
      <p:pic>
        <p:nvPicPr>
          <p:cNvPr id="9" name="Picture 3"/>
          <p:cNvPicPr>
            <a:picLocks noChangeAspect="1" noChangeArrowheads="1"/>
          </p:cNvPicPr>
          <p:nvPr/>
        </p:nvPicPr>
        <p:blipFill>
          <a:blip r:embed="rId7"/>
          <a:srcRect/>
          <a:stretch>
            <a:fillRect/>
          </a:stretch>
        </p:blipFill>
        <p:spPr bwMode="auto">
          <a:xfrm>
            <a:off x="5282955" y="5868649"/>
            <a:ext cx="936625" cy="579437"/>
          </a:xfrm>
          <a:prstGeom prst="rect">
            <a:avLst/>
          </a:prstGeom>
          <a:noFill/>
          <a:ln w="9525">
            <a:noFill/>
            <a:miter lim="800000"/>
            <a:headEnd/>
            <a:tailEnd/>
          </a:ln>
        </p:spPr>
      </p:pic>
      <p:pic>
        <p:nvPicPr>
          <p:cNvPr id="10" name="Picture 13" descr="logo_132x32_2"/>
          <p:cNvPicPr>
            <a:picLocks noChangeAspect="1" noChangeArrowheads="1"/>
          </p:cNvPicPr>
          <p:nvPr/>
        </p:nvPicPr>
        <p:blipFill>
          <a:blip r:embed="rId8"/>
          <a:srcRect/>
          <a:stretch>
            <a:fillRect/>
          </a:stretch>
        </p:blipFill>
        <p:spPr bwMode="auto">
          <a:xfrm>
            <a:off x="5381380" y="5308674"/>
            <a:ext cx="1676400" cy="406400"/>
          </a:xfrm>
          <a:prstGeom prst="rect">
            <a:avLst/>
          </a:prstGeom>
          <a:noFill/>
          <a:ln w="9525">
            <a:noFill/>
            <a:miter lim="800000"/>
            <a:headEnd/>
            <a:tailEnd/>
          </a:ln>
        </p:spPr>
      </p:pic>
      <p:sp>
        <p:nvSpPr>
          <p:cNvPr id="11" name="左右箭头 19"/>
          <p:cNvSpPr/>
          <p:nvPr/>
        </p:nvSpPr>
        <p:spPr>
          <a:xfrm>
            <a:off x="2559064" y="5467201"/>
            <a:ext cx="860808" cy="40144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8512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 </a:t>
            </a:r>
            <a:r>
              <a:rPr lang="en-US" altLang="zh-CN" dirty="0" smtClean="0"/>
              <a:t>Datasets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01478326"/>
              </p:ext>
            </p:extLst>
          </p:nvPr>
        </p:nvGraphicFramePr>
        <p:xfrm>
          <a:off x="685811" y="1070281"/>
          <a:ext cx="8667753" cy="4644720"/>
        </p:xfrm>
        <a:graphic>
          <a:graphicData uri="http://schemas.openxmlformats.org/drawingml/2006/table">
            <a:tbl>
              <a:tblPr firstRow="1" bandRow="1">
                <a:effectLst>
                  <a:outerShdw blurRad="50800" dist="50800" algn="tl" rotWithShape="0">
                    <a:srgbClr val="000000">
                      <a:alpha val="43137"/>
                    </a:srgbClr>
                  </a:outerShdw>
                </a:effectLst>
                <a:tableStyleId>{073A0DAA-6AF3-43AB-8588-CEC1D06C72B9}</a:tableStyleId>
              </a:tblPr>
              <a:tblGrid>
                <a:gridCol w="2253615"/>
                <a:gridCol w="1820229"/>
                <a:gridCol w="1906905"/>
                <a:gridCol w="2687004"/>
              </a:tblGrid>
              <a:tr h="441560">
                <a:tc>
                  <a:txBody>
                    <a:bodyPr/>
                    <a:lstStyle/>
                    <a:p>
                      <a:pPr algn="ctr"/>
                      <a:r>
                        <a:rPr lang="en-US" sz="1800" dirty="0" smtClean="0"/>
                        <a:t>Network</a:t>
                      </a:r>
                      <a:endParaRPr lang="en-US" sz="1800" dirty="0"/>
                    </a:p>
                  </a:txBody>
                  <a:tcPr marL="99060" marR="99060" marT="93600" marB="93600"/>
                </a:tc>
                <a:tc>
                  <a:txBody>
                    <a:bodyPr/>
                    <a:lstStyle/>
                    <a:p>
                      <a:pPr algn="ctr"/>
                      <a:r>
                        <a:rPr lang="en-US" sz="1800" dirty="0" smtClean="0"/>
                        <a:t>#Nodes</a:t>
                      </a:r>
                      <a:endParaRPr lang="en-US" sz="1800" dirty="0"/>
                    </a:p>
                  </a:txBody>
                  <a:tcPr marL="99060" marR="99060" marT="93600" marB="93600"/>
                </a:tc>
                <a:tc>
                  <a:txBody>
                    <a:bodyPr/>
                    <a:lstStyle/>
                    <a:p>
                      <a:pPr algn="ctr"/>
                      <a:r>
                        <a:rPr lang="en-US" sz="1800" dirty="0" smtClean="0"/>
                        <a:t>#Edges</a:t>
                      </a:r>
                      <a:endParaRPr lang="en-US" sz="1800" dirty="0"/>
                    </a:p>
                  </a:txBody>
                  <a:tcPr marL="99060" marR="99060" marT="93600" marB="93600"/>
                </a:tc>
                <a:tc>
                  <a:txBody>
                    <a:bodyPr/>
                    <a:lstStyle/>
                    <a:p>
                      <a:pPr algn="ctr"/>
                      <a:r>
                        <a:rPr lang="en-US" sz="1800" dirty="0" smtClean="0"/>
                        <a:t>Behavior</a:t>
                      </a:r>
                      <a:endParaRPr lang="en-US" sz="1800" dirty="0"/>
                    </a:p>
                  </a:txBody>
                  <a:tcPr marL="99060" marR="99060" marT="93600" marB="93600"/>
                </a:tc>
              </a:tr>
              <a:tr h="400228">
                <a:tc>
                  <a:txBody>
                    <a:bodyPr/>
                    <a:lstStyle/>
                    <a:p>
                      <a:pPr algn="ctr"/>
                      <a:r>
                        <a:rPr lang="en-US" sz="1800" dirty="0" smtClean="0"/>
                        <a:t>Twitter-net</a:t>
                      </a:r>
                      <a:endParaRPr lang="en-US" sz="1800" dirty="0"/>
                    </a:p>
                  </a:txBody>
                  <a:tcPr marL="99060" marR="99060" marT="72000" marB="72000"/>
                </a:tc>
                <a:tc>
                  <a:txBody>
                    <a:bodyPr/>
                    <a:lstStyle/>
                    <a:p>
                      <a:pPr algn="ctr"/>
                      <a:r>
                        <a:rPr lang="en-US" sz="1800" dirty="0" smtClean="0"/>
                        <a:t>111,000</a:t>
                      </a:r>
                      <a:endParaRPr lang="en-US" sz="1800" dirty="0"/>
                    </a:p>
                  </a:txBody>
                  <a:tcPr marL="99060" marR="99060" marT="72000" marB="72000"/>
                </a:tc>
                <a:tc>
                  <a:txBody>
                    <a:bodyPr/>
                    <a:lstStyle/>
                    <a:p>
                      <a:pPr algn="ctr"/>
                      <a:r>
                        <a:rPr lang="en-US" sz="1800" dirty="0" smtClean="0"/>
                        <a:t>450,000</a:t>
                      </a:r>
                      <a:endParaRPr lang="en-US" sz="1800" dirty="0"/>
                    </a:p>
                  </a:txBody>
                  <a:tcPr marL="99060" marR="99060" marT="72000" marB="72000"/>
                </a:tc>
                <a:tc>
                  <a:txBody>
                    <a:bodyPr/>
                    <a:lstStyle/>
                    <a:p>
                      <a:pPr algn="ctr"/>
                      <a:r>
                        <a:rPr lang="en-US" sz="1800" dirty="0" smtClean="0">
                          <a:solidFill>
                            <a:srgbClr val="000090"/>
                          </a:solidFill>
                        </a:rPr>
                        <a:t>Follow</a:t>
                      </a:r>
                      <a:endParaRPr lang="en-US" sz="1800" dirty="0">
                        <a:solidFill>
                          <a:srgbClr val="000090"/>
                        </a:solidFill>
                      </a:endParaRPr>
                    </a:p>
                  </a:txBody>
                  <a:tcPr marL="99060" marR="99060" marT="72000" marB="72000"/>
                </a:tc>
              </a:tr>
              <a:tr h="400228">
                <a:tc>
                  <a:txBody>
                    <a:bodyPr/>
                    <a:lstStyle/>
                    <a:p>
                      <a:pPr algn="ctr"/>
                      <a:r>
                        <a:rPr lang="en-US" sz="1800" dirty="0" err="1" smtClean="0"/>
                        <a:t>Weibo-Retweet</a:t>
                      </a:r>
                      <a:endParaRPr lang="en-US" sz="1800" dirty="0"/>
                    </a:p>
                  </a:txBody>
                  <a:tcPr marL="99060" marR="99060" marT="72000" marB="72000"/>
                </a:tc>
                <a:tc>
                  <a:txBody>
                    <a:bodyPr/>
                    <a:lstStyle/>
                    <a:p>
                      <a:pPr algn="ctr"/>
                      <a:r>
                        <a:rPr lang="en-US" sz="1800" dirty="0" smtClean="0"/>
                        <a:t>1,700,000</a:t>
                      </a:r>
                      <a:endParaRPr lang="en-US" sz="1800" dirty="0"/>
                    </a:p>
                  </a:txBody>
                  <a:tcPr marL="99060" marR="99060" marT="72000" marB="72000"/>
                </a:tc>
                <a:tc>
                  <a:txBody>
                    <a:bodyPr/>
                    <a:lstStyle/>
                    <a:p>
                      <a:pPr algn="ctr"/>
                      <a:r>
                        <a:rPr lang="en-US" sz="1800" dirty="0" smtClean="0"/>
                        <a:t>400,000,000</a:t>
                      </a:r>
                      <a:endParaRPr lang="en-US" sz="1800" dirty="0"/>
                    </a:p>
                  </a:txBody>
                  <a:tcPr marL="99060" marR="99060" marT="72000" marB="72000"/>
                </a:tc>
                <a:tc>
                  <a:txBody>
                    <a:bodyPr/>
                    <a:lstStyle/>
                    <a:p>
                      <a:pPr algn="ctr"/>
                      <a:r>
                        <a:rPr lang="en-US" sz="1800" dirty="0" err="1" smtClean="0">
                          <a:solidFill>
                            <a:srgbClr val="000090"/>
                          </a:solidFill>
                        </a:rPr>
                        <a:t>Retweet</a:t>
                      </a:r>
                      <a:endParaRPr lang="en-US" sz="1800" dirty="0">
                        <a:solidFill>
                          <a:srgbClr val="000090"/>
                        </a:solidFill>
                      </a:endParaRPr>
                    </a:p>
                  </a:txBody>
                  <a:tcPr marL="99060" marR="99060" marT="72000" marB="72000"/>
                </a:tc>
              </a:tr>
              <a:tr h="400228">
                <a:tc>
                  <a:txBody>
                    <a:bodyPr/>
                    <a:lstStyle/>
                    <a:p>
                      <a:pPr algn="ctr"/>
                      <a:r>
                        <a:rPr lang="en-US" sz="1800" dirty="0" smtClean="0"/>
                        <a:t>Slashdot</a:t>
                      </a:r>
                      <a:endParaRPr lang="en-US" sz="1800" dirty="0"/>
                    </a:p>
                  </a:txBody>
                  <a:tcPr marL="99060" marR="99060" marT="72000" marB="72000"/>
                </a:tc>
                <a:tc>
                  <a:txBody>
                    <a:bodyPr/>
                    <a:lstStyle/>
                    <a:p>
                      <a:pPr algn="ctr"/>
                      <a:r>
                        <a:rPr lang="en-US" sz="1800" dirty="0" smtClean="0"/>
                        <a:t>93,133</a:t>
                      </a:r>
                      <a:endParaRPr lang="en-US" sz="1800" dirty="0"/>
                    </a:p>
                  </a:txBody>
                  <a:tcPr marL="99060" marR="99060" marT="72000" marB="72000"/>
                </a:tc>
                <a:tc>
                  <a:txBody>
                    <a:bodyPr/>
                    <a:lstStyle/>
                    <a:p>
                      <a:pPr algn="ctr"/>
                      <a:r>
                        <a:rPr lang="en-US" sz="1800" dirty="0" smtClean="0"/>
                        <a:t>964,562</a:t>
                      </a:r>
                      <a:endParaRPr lang="en-US" sz="1800" dirty="0"/>
                    </a:p>
                  </a:txBody>
                  <a:tcPr marL="99060" marR="99060" marT="72000" marB="72000"/>
                </a:tc>
                <a:tc>
                  <a:txBody>
                    <a:bodyPr/>
                    <a:lstStyle/>
                    <a:p>
                      <a:pPr algn="ctr"/>
                      <a:r>
                        <a:rPr lang="en-US" sz="1800" dirty="0" smtClean="0">
                          <a:solidFill>
                            <a:srgbClr val="000090"/>
                          </a:solidFill>
                        </a:rPr>
                        <a:t>Friend/Foe</a:t>
                      </a:r>
                      <a:endParaRPr lang="en-US" sz="1800" dirty="0">
                        <a:solidFill>
                          <a:srgbClr val="000090"/>
                        </a:solidFill>
                      </a:endParaRPr>
                    </a:p>
                  </a:txBody>
                  <a:tcPr marL="99060" marR="99060" marT="72000" marB="72000"/>
                </a:tc>
              </a:tr>
              <a:tr h="340919">
                <a:tc>
                  <a:txBody>
                    <a:bodyPr/>
                    <a:lstStyle/>
                    <a:p>
                      <a:pPr algn="ctr"/>
                      <a:r>
                        <a:rPr lang="en-US" sz="1800" dirty="0" smtClean="0"/>
                        <a:t>Mobile (THU)</a:t>
                      </a:r>
                      <a:endParaRPr lang="en-US" sz="1800" dirty="0"/>
                    </a:p>
                  </a:txBody>
                  <a:tcPr marL="99060" marR="99060" marT="72000" marB="72000"/>
                </a:tc>
                <a:tc>
                  <a:txBody>
                    <a:bodyPr/>
                    <a:lstStyle/>
                    <a:p>
                      <a:pPr algn="ctr"/>
                      <a:r>
                        <a:rPr lang="en-US" sz="1800" dirty="0" smtClean="0"/>
                        <a:t>229</a:t>
                      </a:r>
                      <a:endParaRPr lang="en-US" sz="1800" dirty="0"/>
                    </a:p>
                  </a:txBody>
                  <a:tcPr marL="99060" marR="99060" marT="72000" marB="72000"/>
                </a:tc>
                <a:tc>
                  <a:txBody>
                    <a:bodyPr/>
                    <a:lstStyle/>
                    <a:p>
                      <a:pPr algn="ctr"/>
                      <a:r>
                        <a:rPr lang="en-US" sz="1800" dirty="0" smtClean="0"/>
                        <a:t>29,136</a:t>
                      </a:r>
                      <a:endParaRPr lang="en-US" sz="1800" dirty="0"/>
                    </a:p>
                  </a:txBody>
                  <a:tcPr marL="99060" marR="99060" marT="72000" marB="72000"/>
                </a:tc>
                <a:tc>
                  <a:txBody>
                    <a:bodyPr/>
                    <a:lstStyle/>
                    <a:p>
                      <a:pPr algn="ctr"/>
                      <a:r>
                        <a:rPr lang="en-US" sz="1800" dirty="0" smtClean="0">
                          <a:solidFill>
                            <a:srgbClr val="000090"/>
                          </a:solidFill>
                        </a:rPr>
                        <a:t>Happy/Unhappy</a:t>
                      </a:r>
                      <a:endParaRPr lang="en-US" sz="1800" dirty="0">
                        <a:solidFill>
                          <a:srgbClr val="000090"/>
                        </a:solidFill>
                      </a:endParaRPr>
                    </a:p>
                  </a:txBody>
                  <a:tcPr marL="99060" marR="99060" marT="72000" marB="72000"/>
                </a:tc>
              </a:tr>
              <a:tr h="400228">
                <a:tc>
                  <a:txBody>
                    <a:bodyPr/>
                    <a:lstStyle/>
                    <a:p>
                      <a:pPr algn="ctr"/>
                      <a:r>
                        <a:rPr lang="pl-PL" sz="1800" dirty="0" err="1" smtClean="0"/>
                        <a:t>Gowalla</a:t>
                      </a:r>
                      <a:endParaRPr lang="en-US" sz="1800" dirty="0"/>
                    </a:p>
                  </a:txBody>
                  <a:tcPr marL="99060" marR="99060" marT="72000" marB="72000"/>
                </a:tc>
                <a:tc>
                  <a:txBody>
                    <a:bodyPr/>
                    <a:lstStyle/>
                    <a:p>
                      <a:pPr algn="ctr"/>
                      <a:r>
                        <a:rPr lang="en-US" sz="1800" dirty="0" smtClean="0"/>
                        <a:t>196,591</a:t>
                      </a:r>
                      <a:endParaRPr lang="en-US" sz="1800" dirty="0"/>
                    </a:p>
                  </a:txBody>
                  <a:tcPr marL="99060" marR="99060" marT="72000" marB="72000"/>
                </a:tc>
                <a:tc>
                  <a:txBody>
                    <a:bodyPr/>
                    <a:lstStyle/>
                    <a:p>
                      <a:pPr algn="ctr"/>
                      <a:r>
                        <a:rPr lang="en-US" sz="1800" dirty="0" smtClean="0"/>
                        <a:t>950,327</a:t>
                      </a:r>
                      <a:endParaRPr lang="en-US" sz="1800" dirty="0"/>
                    </a:p>
                  </a:txBody>
                  <a:tcPr marL="99060" marR="99060" marT="72000" marB="72000"/>
                </a:tc>
                <a:tc>
                  <a:txBody>
                    <a:bodyPr/>
                    <a:lstStyle/>
                    <a:p>
                      <a:pPr algn="ctr"/>
                      <a:r>
                        <a:rPr lang="pt-BR" sz="1800" dirty="0" smtClean="0">
                          <a:solidFill>
                            <a:srgbClr val="000090"/>
                          </a:solidFill>
                        </a:rPr>
                        <a:t>Check-in</a:t>
                      </a:r>
                      <a:endParaRPr lang="en-US" sz="1800" dirty="0">
                        <a:solidFill>
                          <a:srgbClr val="000090"/>
                        </a:solidFill>
                      </a:endParaRPr>
                    </a:p>
                  </a:txBody>
                  <a:tcPr marL="99060" marR="99060" marT="72000" marB="72000"/>
                </a:tc>
              </a:tr>
              <a:tr h="400228">
                <a:tc>
                  <a:txBody>
                    <a:bodyPr/>
                    <a:lstStyle/>
                    <a:p>
                      <a:pPr algn="ctr"/>
                      <a:r>
                        <a:rPr lang="en-US" sz="1800" dirty="0" err="1" smtClean="0"/>
                        <a:t>ArnetMiner</a:t>
                      </a:r>
                      <a:endParaRPr lang="en-US" sz="1800" dirty="0"/>
                    </a:p>
                  </a:txBody>
                  <a:tcPr marL="99060" marR="99060" marT="72000" marB="72000"/>
                </a:tc>
                <a:tc>
                  <a:txBody>
                    <a:bodyPr/>
                    <a:lstStyle/>
                    <a:p>
                      <a:pPr algn="ctr"/>
                      <a:r>
                        <a:rPr lang="en-US" sz="1800" dirty="0" smtClean="0"/>
                        <a:t>1,300,000</a:t>
                      </a:r>
                      <a:endParaRPr lang="en-US" sz="1800" dirty="0"/>
                    </a:p>
                  </a:txBody>
                  <a:tcPr marL="99060" marR="99060" marT="72000" marB="72000"/>
                </a:tc>
                <a:tc>
                  <a:txBody>
                    <a:bodyPr/>
                    <a:lstStyle/>
                    <a:p>
                      <a:pPr algn="ctr"/>
                      <a:r>
                        <a:rPr lang="en-US" sz="1800" dirty="0" smtClean="0"/>
                        <a:t>23,003,231</a:t>
                      </a:r>
                      <a:endParaRPr lang="en-US" sz="1800" dirty="0"/>
                    </a:p>
                  </a:txBody>
                  <a:tcPr marL="99060" marR="99060" marT="72000" marB="72000"/>
                </a:tc>
                <a:tc>
                  <a:txBody>
                    <a:bodyPr/>
                    <a:lstStyle/>
                    <a:p>
                      <a:pPr algn="ctr"/>
                      <a:r>
                        <a:rPr lang="en-US" sz="1800" dirty="0" smtClean="0">
                          <a:solidFill>
                            <a:srgbClr val="000090"/>
                          </a:solidFill>
                        </a:rPr>
                        <a:t>Publish on a topic</a:t>
                      </a:r>
                      <a:endParaRPr lang="en-US" sz="1800" dirty="0">
                        <a:solidFill>
                          <a:srgbClr val="000090"/>
                        </a:solidFill>
                      </a:endParaRPr>
                    </a:p>
                  </a:txBody>
                  <a:tcPr marL="99060" marR="99060" marT="72000" marB="72000"/>
                </a:tc>
              </a:tr>
              <a:tr h="400228">
                <a:tc>
                  <a:txBody>
                    <a:bodyPr/>
                    <a:lstStyle/>
                    <a:p>
                      <a:pPr algn="ctr"/>
                      <a:r>
                        <a:rPr lang="en-US" sz="1800" dirty="0" smtClean="0"/>
                        <a:t>Flickr</a:t>
                      </a:r>
                      <a:endParaRPr lang="en-US" sz="1800" dirty="0"/>
                    </a:p>
                  </a:txBody>
                  <a:tcPr marL="99060" marR="99060" marT="72000" marB="72000"/>
                </a:tc>
                <a:tc>
                  <a:txBody>
                    <a:bodyPr/>
                    <a:lstStyle/>
                    <a:p>
                      <a:pPr algn="ctr"/>
                      <a:r>
                        <a:rPr lang="en-US" sz="1800" dirty="0" smtClean="0"/>
                        <a:t>1,991,509</a:t>
                      </a:r>
                      <a:endParaRPr lang="en-US" sz="1800" dirty="0"/>
                    </a:p>
                  </a:txBody>
                  <a:tcPr marL="99060" marR="99060" marT="72000" marB="72000"/>
                </a:tc>
                <a:tc>
                  <a:txBody>
                    <a:bodyPr/>
                    <a:lstStyle/>
                    <a:p>
                      <a:pPr algn="ctr"/>
                      <a:r>
                        <a:rPr lang="en-US" sz="1800" dirty="0" smtClean="0"/>
                        <a:t>208,118,719</a:t>
                      </a:r>
                      <a:endParaRPr lang="en-US" sz="1800" dirty="0"/>
                    </a:p>
                  </a:txBody>
                  <a:tcPr marL="99060" marR="99060" marT="72000" marB="72000"/>
                </a:tc>
                <a:tc>
                  <a:txBody>
                    <a:bodyPr/>
                    <a:lstStyle/>
                    <a:p>
                      <a:pPr algn="ctr"/>
                      <a:r>
                        <a:rPr lang="en-US" sz="1800" baseline="0" dirty="0" smtClean="0">
                          <a:solidFill>
                            <a:srgbClr val="000090"/>
                          </a:solidFill>
                        </a:rPr>
                        <a:t>Join a group</a:t>
                      </a:r>
                      <a:endParaRPr lang="en-US" sz="1800" dirty="0">
                        <a:solidFill>
                          <a:srgbClr val="000090"/>
                        </a:solidFill>
                      </a:endParaRPr>
                    </a:p>
                  </a:txBody>
                  <a:tcPr marL="99060" marR="99060" marT="72000" marB="72000"/>
                </a:tc>
              </a:tr>
              <a:tr h="400228">
                <a:tc>
                  <a:txBody>
                    <a:bodyPr/>
                    <a:lstStyle/>
                    <a:p>
                      <a:pPr algn="ctr"/>
                      <a:r>
                        <a:rPr lang="en-US" sz="1800" dirty="0" err="1" smtClean="0"/>
                        <a:t>PatentMiner</a:t>
                      </a:r>
                      <a:endParaRPr lang="en-US" sz="1800" dirty="0"/>
                    </a:p>
                  </a:txBody>
                  <a:tcPr marL="99060" marR="99060" marT="72000" marB="72000"/>
                </a:tc>
                <a:tc>
                  <a:txBody>
                    <a:bodyPr/>
                    <a:lstStyle/>
                    <a:p>
                      <a:pPr algn="ctr"/>
                      <a:r>
                        <a:rPr lang="en-US" sz="1800" dirty="0" smtClean="0"/>
                        <a:t>4,000,000</a:t>
                      </a:r>
                      <a:endParaRPr lang="en-US" sz="1800" dirty="0"/>
                    </a:p>
                  </a:txBody>
                  <a:tcPr marL="99060" marR="99060" marT="72000" marB="72000"/>
                </a:tc>
                <a:tc>
                  <a:txBody>
                    <a:bodyPr/>
                    <a:lstStyle/>
                    <a:p>
                      <a:pPr algn="ctr"/>
                      <a:r>
                        <a:rPr lang="en-US" sz="1800" dirty="0" smtClean="0"/>
                        <a:t>32,000,000</a:t>
                      </a:r>
                      <a:endParaRPr lang="en-US" sz="1800" dirty="0"/>
                    </a:p>
                  </a:txBody>
                  <a:tcPr marL="99060" marR="99060" marT="72000" marB="72000"/>
                </a:tc>
                <a:tc>
                  <a:txBody>
                    <a:bodyPr/>
                    <a:lstStyle/>
                    <a:p>
                      <a:pPr algn="ctr"/>
                      <a:r>
                        <a:rPr lang="en-US" sz="1800" dirty="0" smtClean="0">
                          <a:solidFill>
                            <a:srgbClr val="000090"/>
                          </a:solidFill>
                        </a:rPr>
                        <a:t>Patent on a topic</a:t>
                      </a:r>
                      <a:endParaRPr lang="en-US" sz="1800" dirty="0">
                        <a:solidFill>
                          <a:srgbClr val="000090"/>
                        </a:solidFill>
                      </a:endParaRPr>
                    </a:p>
                  </a:txBody>
                  <a:tcPr marL="99060" marR="99060" marT="72000" marB="72000"/>
                </a:tc>
              </a:tr>
              <a:tr h="400228">
                <a:tc>
                  <a:txBody>
                    <a:bodyPr/>
                    <a:lstStyle/>
                    <a:p>
                      <a:pPr algn="ctr"/>
                      <a:r>
                        <a:rPr lang="en-US" sz="1800" dirty="0" smtClean="0"/>
                        <a:t>Citation</a:t>
                      </a:r>
                      <a:endParaRPr lang="en-US" sz="1800" dirty="0"/>
                    </a:p>
                  </a:txBody>
                  <a:tcPr marL="99060" marR="99060" marT="72000" marB="72000"/>
                </a:tc>
                <a:tc>
                  <a:txBody>
                    <a:bodyPr/>
                    <a:lstStyle/>
                    <a:p>
                      <a:pPr algn="ctr"/>
                      <a:r>
                        <a:rPr lang="en-US" sz="1800" dirty="0" smtClean="0"/>
                        <a:t>1,572,277</a:t>
                      </a:r>
                      <a:endParaRPr lang="en-US" sz="1800" dirty="0"/>
                    </a:p>
                  </a:txBody>
                  <a:tcPr marL="99060" marR="99060" marT="72000" marB="72000"/>
                </a:tc>
                <a:tc>
                  <a:txBody>
                    <a:bodyPr/>
                    <a:lstStyle/>
                    <a:p>
                      <a:pPr algn="ctr"/>
                      <a:r>
                        <a:rPr lang="en-US" sz="1800" dirty="0" smtClean="0"/>
                        <a:t>2,084,019</a:t>
                      </a:r>
                      <a:endParaRPr lang="en-US" sz="1800" dirty="0"/>
                    </a:p>
                  </a:txBody>
                  <a:tcPr marL="99060" marR="99060" marT="72000" marB="72000"/>
                </a:tc>
                <a:tc>
                  <a:txBody>
                    <a:bodyPr/>
                    <a:lstStyle/>
                    <a:p>
                      <a:pPr algn="ctr"/>
                      <a:r>
                        <a:rPr lang="en-US" sz="1800" dirty="0" smtClean="0">
                          <a:solidFill>
                            <a:srgbClr val="000090"/>
                          </a:solidFill>
                        </a:rPr>
                        <a:t>Cite a paper</a:t>
                      </a:r>
                      <a:endParaRPr lang="en-US" sz="1800" dirty="0">
                        <a:solidFill>
                          <a:srgbClr val="000090"/>
                        </a:solidFill>
                      </a:endParaRPr>
                    </a:p>
                  </a:txBody>
                  <a:tcPr marL="99060" marR="99060" marT="72000" marB="72000"/>
                </a:tc>
              </a:tr>
              <a:tr h="345599">
                <a:tc>
                  <a:txBody>
                    <a:bodyPr/>
                    <a:lstStyle/>
                    <a:p>
                      <a:pPr algn="ctr"/>
                      <a:r>
                        <a:rPr lang="en-US" sz="1800" dirty="0" smtClean="0"/>
                        <a:t>Twitter-content</a:t>
                      </a:r>
                      <a:endParaRPr lang="en-US" sz="1800" dirty="0"/>
                    </a:p>
                  </a:txBody>
                  <a:tcPr marL="99060" marR="99060" marT="72000" marB="72000"/>
                </a:tc>
                <a:tc>
                  <a:txBody>
                    <a:bodyPr/>
                    <a:lstStyle/>
                    <a:p>
                      <a:pPr algn="ctr"/>
                      <a:r>
                        <a:rPr lang="en-US" sz="1800" dirty="0" smtClean="0"/>
                        <a:t>7,521</a:t>
                      </a:r>
                      <a:endParaRPr lang="en-US" sz="1800" dirty="0"/>
                    </a:p>
                  </a:txBody>
                  <a:tcPr marL="99060" marR="99060" marT="72000" marB="72000"/>
                </a:tc>
                <a:tc>
                  <a:txBody>
                    <a:bodyPr/>
                    <a:lstStyle/>
                    <a:p>
                      <a:pPr algn="ctr"/>
                      <a:r>
                        <a:rPr lang="en-US" sz="1800" dirty="0" smtClean="0"/>
                        <a:t>304,275</a:t>
                      </a:r>
                      <a:endParaRPr lang="en-US" sz="1800" dirty="0"/>
                    </a:p>
                  </a:txBody>
                  <a:tcPr marL="99060" marR="99060" marT="72000" marB="72000"/>
                </a:tc>
                <a:tc>
                  <a:txBody>
                    <a:bodyPr/>
                    <a:lstStyle/>
                    <a:p>
                      <a:pPr algn="ctr"/>
                      <a:r>
                        <a:rPr lang="en-US" sz="1600" dirty="0" smtClean="0">
                          <a:solidFill>
                            <a:srgbClr val="000090"/>
                          </a:solidFill>
                        </a:rPr>
                        <a:t>Tweet </a:t>
                      </a:r>
                      <a:r>
                        <a:rPr lang="en-US" sz="1800" dirty="0" smtClean="0">
                          <a:solidFill>
                            <a:srgbClr val="000090"/>
                          </a:solidFill>
                        </a:rPr>
                        <a:t>“</a:t>
                      </a:r>
                      <a:r>
                        <a:rPr lang="en-US" sz="1600" dirty="0" smtClean="0">
                          <a:solidFill>
                            <a:srgbClr val="000090"/>
                          </a:solidFill>
                        </a:rPr>
                        <a:t>Haiti Earthquake</a:t>
                      </a:r>
                      <a:r>
                        <a:rPr lang="en-US" sz="1800" dirty="0" smtClean="0">
                          <a:solidFill>
                            <a:srgbClr val="000090"/>
                          </a:solidFill>
                        </a:rPr>
                        <a:t>”</a:t>
                      </a:r>
                      <a:endParaRPr lang="en-US" sz="1800" dirty="0">
                        <a:solidFill>
                          <a:srgbClr val="000090"/>
                        </a:solidFill>
                      </a:endParaRPr>
                    </a:p>
                  </a:txBody>
                  <a:tcPr marL="99060" marR="99060" marT="72000" marB="72000"/>
                </a:tc>
              </a:tr>
            </a:tbl>
          </a:graphicData>
        </a:graphic>
      </p:graphicFrame>
      <p:sp>
        <p:nvSpPr>
          <p:cNvPr id="31" name="副标题 4"/>
          <p:cNvSpPr txBox="1">
            <a:spLocks/>
          </p:cNvSpPr>
          <p:nvPr/>
        </p:nvSpPr>
        <p:spPr bwMode="auto">
          <a:xfrm>
            <a:off x="412750" y="5943600"/>
            <a:ext cx="916305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kern="0" dirty="0" smtClean="0">
                <a:latin typeface="+mn-lt"/>
                <a:ea typeface="+mn-ea"/>
              </a:rPr>
              <a:t>Most of the data sets are publicly available for research.</a:t>
            </a:r>
          </a:p>
        </p:txBody>
      </p:sp>
    </p:spTree>
    <p:extLst>
      <p:ext uri="{BB962C8B-B14F-4D97-AF65-F5344CB8AC3E}">
        <p14:creationId xmlns:p14="http://schemas.microsoft.com/office/powerpoint/2010/main" val="3157343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Related Publications</a:t>
            </a:r>
            <a:endParaRPr lang="en-US" dirty="0"/>
          </a:p>
        </p:txBody>
      </p:sp>
      <p:sp>
        <p:nvSpPr>
          <p:cNvPr id="3" name="Content Placeholder 2"/>
          <p:cNvSpPr>
            <a:spLocks noGrp="1"/>
          </p:cNvSpPr>
          <p:nvPr>
            <p:ph idx="1"/>
          </p:nvPr>
        </p:nvSpPr>
        <p:spPr>
          <a:xfrm>
            <a:off x="350852" y="1066806"/>
            <a:ext cx="9139237" cy="5486399"/>
          </a:xfrm>
        </p:spPr>
        <p:txBody>
          <a:bodyPr/>
          <a:lstStyle/>
          <a:p>
            <a:r>
              <a:rPr lang="en-US" sz="1400" dirty="0" err="1"/>
              <a:t>Tiancheng</a:t>
            </a:r>
            <a:r>
              <a:rPr lang="en-US" sz="1400" dirty="0"/>
              <a:t> Lou and Jie Tang. Mining Structural Hole Spanners Through Information Diffusion in Social Networks. In </a:t>
            </a:r>
            <a:r>
              <a:rPr lang="en-US" sz="1400" b="1" dirty="0" smtClean="0"/>
              <a:t>WWW</a:t>
            </a:r>
            <a:r>
              <a:rPr lang="en-US" sz="1400" b="1" dirty="0"/>
              <a:t>'</a:t>
            </a:r>
            <a:r>
              <a:rPr lang="en-US" sz="1400" b="1" dirty="0" smtClean="0"/>
              <a:t>13</a:t>
            </a:r>
            <a:r>
              <a:rPr lang="en-US" sz="1400" dirty="0" smtClean="0"/>
              <a:t>, pages 837-848, 2013.</a:t>
            </a:r>
            <a:endParaRPr lang="en-US" sz="1400" dirty="0"/>
          </a:p>
          <a:p>
            <a:pPr>
              <a:spcBef>
                <a:spcPts val="200"/>
              </a:spcBef>
            </a:pPr>
            <a:r>
              <a:rPr lang="en-US" sz="1400" dirty="0"/>
              <a:t>Jing Zhang, Biao Liu, Jie Tang, Ting Chen, and </a:t>
            </a:r>
            <a:r>
              <a:rPr lang="en-US" sz="1400" dirty="0" err="1"/>
              <a:t>Juanzi</a:t>
            </a:r>
            <a:r>
              <a:rPr lang="en-US" sz="1400" dirty="0"/>
              <a:t> Li. Social Influence Locality for Modeling </a:t>
            </a:r>
            <a:r>
              <a:rPr lang="en-US" sz="1400" dirty="0" err="1"/>
              <a:t>Retweeting</a:t>
            </a:r>
            <a:r>
              <a:rPr lang="en-US" sz="1400" dirty="0"/>
              <a:t> Behaviors. In </a:t>
            </a:r>
            <a:r>
              <a:rPr lang="en-US" sz="1400" b="1" dirty="0"/>
              <a:t>IJCAI'13</a:t>
            </a:r>
            <a:r>
              <a:rPr lang="en-US" sz="1400" dirty="0"/>
              <a:t>.</a:t>
            </a:r>
          </a:p>
          <a:p>
            <a:pPr>
              <a:spcBef>
                <a:spcPts val="200"/>
              </a:spcBef>
            </a:pPr>
            <a:r>
              <a:rPr lang="en-US" sz="1400" dirty="0"/>
              <a:t>Jie Tang, </a:t>
            </a:r>
            <a:r>
              <a:rPr lang="en-US" sz="1400" dirty="0" err="1"/>
              <a:t>Sen</a:t>
            </a:r>
            <a:r>
              <a:rPr lang="en-US" sz="1400" dirty="0"/>
              <a:t> Wu, and </a:t>
            </a:r>
            <a:r>
              <a:rPr lang="en-US" sz="1400" dirty="0" err="1"/>
              <a:t>Jimeng</a:t>
            </a:r>
            <a:r>
              <a:rPr lang="en-US" sz="1400" dirty="0"/>
              <a:t> Sun. Confluence: Conformity Influence in Large Social Networks. In </a:t>
            </a:r>
            <a:r>
              <a:rPr lang="en-US" sz="1400" b="1" dirty="0"/>
              <a:t>KDD'2013</a:t>
            </a:r>
            <a:r>
              <a:rPr lang="en-US" sz="1400" dirty="0"/>
              <a:t>. </a:t>
            </a:r>
          </a:p>
          <a:p>
            <a:r>
              <a:rPr lang="en-US" sz="1400" dirty="0" err="1"/>
              <a:t>Tiancheng</a:t>
            </a:r>
            <a:r>
              <a:rPr lang="en-US" sz="1400" dirty="0"/>
              <a:t> Lou, Jie Tang, John </a:t>
            </a:r>
            <a:r>
              <a:rPr lang="en-US" sz="1400" dirty="0" err="1"/>
              <a:t>Hopcroft</a:t>
            </a:r>
            <a:r>
              <a:rPr lang="en-US" sz="1400" dirty="0"/>
              <a:t>, </a:t>
            </a:r>
            <a:r>
              <a:rPr lang="en-US" sz="1400" dirty="0" err="1"/>
              <a:t>Zhanpeng</a:t>
            </a:r>
            <a:r>
              <a:rPr lang="en-US" sz="1400" dirty="0"/>
              <a:t> Fang, </a:t>
            </a:r>
            <a:r>
              <a:rPr lang="en-US" sz="1400" dirty="0" err="1"/>
              <a:t>Xiaowen</a:t>
            </a:r>
            <a:r>
              <a:rPr lang="en-US" sz="1400" dirty="0"/>
              <a:t> Ding. Learning to Predict Reciprocity and Triadic Closure in Social Networks. In </a:t>
            </a:r>
            <a:r>
              <a:rPr lang="en-US" sz="1400" b="1" dirty="0"/>
              <a:t>TKDD</a:t>
            </a:r>
            <a:r>
              <a:rPr lang="en-US" sz="1400" dirty="0"/>
              <a:t>, 2013</a:t>
            </a:r>
            <a:r>
              <a:rPr lang="en-US" sz="1400" dirty="0" smtClean="0"/>
              <a:t>.</a:t>
            </a:r>
          </a:p>
          <a:p>
            <a:r>
              <a:rPr lang="en-US" sz="1400" dirty="0" smtClean="0"/>
              <a:t>Jie </a:t>
            </a:r>
            <a:r>
              <a:rPr lang="en-US" sz="1400" dirty="0"/>
              <a:t>Tang, </a:t>
            </a:r>
            <a:r>
              <a:rPr lang="en-US" sz="1400" dirty="0" err="1"/>
              <a:t>Jimeng</a:t>
            </a:r>
            <a:r>
              <a:rPr lang="en-US" sz="1400" dirty="0"/>
              <a:t> Sun, Chi Wang, and </a:t>
            </a:r>
            <a:r>
              <a:rPr lang="en-US" sz="1400" dirty="0" err="1"/>
              <a:t>Zi</a:t>
            </a:r>
            <a:r>
              <a:rPr lang="en-US" sz="1400" dirty="0"/>
              <a:t> Yang. Social Influence Analysis in Large-scale Networks. In </a:t>
            </a:r>
            <a:r>
              <a:rPr lang="en-US" sz="1400" b="1" dirty="0"/>
              <a:t>KDD’09</a:t>
            </a:r>
            <a:r>
              <a:rPr lang="en-US" sz="1400" dirty="0"/>
              <a:t>, pages 807-816, 2009. </a:t>
            </a:r>
          </a:p>
          <a:p>
            <a:r>
              <a:rPr lang="en-US" sz="1400" dirty="0" smtClean="0"/>
              <a:t>Jie </a:t>
            </a:r>
            <a:r>
              <a:rPr lang="en-US" sz="1400" dirty="0"/>
              <a:t>Tang, </a:t>
            </a:r>
            <a:r>
              <a:rPr lang="en-US" sz="1400" dirty="0" smtClean="0"/>
              <a:t>Jing </a:t>
            </a:r>
            <a:r>
              <a:rPr lang="en-US" sz="1400" dirty="0"/>
              <a:t>Zhang, </a:t>
            </a:r>
            <a:r>
              <a:rPr lang="en-US" sz="1400" dirty="0" err="1" smtClean="0"/>
              <a:t>Limin</a:t>
            </a:r>
            <a:r>
              <a:rPr lang="en-US" sz="1400" dirty="0" smtClean="0"/>
              <a:t> </a:t>
            </a:r>
            <a:r>
              <a:rPr lang="en-US" sz="1400" dirty="0"/>
              <a:t>Yao, </a:t>
            </a:r>
            <a:r>
              <a:rPr lang="en-US" sz="1400" dirty="0" err="1" smtClean="0"/>
              <a:t>Juanzi</a:t>
            </a:r>
            <a:r>
              <a:rPr lang="en-US" sz="1400" dirty="0" smtClean="0"/>
              <a:t> Li</a:t>
            </a:r>
            <a:r>
              <a:rPr lang="en-US" sz="1400" dirty="0"/>
              <a:t>, </a:t>
            </a:r>
            <a:r>
              <a:rPr lang="en-US" sz="1400" dirty="0" smtClean="0"/>
              <a:t>Li </a:t>
            </a:r>
            <a:r>
              <a:rPr lang="en-US" sz="1400" dirty="0"/>
              <a:t>Zhang, and </a:t>
            </a:r>
            <a:r>
              <a:rPr lang="en-US" sz="1400" dirty="0" err="1" smtClean="0"/>
              <a:t>Zhong</a:t>
            </a:r>
            <a:r>
              <a:rPr lang="en-US" sz="1400" dirty="0" smtClean="0"/>
              <a:t> </a:t>
            </a:r>
            <a:r>
              <a:rPr lang="en-US" sz="1400" dirty="0"/>
              <a:t>Su. </a:t>
            </a:r>
            <a:r>
              <a:rPr lang="en-US" sz="1400" dirty="0" err="1"/>
              <a:t>ArnetMiner</a:t>
            </a:r>
            <a:r>
              <a:rPr lang="en-US" sz="1400" dirty="0"/>
              <a:t>: Extraction and Mining of Academic Social Networks. In </a:t>
            </a:r>
            <a:r>
              <a:rPr lang="en-US" sz="1400" b="1" dirty="0" smtClean="0"/>
              <a:t>KDD’08</a:t>
            </a:r>
            <a:r>
              <a:rPr lang="en-US" sz="1400" dirty="0" smtClean="0"/>
              <a:t>, pages 990</a:t>
            </a:r>
            <a:r>
              <a:rPr lang="en-US" sz="1400" dirty="0"/>
              <a:t>-</a:t>
            </a:r>
            <a:r>
              <a:rPr lang="en-US" sz="1400" dirty="0" smtClean="0"/>
              <a:t>998, 2008.</a:t>
            </a:r>
            <a:endParaRPr lang="en-US" sz="1400" dirty="0"/>
          </a:p>
          <a:p>
            <a:r>
              <a:rPr lang="en-US" sz="1400" dirty="0" err="1" smtClean="0"/>
              <a:t>Chenhao</a:t>
            </a:r>
            <a:r>
              <a:rPr lang="en-US" sz="1400" dirty="0" smtClean="0"/>
              <a:t> </a:t>
            </a:r>
            <a:r>
              <a:rPr lang="en-US" sz="1400" dirty="0"/>
              <a:t>Tan, </a:t>
            </a:r>
            <a:r>
              <a:rPr lang="en-US" sz="1400" dirty="0" smtClean="0"/>
              <a:t>Jie </a:t>
            </a:r>
            <a:r>
              <a:rPr lang="en-US" sz="1400" dirty="0"/>
              <a:t>Tang, </a:t>
            </a:r>
            <a:r>
              <a:rPr lang="en-US" sz="1400" dirty="0" err="1" smtClean="0"/>
              <a:t>Jimeng</a:t>
            </a:r>
            <a:r>
              <a:rPr lang="en-US" sz="1400" dirty="0" smtClean="0"/>
              <a:t> </a:t>
            </a:r>
            <a:r>
              <a:rPr lang="en-US" sz="1400" dirty="0"/>
              <a:t>Sun, </a:t>
            </a:r>
            <a:r>
              <a:rPr lang="en-US" sz="1400" dirty="0" err="1" smtClean="0"/>
              <a:t>Quan</a:t>
            </a:r>
            <a:r>
              <a:rPr lang="en-US" sz="1400" dirty="0" smtClean="0"/>
              <a:t> </a:t>
            </a:r>
            <a:r>
              <a:rPr lang="en-US" sz="1400" dirty="0"/>
              <a:t>Lin, and </a:t>
            </a:r>
            <a:r>
              <a:rPr lang="en-US" sz="1400" dirty="0" err="1" smtClean="0"/>
              <a:t>Fengjiao</a:t>
            </a:r>
            <a:r>
              <a:rPr lang="en-US" sz="1400" dirty="0" smtClean="0"/>
              <a:t> </a:t>
            </a:r>
            <a:r>
              <a:rPr lang="en-US" sz="1400" dirty="0"/>
              <a:t>Wang. Social action tracking via noise tolerant time-varying factor graphs. In </a:t>
            </a:r>
            <a:r>
              <a:rPr lang="en-US" sz="1400" b="1" dirty="0"/>
              <a:t>KDD’10</a:t>
            </a:r>
            <a:r>
              <a:rPr lang="en-US" sz="1400" dirty="0"/>
              <a:t>, pages 807–816, 2010.</a:t>
            </a:r>
          </a:p>
          <a:p>
            <a:r>
              <a:rPr lang="en-US" sz="1400" dirty="0"/>
              <a:t>Chi Wang, </a:t>
            </a:r>
            <a:r>
              <a:rPr lang="en-US" sz="1400" dirty="0" err="1"/>
              <a:t>Jiawei</a:t>
            </a:r>
            <a:r>
              <a:rPr lang="en-US" sz="1400" dirty="0"/>
              <a:t> Han, </a:t>
            </a:r>
            <a:r>
              <a:rPr lang="en-US" sz="1400" dirty="0" err="1"/>
              <a:t>Yuntao</a:t>
            </a:r>
            <a:r>
              <a:rPr lang="en-US" sz="1400" dirty="0"/>
              <a:t> </a:t>
            </a:r>
            <a:r>
              <a:rPr lang="en-US" sz="1400" dirty="0" err="1"/>
              <a:t>Jia</a:t>
            </a:r>
            <a:r>
              <a:rPr lang="en-US" sz="1400" dirty="0"/>
              <a:t>, Jie Tang, Duo Zhang, </a:t>
            </a:r>
            <a:r>
              <a:rPr lang="en-US" sz="1400" dirty="0" err="1"/>
              <a:t>Yintao</a:t>
            </a:r>
            <a:r>
              <a:rPr lang="en-US" sz="1400" dirty="0"/>
              <a:t> Yu, and </a:t>
            </a:r>
            <a:r>
              <a:rPr lang="en-US" sz="1400" dirty="0" err="1"/>
              <a:t>Jingyi</a:t>
            </a:r>
            <a:r>
              <a:rPr lang="en-US" sz="1400" dirty="0"/>
              <a:t> </a:t>
            </a:r>
            <a:r>
              <a:rPr lang="en-US" sz="1400" dirty="0" err="1"/>
              <a:t>Guo</a:t>
            </a:r>
            <a:r>
              <a:rPr lang="en-US" sz="1400" dirty="0"/>
              <a:t>. Mining Advisor-Advisee Relationships from Research Publication Networks. In </a:t>
            </a:r>
            <a:r>
              <a:rPr lang="en-US" sz="1400" b="1" dirty="0"/>
              <a:t>KDD'10</a:t>
            </a:r>
            <a:r>
              <a:rPr lang="en-US" sz="1400" dirty="0"/>
              <a:t>, pages 203-212, 2010</a:t>
            </a:r>
            <a:r>
              <a:rPr lang="en-US" sz="1400" dirty="0" smtClean="0"/>
              <a:t>.</a:t>
            </a:r>
          </a:p>
          <a:p>
            <a:r>
              <a:rPr lang="en-US" sz="1400" dirty="0" err="1" smtClean="0"/>
              <a:t>Chenhao</a:t>
            </a:r>
            <a:r>
              <a:rPr lang="en-US" sz="1400" dirty="0" smtClean="0"/>
              <a:t> </a:t>
            </a:r>
            <a:r>
              <a:rPr lang="en-US" sz="1400" dirty="0"/>
              <a:t>Tan, Lillian Lee, </a:t>
            </a:r>
            <a:r>
              <a:rPr lang="en-US" sz="1400" dirty="0" smtClean="0"/>
              <a:t>Jie </a:t>
            </a:r>
            <a:r>
              <a:rPr lang="en-US" sz="1400" dirty="0"/>
              <a:t>Tang, </a:t>
            </a:r>
            <a:r>
              <a:rPr lang="en-US" sz="1400" dirty="0" smtClean="0"/>
              <a:t>Long </a:t>
            </a:r>
            <a:r>
              <a:rPr lang="en-US" sz="1400" dirty="0"/>
              <a:t>Jiang, </a:t>
            </a:r>
            <a:r>
              <a:rPr lang="en-US" sz="1400" dirty="0" smtClean="0"/>
              <a:t>Ming </a:t>
            </a:r>
            <a:r>
              <a:rPr lang="en-US" sz="1400" dirty="0"/>
              <a:t>Zhou, and </a:t>
            </a:r>
            <a:r>
              <a:rPr lang="en-US" sz="1400" dirty="0" smtClean="0"/>
              <a:t>Ping </a:t>
            </a:r>
            <a:r>
              <a:rPr lang="en-US" sz="1400" dirty="0"/>
              <a:t>Li. User-level sentiment analysis incorporating social networks. In </a:t>
            </a:r>
            <a:r>
              <a:rPr lang="en-US" sz="1400" b="1" dirty="0"/>
              <a:t>KDD’11</a:t>
            </a:r>
            <a:r>
              <a:rPr lang="en-US" sz="1400" dirty="0"/>
              <a:t>,  pages 1397–1405, 2011</a:t>
            </a:r>
            <a:r>
              <a:rPr lang="en-US" sz="1400" dirty="0" smtClean="0"/>
              <a:t>.</a:t>
            </a:r>
          </a:p>
          <a:p>
            <a:r>
              <a:rPr lang="en-US" sz="1400" dirty="0" err="1" smtClean="0"/>
              <a:t>Tiancheng</a:t>
            </a:r>
            <a:r>
              <a:rPr lang="en-US" sz="1400" dirty="0" smtClean="0"/>
              <a:t> </a:t>
            </a:r>
            <a:r>
              <a:rPr lang="en-US" sz="1400" dirty="0"/>
              <a:t>Lou, </a:t>
            </a:r>
            <a:r>
              <a:rPr lang="en-US" sz="1400" dirty="0" smtClean="0"/>
              <a:t>Jie </a:t>
            </a:r>
            <a:r>
              <a:rPr lang="en-US" sz="1400" dirty="0"/>
              <a:t>Tang, </a:t>
            </a:r>
            <a:r>
              <a:rPr lang="en-US" sz="1400" dirty="0" smtClean="0"/>
              <a:t>John </a:t>
            </a:r>
            <a:r>
              <a:rPr lang="en-US" sz="1400" dirty="0" err="1"/>
              <a:t>Hopcroft</a:t>
            </a:r>
            <a:r>
              <a:rPr lang="en-US" sz="1400" dirty="0"/>
              <a:t>, </a:t>
            </a:r>
            <a:r>
              <a:rPr lang="en-US" sz="1400" dirty="0" err="1" smtClean="0"/>
              <a:t>Zhanpeng</a:t>
            </a:r>
            <a:r>
              <a:rPr lang="en-US" sz="1400" dirty="0" smtClean="0"/>
              <a:t> </a:t>
            </a:r>
            <a:r>
              <a:rPr lang="en-US" sz="1400" dirty="0"/>
              <a:t>Fang, </a:t>
            </a:r>
            <a:r>
              <a:rPr lang="en-US" sz="1400" dirty="0" err="1" smtClean="0"/>
              <a:t>Xiaowen</a:t>
            </a:r>
            <a:r>
              <a:rPr lang="en-US" sz="1400" dirty="0" smtClean="0"/>
              <a:t> </a:t>
            </a:r>
            <a:r>
              <a:rPr lang="en-US" sz="1400" dirty="0"/>
              <a:t>Ding. Learning to Predict Reciprocity and Triadic Closure in Social Networks. </a:t>
            </a:r>
            <a:r>
              <a:rPr lang="en-US" sz="1400" dirty="0" smtClean="0"/>
              <a:t>In </a:t>
            </a:r>
            <a:r>
              <a:rPr lang="en-US" sz="1400" b="1" dirty="0" smtClean="0"/>
              <a:t>TKDD</a:t>
            </a:r>
            <a:r>
              <a:rPr lang="en-US" sz="1400" dirty="0" smtClean="0"/>
              <a:t>.</a:t>
            </a:r>
            <a:endParaRPr lang="en-US" sz="1400" dirty="0"/>
          </a:p>
          <a:p>
            <a:r>
              <a:rPr lang="en-US" sz="1400" dirty="0" smtClean="0"/>
              <a:t>Lu </a:t>
            </a:r>
            <a:r>
              <a:rPr lang="en-US" sz="1400" dirty="0"/>
              <a:t>Liu, </a:t>
            </a:r>
            <a:r>
              <a:rPr lang="en-US" sz="1400" dirty="0" smtClean="0"/>
              <a:t>Jie Tang</a:t>
            </a:r>
            <a:r>
              <a:rPr lang="en-US" sz="1400" dirty="0"/>
              <a:t>, </a:t>
            </a:r>
            <a:r>
              <a:rPr lang="en-US" sz="1400" dirty="0" err="1" smtClean="0"/>
              <a:t>Jiawei</a:t>
            </a:r>
            <a:r>
              <a:rPr lang="en-US" sz="1400" dirty="0" smtClean="0"/>
              <a:t> </a:t>
            </a:r>
            <a:r>
              <a:rPr lang="en-US" sz="1400" dirty="0"/>
              <a:t>Han, and </a:t>
            </a:r>
            <a:r>
              <a:rPr lang="en-US" sz="1400" dirty="0" err="1" smtClean="0"/>
              <a:t>Shiqiang</a:t>
            </a:r>
            <a:r>
              <a:rPr lang="en-US" sz="1400" dirty="0" smtClean="0"/>
              <a:t> </a:t>
            </a:r>
            <a:r>
              <a:rPr lang="en-US" sz="1400" dirty="0"/>
              <a:t>Yang. Learning Influence from Heterogeneous Social Networks. In </a:t>
            </a:r>
            <a:r>
              <a:rPr lang="en-US" sz="1400" b="1" dirty="0" smtClean="0"/>
              <a:t>DMKD</a:t>
            </a:r>
            <a:r>
              <a:rPr lang="en-US" sz="1400" dirty="0" smtClean="0"/>
              <a:t>, </a:t>
            </a:r>
            <a:r>
              <a:rPr lang="en-US" sz="1400" dirty="0"/>
              <a:t>2012, Volume 25, Issue 3, pages 511-544. </a:t>
            </a:r>
          </a:p>
        </p:txBody>
      </p:sp>
    </p:spTree>
    <p:extLst>
      <p:ext uri="{BB962C8B-B14F-4D97-AF65-F5344CB8AC3E}">
        <p14:creationId xmlns:p14="http://schemas.microsoft.com/office/powerpoint/2010/main" val="25931678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4"/>
          <p:cNvSpPr txBox="1">
            <a:spLocks noChangeArrowheads="1"/>
          </p:cNvSpPr>
          <p:nvPr/>
        </p:nvSpPr>
        <p:spPr bwMode="auto">
          <a:xfrm>
            <a:off x="381001" y="1981200"/>
            <a:ext cx="9144000" cy="3370153"/>
          </a:xfrm>
          <a:prstGeom prst="rect">
            <a:avLst/>
          </a:prstGeom>
          <a:noFill/>
          <a:ln w="9525">
            <a:noFill/>
            <a:miter lim="800000"/>
            <a:headEnd/>
            <a:tailEnd/>
          </a:ln>
        </p:spPr>
        <p:txBody>
          <a:bodyPr wrap="square">
            <a:spAutoFit/>
          </a:bodyPr>
          <a:lstStyle/>
          <a:p>
            <a:pPr algn="ctr">
              <a:spcBef>
                <a:spcPct val="50000"/>
              </a:spcBef>
            </a:pPr>
            <a:r>
              <a:rPr lang="en-US" altLang="zh-CN" sz="3200" dirty="0" smtClean="0">
                <a:sym typeface="Wingdings" pitchFamily="2" charset="2"/>
              </a:rPr>
              <a:t>Thanks to all of our collaborators!</a:t>
            </a:r>
          </a:p>
          <a:p>
            <a:pPr algn="ctr">
              <a:spcBef>
                <a:spcPts val="960"/>
              </a:spcBef>
            </a:pPr>
            <a:r>
              <a:rPr lang="de-DE" altLang="zh-CN" sz="2000" dirty="0" smtClean="0">
                <a:sym typeface="Wingdings" pitchFamily="2" charset="2"/>
              </a:rPr>
              <a:t>John </a:t>
            </a:r>
            <a:r>
              <a:rPr lang="de-DE" altLang="zh-CN" sz="2000" dirty="0" err="1" smtClean="0">
                <a:sym typeface="Wingdings" pitchFamily="2" charset="2"/>
              </a:rPr>
              <a:t>Hopcroft</a:t>
            </a:r>
            <a:r>
              <a:rPr lang="de-DE" altLang="zh-CN" sz="2000" dirty="0" smtClean="0">
                <a:sym typeface="Wingdings" pitchFamily="2" charset="2"/>
              </a:rPr>
              <a:t>, Jon Kleinberg, Lillian Lee, </a:t>
            </a:r>
            <a:r>
              <a:rPr lang="de-DE" altLang="zh-CN" sz="2000" dirty="0" err="1" smtClean="0">
                <a:sym typeface="Wingdings" pitchFamily="2" charset="2"/>
              </a:rPr>
              <a:t>Chenhao</a:t>
            </a:r>
            <a:r>
              <a:rPr lang="de-DE" altLang="zh-CN" sz="2000" dirty="0" smtClean="0">
                <a:sym typeface="Wingdings" pitchFamily="2" charset="2"/>
              </a:rPr>
              <a:t> Tan (</a:t>
            </a:r>
            <a:r>
              <a:rPr lang="de-DE" altLang="zh-CN" sz="2000" b="1" dirty="0">
                <a:solidFill>
                  <a:srgbClr val="800000"/>
                </a:solidFill>
                <a:sym typeface="Wingdings" pitchFamily="2" charset="2"/>
              </a:rPr>
              <a:t>Cornell</a:t>
            </a:r>
            <a:r>
              <a:rPr lang="de-DE" altLang="zh-CN" sz="2000" dirty="0">
                <a:sym typeface="Wingdings" pitchFamily="2" charset="2"/>
              </a:rPr>
              <a:t>)</a:t>
            </a:r>
          </a:p>
          <a:p>
            <a:pPr algn="ctr">
              <a:spcBef>
                <a:spcPts val="600"/>
              </a:spcBef>
            </a:pPr>
            <a:r>
              <a:rPr lang="de-DE" altLang="zh-CN" sz="2000" dirty="0" err="1">
                <a:sym typeface="Wingdings" pitchFamily="2" charset="2"/>
              </a:rPr>
              <a:t>Jiawei</a:t>
            </a:r>
            <a:r>
              <a:rPr lang="de-DE" altLang="zh-CN" sz="2000" dirty="0">
                <a:sym typeface="Wingdings" pitchFamily="2" charset="2"/>
              </a:rPr>
              <a:t> Han, Chi Wang, </a:t>
            </a:r>
            <a:r>
              <a:rPr lang="de-DE" altLang="zh-CN" sz="2000" dirty="0" err="1">
                <a:sym typeface="Wingdings" pitchFamily="2" charset="2"/>
              </a:rPr>
              <a:t>Yizhou</a:t>
            </a:r>
            <a:r>
              <a:rPr lang="de-DE" altLang="zh-CN" sz="2000" dirty="0">
                <a:sym typeface="Wingdings" pitchFamily="2" charset="2"/>
              </a:rPr>
              <a:t> Sun, </a:t>
            </a:r>
            <a:r>
              <a:rPr lang="de-DE" altLang="zh-CN" sz="2000" dirty="0" err="1">
                <a:sym typeface="Wingdings" pitchFamily="2" charset="2"/>
              </a:rPr>
              <a:t>and</a:t>
            </a:r>
            <a:r>
              <a:rPr lang="de-DE" altLang="zh-CN" sz="2000">
                <a:sym typeface="Wingdings" pitchFamily="2" charset="2"/>
              </a:rPr>
              <a:t> Duo Zhang (</a:t>
            </a:r>
            <a:r>
              <a:rPr lang="de-DE" altLang="zh-CN" sz="2000" b="1">
                <a:solidFill>
                  <a:srgbClr val="000090"/>
                </a:solidFill>
                <a:sym typeface="Wingdings" pitchFamily="2" charset="2"/>
              </a:rPr>
              <a:t>UIUC</a:t>
            </a:r>
            <a:r>
              <a:rPr lang="de-DE" altLang="zh-CN" sz="2000">
                <a:sym typeface="Wingdings" pitchFamily="2" charset="2"/>
              </a:rPr>
              <a:t>)</a:t>
            </a:r>
          </a:p>
          <a:p>
            <a:pPr algn="ctr">
              <a:spcBef>
                <a:spcPts val="600"/>
              </a:spcBef>
            </a:pPr>
            <a:r>
              <a:rPr lang="de-DE" altLang="zh-CN" sz="2000" smtClean="0">
                <a:sym typeface="Wingdings" pitchFamily="2" charset="2"/>
              </a:rPr>
              <a:t>Tiancheng</a:t>
            </a:r>
            <a:r>
              <a:rPr lang="de-DE" altLang="zh-CN" sz="2000" dirty="0" smtClean="0">
                <a:sym typeface="Wingdings" pitchFamily="2" charset="2"/>
              </a:rPr>
              <a:t> Lou (</a:t>
            </a:r>
            <a:r>
              <a:rPr lang="de-DE" altLang="zh-CN" sz="2000" b="1" dirty="0" smtClean="0">
                <a:solidFill>
                  <a:srgbClr val="006600"/>
                </a:solidFill>
                <a:sym typeface="Wingdings" pitchFamily="2" charset="2"/>
              </a:rPr>
              <a:t>Google</a:t>
            </a:r>
            <a:r>
              <a:rPr lang="de-DE" altLang="zh-CN" sz="2000" dirty="0" smtClean="0">
                <a:sym typeface="Wingdings" pitchFamily="2" charset="2"/>
              </a:rPr>
              <a:t>)</a:t>
            </a:r>
          </a:p>
          <a:p>
            <a:pPr algn="ctr">
              <a:spcBef>
                <a:spcPts val="600"/>
              </a:spcBef>
            </a:pPr>
            <a:r>
              <a:rPr lang="en-US" altLang="zh-CN" sz="2000" dirty="0" err="1">
                <a:sym typeface="Wingdings" pitchFamily="2" charset="2"/>
              </a:rPr>
              <a:t>Jimeng</a:t>
            </a:r>
            <a:r>
              <a:rPr lang="en-US" altLang="zh-CN" sz="2000" dirty="0">
                <a:sym typeface="Wingdings" pitchFamily="2" charset="2"/>
              </a:rPr>
              <a:t> Sun (</a:t>
            </a:r>
            <a:r>
              <a:rPr lang="en-US" altLang="zh-CN" sz="2000" dirty="0">
                <a:solidFill>
                  <a:srgbClr val="964E06"/>
                </a:solidFill>
                <a:sym typeface="Wingdings" pitchFamily="2" charset="2"/>
              </a:rPr>
              <a:t>IBM</a:t>
            </a:r>
            <a:r>
              <a:rPr lang="en-US" altLang="zh-CN" sz="2000" dirty="0" smtClean="0">
                <a:sym typeface="Wingdings" pitchFamily="2" charset="2"/>
              </a:rPr>
              <a:t>)</a:t>
            </a:r>
            <a:endParaRPr lang="de-DE" altLang="zh-CN" sz="2000" dirty="0" smtClean="0">
              <a:sym typeface="Wingdings" pitchFamily="2" charset="2"/>
            </a:endParaRPr>
          </a:p>
          <a:p>
            <a:pPr algn="ctr">
              <a:spcBef>
                <a:spcPts val="600"/>
              </a:spcBef>
            </a:pPr>
            <a:r>
              <a:rPr lang="de-DE" altLang="zh-CN" sz="2000" dirty="0" smtClean="0">
                <a:sym typeface="Wingdings" pitchFamily="2" charset="2"/>
              </a:rPr>
              <a:t>W</a:t>
            </a:r>
            <a:r>
              <a:rPr lang="en-US" altLang="zh-CN" sz="2000" dirty="0" err="1" smtClean="0">
                <a:sym typeface="Wingdings" pitchFamily="2" charset="2"/>
              </a:rPr>
              <a:t>ei</a:t>
            </a:r>
            <a:r>
              <a:rPr lang="en-US" altLang="zh-CN" sz="2000" dirty="0" smtClean="0">
                <a:sym typeface="Wingdings" pitchFamily="2" charset="2"/>
              </a:rPr>
              <a:t> Chen, Ming Zhou, Long Jiang (</a:t>
            </a:r>
            <a:r>
              <a:rPr lang="en-US" altLang="zh-CN" sz="2000" b="1" dirty="0" smtClean="0">
                <a:solidFill>
                  <a:srgbClr val="FF0000"/>
                </a:solidFill>
                <a:sym typeface="Wingdings" pitchFamily="2" charset="2"/>
              </a:rPr>
              <a:t>Microsoft</a:t>
            </a:r>
            <a:r>
              <a:rPr lang="en-US" altLang="zh-CN" sz="2000" dirty="0" smtClean="0">
                <a:sym typeface="Wingdings" pitchFamily="2" charset="2"/>
              </a:rPr>
              <a:t>)</a:t>
            </a:r>
          </a:p>
          <a:p>
            <a:pPr algn="ctr">
              <a:spcBef>
                <a:spcPts val="600"/>
              </a:spcBef>
            </a:pPr>
            <a:r>
              <a:rPr lang="de-DE" altLang="zh-CN" sz="2000" dirty="0" err="1" smtClean="0">
                <a:sym typeface="Wingdings" pitchFamily="2" charset="2"/>
              </a:rPr>
              <a:t>Jing</a:t>
            </a:r>
            <a:r>
              <a:rPr lang="de-DE" altLang="zh-CN" sz="2000" dirty="0" smtClean="0">
                <a:sym typeface="Wingdings" pitchFamily="2" charset="2"/>
              </a:rPr>
              <a:t> Zhang, </a:t>
            </a:r>
            <a:r>
              <a:rPr lang="de-DE" altLang="zh-CN" sz="2000" dirty="0" err="1" smtClean="0">
                <a:sym typeface="Wingdings" pitchFamily="2" charset="2"/>
              </a:rPr>
              <a:t>Zhanpeng</a:t>
            </a:r>
            <a:r>
              <a:rPr lang="de-DE" altLang="zh-CN" sz="2000" dirty="0" smtClean="0">
                <a:sym typeface="Wingdings" pitchFamily="2" charset="2"/>
              </a:rPr>
              <a:t> Fang, </a:t>
            </a:r>
            <a:r>
              <a:rPr lang="de-DE" altLang="zh-CN" sz="2000" dirty="0" err="1" smtClean="0">
                <a:sym typeface="Wingdings" pitchFamily="2" charset="2"/>
              </a:rPr>
              <a:t>Zi</a:t>
            </a:r>
            <a:r>
              <a:rPr lang="de-DE" altLang="zh-CN" sz="2000" dirty="0" smtClean="0">
                <a:sym typeface="Wingdings" pitchFamily="2" charset="2"/>
              </a:rPr>
              <a:t> Yang, Sen Wu, </a:t>
            </a:r>
            <a:r>
              <a:rPr lang="de-DE" altLang="zh-CN" sz="2000" dirty="0" err="1" smtClean="0">
                <a:sym typeface="Wingdings" pitchFamily="2" charset="2"/>
              </a:rPr>
              <a:t>Jia</a:t>
            </a:r>
            <a:r>
              <a:rPr lang="de-DE" altLang="zh-CN" sz="2000" dirty="0" smtClean="0">
                <a:sym typeface="Wingdings" pitchFamily="2" charset="2"/>
              </a:rPr>
              <a:t> </a:t>
            </a:r>
            <a:r>
              <a:rPr lang="de-DE" altLang="zh-CN" sz="2000" dirty="0" err="1" smtClean="0">
                <a:sym typeface="Wingdings" pitchFamily="2" charset="2"/>
              </a:rPr>
              <a:t>Jia</a:t>
            </a:r>
            <a:r>
              <a:rPr lang="de-DE" altLang="zh-CN" sz="2000" dirty="0" smtClean="0">
                <a:sym typeface="Wingdings" pitchFamily="2" charset="2"/>
              </a:rPr>
              <a:t> (</a:t>
            </a:r>
            <a:r>
              <a:rPr lang="de-DE" altLang="zh-CN" sz="2000" b="1" dirty="0">
                <a:solidFill>
                  <a:srgbClr val="660066"/>
                </a:solidFill>
                <a:sym typeface="Wingdings" pitchFamily="2" charset="2"/>
              </a:rPr>
              <a:t>THU</a:t>
            </a:r>
            <a:r>
              <a:rPr lang="de-DE" altLang="zh-CN" sz="2000" dirty="0" smtClean="0">
                <a:sym typeface="Wingdings" pitchFamily="2" charset="2"/>
              </a:rPr>
              <a:t>)</a:t>
            </a:r>
          </a:p>
          <a:p>
            <a:pPr algn="ctr">
              <a:spcBef>
                <a:spcPts val="600"/>
              </a:spcBef>
            </a:pPr>
            <a:r>
              <a:rPr lang="de-DE" altLang="zh-CN" sz="2000" dirty="0" smtClean="0">
                <a:sym typeface="Wingdings" pitchFamily="2" charset="2"/>
              </a:rPr>
              <a:t>......</a:t>
            </a:r>
            <a:endParaRPr lang="de-DE" altLang="zh-CN" sz="2000" dirty="0">
              <a:sym typeface="Wingdings" pitchFamily="2" charset="2"/>
            </a:endParaRPr>
          </a:p>
        </p:txBody>
      </p:sp>
      <p:sp>
        <p:nvSpPr>
          <p:cNvPr id="4" name="Rectangle 3"/>
          <p:cNvSpPr/>
          <p:nvPr/>
        </p:nvSpPr>
        <p:spPr>
          <a:xfrm>
            <a:off x="304808" y="5638800"/>
            <a:ext cx="9144000" cy="838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sz="2000" dirty="0" smtClean="0">
                <a:solidFill>
                  <a:schemeClr val="tx1"/>
                </a:solidFill>
              </a:rPr>
              <a:t>Jie Tang, KEG, Tsinghua U,                    </a:t>
            </a:r>
            <a:r>
              <a:rPr lang="en-US" sz="2000" dirty="0" smtClean="0">
                <a:solidFill>
                  <a:schemeClr val="tx1"/>
                </a:solidFill>
                <a:hlinkClick r:id="rId3"/>
              </a:rPr>
              <a:t>http://keg.cs.tsinghua.edu.cn/jietang</a:t>
            </a:r>
            <a:endParaRPr lang="en-US" sz="2000" dirty="0" smtClean="0">
              <a:solidFill>
                <a:schemeClr val="tx1"/>
              </a:solidFill>
            </a:endParaRPr>
          </a:p>
          <a:p>
            <a:pPr marL="0" lvl="1"/>
            <a:r>
              <a:rPr lang="en-US" sz="2000" b="1" dirty="0" smtClean="0">
                <a:solidFill>
                  <a:srgbClr val="000090"/>
                </a:solidFill>
              </a:rPr>
              <a:t>Download all data &amp; Codes,</a:t>
            </a:r>
            <a:r>
              <a:rPr lang="en-US" sz="2000" dirty="0" smtClean="0">
                <a:solidFill>
                  <a:schemeClr val="tx1"/>
                </a:solidFill>
              </a:rPr>
              <a:t>                </a:t>
            </a:r>
            <a:r>
              <a:rPr lang="en-US" sz="2000" dirty="0" smtClean="0">
                <a:solidFill>
                  <a:schemeClr val="tx1"/>
                </a:solidFill>
                <a:hlinkClick r:id="rId4"/>
              </a:rPr>
              <a:t>http://arnetminer.org/download</a:t>
            </a:r>
            <a:r>
              <a:rPr lang="en-US" sz="2000" dirty="0" smtClean="0">
                <a:solidFill>
                  <a:schemeClr val="tx1"/>
                </a:solidFill>
              </a:rPr>
              <a:t> </a:t>
            </a:r>
            <a:endParaRPr lang="en-US" sz="160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kumimoji="1" lang="en-US" altLang="zh-CN" dirty="0" smtClean="0">
                <a:solidFill>
                  <a:schemeClr val="tx1"/>
                </a:solidFill>
                <a:latin typeface="+mn-lt"/>
                <a:ea typeface="隶书" pitchFamily="49" charset="-122"/>
              </a:rPr>
              <a:t>Micro</a:t>
            </a:r>
            <a:r>
              <a:rPr kumimoji="1" lang="en-US" altLang="zh-CN" dirty="0">
                <a:solidFill>
                  <a:schemeClr val="tx1"/>
                </a:solidFill>
                <a:latin typeface="+mn-lt"/>
                <a:ea typeface="隶书" pitchFamily="49" charset="-122"/>
              </a:rPr>
              <a:t>-level </a:t>
            </a:r>
            <a:r>
              <a:rPr kumimoji="1" lang="en-US" altLang="zh-CN" dirty="0" smtClean="0">
                <a:solidFill>
                  <a:schemeClr val="tx1"/>
                </a:solidFill>
                <a:latin typeface="+mn-lt"/>
                <a:ea typeface="隶书" pitchFamily="49" charset="-122"/>
              </a:rPr>
              <a:t>Social Network Analysis</a:t>
            </a:r>
            <a:endParaRPr kumimoji="1" lang="zh-CN" altLang="en-US" dirty="0" smtClean="0">
              <a:solidFill>
                <a:schemeClr val="tx1"/>
              </a:solidFill>
              <a:latin typeface="+mn-lt"/>
              <a:ea typeface="隶书" pitchFamily="49" charset="-122"/>
            </a:endParaRPr>
          </a:p>
        </p:txBody>
      </p:sp>
      <p:graphicFrame>
        <p:nvGraphicFramePr>
          <p:cNvPr id="4" name="图示 3"/>
          <p:cNvGraphicFramePr>
            <a:graphicFrameLocks noChangeAspect="1"/>
          </p:cNvGraphicFramePr>
          <p:nvPr>
            <p:extLst>
              <p:ext uri="{D42A27DB-BD31-4B8C-83A1-F6EECF244321}">
                <p14:modId xmlns:p14="http://schemas.microsoft.com/office/powerpoint/2010/main" val="1566761671"/>
              </p:ext>
            </p:extLst>
          </p:nvPr>
        </p:nvGraphicFramePr>
        <p:xfrm>
          <a:off x="-249174" y="1676401"/>
          <a:ext cx="817397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下箭头 4"/>
          <p:cNvSpPr/>
          <p:nvPr/>
        </p:nvSpPr>
        <p:spPr bwMode="auto">
          <a:xfrm rot="13876724">
            <a:off x="3310565" y="2485200"/>
            <a:ext cx="37147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6" name="下箭头 5"/>
          <p:cNvSpPr/>
          <p:nvPr/>
        </p:nvSpPr>
        <p:spPr bwMode="auto">
          <a:xfrm rot="16200000">
            <a:off x="3524260" y="3320629"/>
            <a:ext cx="32702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7" name="下箭头 6"/>
          <p:cNvSpPr/>
          <p:nvPr/>
        </p:nvSpPr>
        <p:spPr bwMode="auto">
          <a:xfrm rot="18466571">
            <a:off x="3363401" y="4154885"/>
            <a:ext cx="309563" cy="63182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31" name="椭圆 30"/>
          <p:cNvSpPr/>
          <p:nvPr/>
        </p:nvSpPr>
        <p:spPr>
          <a:xfrm>
            <a:off x="4709047" y="1914615"/>
            <a:ext cx="431800" cy="395287"/>
          </a:xfrm>
          <a:prstGeom prst="ellipse">
            <a:avLst/>
          </a:prstGeom>
          <a:solidFill>
            <a:schemeClr val="accent1"/>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ea typeface="黑体" pitchFamily="49" charset="-122"/>
              </a:rPr>
              <a:t>1</a:t>
            </a:r>
            <a:endParaRPr lang="zh-CN" altLang="en-US" sz="2400" b="1" dirty="0">
              <a:solidFill>
                <a:schemeClr val="tx1"/>
              </a:solidFill>
              <a:ea typeface="黑体" pitchFamily="49" charset="-122"/>
            </a:endParaRPr>
          </a:p>
        </p:txBody>
      </p:sp>
      <p:sp>
        <p:nvSpPr>
          <p:cNvPr id="32" name="椭圆 31"/>
          <p:cNvSpPr/>
          <p:nvPr/>
        </p:nvSpPr>
        <p:spPr>
          <a:xfrm>
            <a:off x="5029204" y="3338512"/>
            <a:ext cx="430213" cy="395288"/>
          </a:xfrm>
          <a:prstGeom prst="ellipse">
            <a:avLst/>
          </a:prstGeom>
          <a:solidFill>
            <a:schemeClr val="accent1"/>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ea typeface="黑体" pitchFamily="49" charset="-122"/>
              </a:rPr>
              <a:t>2</a:t>
            </a:r>
            <a:endParaRPr lang="zh-CN" altLang="en-US" sz="2400" b="1" dirty="0">
              <a:solidFill>
                <a:schemeClr val="tx1"/>
              </a:solidFill>
              <a:ea typeface="黑体" pitchFamily="49" charset="-122"/>
            </a:endParaRPr>
          </a:p>
        </p:txBody>
      </p:sp>
      <p:sp>
        <p:nvSpPr>
          <p:cNvPr id="33" name="椭圆 32"/>
          <p:cNvSpPr/>
          <p:nvPr/>
        </p:nvSpPr>
        <p:spPr>
          <a:xfrm>
            <a:off x="4800606" y="4710112"/>
            <a:ext cx="431800" cy="395288"/>
          </a:xfrm>
          <a:prstGeom prst="ellipse">
            <a:avLst/>
          </a:prstGeom>
          <a:solidFill>
            <a:schemeClr val="accent1"/>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ea typeface="黑体" pitchFamily="49" charset="-122"/>
              </a:rPr>
              <a:t>3</a:t>
            </a:r>
            <a:endParaRPr lang="zh-CN" altLang="en-US" sz="2400" b="1" dirty="0">
              <a:solidFill>
                <a:schemeClr val="tx1"/>
              </a:solidFill>
              <a:ea typeface="黑体" pitchFamily="49" charset="-122"/>
            </a:endParaRPr>
          </a:p>
        </p:txBody>
      </p:sp>
    </p:spTree>
    <p:custDataLst>
      <p:tags r:id="rId1"/>
    </p:custDataLst>
    <p:extLst>
      <p:ext uri="{BB962C8B-B14F-4D97-AF65-F5344CB8AC3E}">
        <p14:creationId xmlns:p14="http://schemas.microsoft.com/office/powerpoint/2010/main" val="9739661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kumimoji="1" lang="en-US" altLang="zh-CN" dirty="0" smtClean="0">
                <a:solidFill>
                  <a:schemeClr val="tx1"/>
                </a:solidFill>
                <a:latin typeface="+mn-lt"/>
                <a:ea typeface="隶书" pitchFamily="49" charset="-122"/>
              </a:rPr>
              <a:t>Micro</a:t>
            </a:r>
            <a:r>
              <a:rPr kumimoji="1" lang="en-US" altLang="zh-CN" dirty="0">
                <a:solidFill>
                  <a:schemeClr val="tx1"/>
                </a:solidFill>
                <a:latin typeface="+mn-lt"/>
                <a:ea typeface="隶书" pitchFamily="49" charset="-122"/>
              </a:rPr>
              <a:t>-level </a:t>
            </a:r>
            <a:r>
              <a:rPr kumimoji="1" lang="en-US" altLang="zh-CN" dirty="0" smtClean="0">
                <a:solidFill>
                  <a:schemeClr val="tx1"/>
                </a:solidFill>
                <a:latin typeface="+mn-lt"/>
                <a:ea typeface="隶书" pitchFamily="49" charset="-122"/>
              </a:rPr>
              <a:t>Social Network Analysis</a:t>
            </a:r>
            <a:endParaRPr kumimoji="1" lang="zh-CN" altLang="en-US" dirty="0" smtClean="0">
              <a:solidFill>
                <a:schemeClr val="tx1"/>
              </a:solidFill>
              <a:latin typeface="+mn-lt"/>
              <a:ea typeface="隶书" pitchFamily="49" charset="-122"/>
            </a:endParaRPr>
          </a:p>
        </p:txBody>
      </p:sp>
      <p:graphicFrame>
        <p:nvGraphicFramePr>
          <p:cNvPr id="4" name="图示 3"/>
          <p:cNvGraphicFramePr>
            <a:graphicFrameLocks noChangeAspect="1"/>
          </p:cNvGraphicFramePr>
          <p:nvPr>
            <p:extLst>
              <p:ext uri="{D42A27DB-BD31-4B8C-83A1-F6EECF244321}">
                <p14:modId xmlns:p14="http://schemas.microsoft.com/office/powerpoint/2010/main" val="829123815"/>
              </p:ext>
            </p:extLst>
          </p:nvPr>
        </p:nvGraphicFramePr>
        <p:xfrm>
          <a:off x="-249174" y="1676401"/>
          <a:ext cx="817397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下箭头 4"/>
          <p:cNvSpPr/>
          <p:nvPr/>
        </p:nvSpPr>
        <p:spPr bwMode="auto">
          <a:xfrm rot="13876724">
            <a:off x="3310565" y="2485200"/>
            <a:ext cx="37147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6" name="下箭头 5"/>
          <p:cNvSpPr/>
          <p:nvPr/>
        </p:nvSpPr>
        <p:spPr bwMode="auto">
          <a:xfrm rot="16200000">
            <a:off x="3524260" y="3320629"/>
            <a:ext cx="327025" cy="70167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7" name="下箭头 6"/>
          <p:cNvSpPr/>
          <p:nvPr/>
        </p:nvSpPr>
        <p:spPr bwMode="auto">
          <a:xfrm rot="18466571">
            <a:off x="3363401" y="4154885"/>
            <a:ext cx="309563" cy="631825"/>
          </a:xfrm>
          <a:prstGeom prst="downArrow">
            <a:avLst/>
          </a:prstGeom>
          <a:solidFill>
            <a:srgbClr val="C0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algn="ctr">
              <a:defRPr/>
            </a:pPr>
            <a:endParaRPr lang="zh-CN" altLang="en-US" sz="1600">
              <a:solidFill>
                <a:schemeClr val="tx1"/>
              </a:solidFill>
            </a:endParaRPr>
          </a:p>
        </p:txBody>
      </p:sp>
      <p:sp>
        <p:nvSpPr>
          <p:cNvPr id="31" name="椭圆 30"/>
          <p:cNvSpPr/>
          <p:nvPr/>
        </p:nvSpPr>
        <p:spPr>
          <a:xfrm>
            <a:off x="4709047" y="1914615"/>
            <a:ext cx="431800" cy="395287"/>
          </a:xfrm>
          <a:prstGeom prst="ellipse">
            <a:avLst/>
          </a:prstGeom>
          <a:solidFill>
            <a:schemeClr val="accent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ea typeface="黑体" pitchFamily="49" charset="-122"/>
              </a:rPr>
              <a:t>1</a:t>
            </a:r>
            <a:endParaRPr lang="zh-CN" altLang="en-US" sz="2400" b="1" dirty="0">
              <a:solidFill>
                <a:schemeClr val="tx1"/>
              </a:solidFill>
              <a:ea typeface="黑体" pitchFamily="49" charset="-122"/>
            </a:endParaRPr>
          </a:p>
        </p:txBody>
      </p:sp>
      <p:sp>
        <p:nvSpPr>
          <p:cNvPr id="32" name="椭圆 31"/>
          <p:cNvSpPr/>
          <p:nvPr/>
        </p:nvSpPr>
        <p:spPr>
          <a:xfrm>
            <a:off x="5029204" y="3338512"/>
            <a:ext cx="430213" cy="395288"/>
          </a:xfrm>
          <a:prstGeom prst="ellipse">
            <a:avLst/>
          </a:pr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bg1">
                    <a:lumMod val="65000"/>
                  </a:schemeClr>
                </a:solidFill>
                <a:ea typeface="黑体" pitchFamily="49" charset="-122"/>
              </a:rPr>
              <a:t>2</a:t>
            </a:r>
            <a:endParaRPr lang="zh-CN" altLang="en-US" sz="2400" b="1" dirty="0">
              <a:solidFill>
                <a:schemeClr val="bg1">
                  <a:lumMod val="65000"/>
                </a:schemeClr>
              </a:solidFill>
              <a:ea typeface="黑体" pitchFamily="49" charset="-122"/>
            </a:endParaRPr>
          </a:p>
        </p:txBody>
      </p:sp>
      <p:sp>
        <p:nvSpPr>
          <p:cNvPr id="33" name="椭圆 32"/>
          <p:cNvSpPr/>
          <p:nvPr/>
        </p:nvSpPr>
        <p:spPr>
          <a:xfrm>
            <a:off x="4800606" y="4710112"/>
            <a:ext cx="431800" cy="395288"/>
          </a:xfrm>
          <a:prstGeom prst="ellipse">
            <a:avLst/>
          </a:pr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bg1">
                    <a:lumMod val="65000"/>
                  </a:schemeClr>
                </a:solidFill>
                <a:ea typeface="黑体" pitchFamily="49" charset="-122"/>
              </a:rPr>
              <a:t>3</a:t>
            </a:r>
            <a:endParaRPr lang="zh-CN" altLang="en-US" sz="2400" b="1" dirty="0">
              <a:solidFill>
                <a:schemeClr val="bg1">
                  <a:lumMod val="65000"/>
                </a:schemeClr>
              </a:solidFill>
              <a:ea typeface="黑体" pitchFamily="49" charset="-122"/>
            </a:endParaRPr>
          </a:p>
        </p:txBody>
      </p:sp>
    </p:spTree>
    <p:custDataLst>
      <p:tags r:id="rId1"/>
    </p:custDataLst>
    <p:extLst>
      <p:ext uri="{BB962C8B-B14F-4D97-AF65-F5344CB8AC3E}">
        <p14:creationId xmlns:p14="http://schemas.microsoft.com/office/powerpoint/2010/main" val="39607451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077" y="1736212"/>
            <a:ext cx="1343078" cy="1219200"/>
          </a:xfrm>
          <a:prstGeom prst="rect">
            <a:avLst/>
          </a:prstGeom>
        </p:spPr>
      </p:pic>
      <p:sp>
        <p:nvSpPr>
          <p:cNvPr id="2" name="Title 1"/>
          <p:cNvSpPr>
            <a:spLocks noGrp="1"/>
          </p:cNvSpPr>
          <p:nvPr>
            <p:ph type="title"/>
          </p:nvPr>
        </p:nvSpPr>
        <p:spPr/>
        <p:txBody>
          <a:bodyPr/>
          <a:lstStyle/>
          <a:p>
            <a:r>
              <a:rPr lang="en-US" dirty="0" smtClean="0"/>
              <a:t>“Love Obama”</a:t>
            </a:r>
            <a:endParaRPr lang="en-US" dirty="0"/>
          </a:p>
        </p:txBody>
      </p:sp>
      <p:pic>
        <p:nvPicPr>
          <p:cNvPr id="4" name="Picture 3"/>
          <p:cNvPicPr>
            <a:picLocks noChangeAspect="1"/>
          </p:cNvPicPr>
          <p:nvPr/>
        </p:nvPicPr>
        <p:blipFill>
          <a:blip r:embed="rId4"/>
          <a:stretch>
            <a:fillRect/>
          </a:stretch>
        </p:blipFill>
        <p:spPr>
          <a:xfrm>
            <a:off x="825500" y="1981200"/>
            <a:ext cx="1365000" cy="1260000"/>
          </a:xfrm>
          <a:prstGeom prst="rect">
            <a:avLst/>
          </a:prstGeom>
        </p:spPr>
      </p:pic>
      <p:pic>
        <p:nvPicPr>
          <p:cNvPr id="5" name="Picture 4"/>
          <p:cNvPicPr>
            <a:picLocks noChangeAspect="1"/>
          </p:cNvPicPr>
          <p:nvPr/>
        </p:nvPicPr>
        <p:blipFill>
          <a:blip r:embed="rId5"/>
          <a:stretch>
            <a:fillRect/>
          </a:stretch>
        </p:blipFill>
        <p:spPr>
          <a:xfrm>
            <a:off x="4540250" y="4267200"/>
            <a:ext cx="1365000" cy="1260000"/>
          </a:xfrm>
          <a:prstGeom prst="rect">
            <a:avLst/>
          </a:prstGeom>
        </p:spPr>
      </p:pic>
      <p:pic>
        <p:nvPicPr>
          <p:cNvPr id="6" name="Picture 5"/>
          <p:cNvPicPr>
            <a:picLocks noChangeAspect="1"/>
          </p:cNvPicPr>
          <p:nvPr/>
        </p:nvPicPr>
        <p:blipFill>
          <a:blip r:embed="rId6"/>
          <a:stretch>
            <a:fillRect/>
          </a:stretch>
        </p:blipFill>
        <p:spPr>
          <a:xfrm>
            <a:off x="3054350" y="2819400"/>
            <a:ext cx="1365000" cy="1260000"/>
          </a:xfrm>
          <a:prstGeom prst="rect">
            <a:avLst/>
          </a:prstGeom>
        </p:spPr>
      </p:pic>
      <p:pic>
        <p:nvPicPr>
          <p:cNvPr id="7" name="Picture 6"/>
          <p:cNvPicPr>
            <a:picLocks noChangeAspect="1"/>
          </p:cNvPicPr>
          <p:nvPr/>
        </p:nvPicPr>
        <p:blipFill>
          <a:blip r:embed="rId7"/>
          <a:stretch>
            <a:fillRect/>
          </a:stretch>
        </p:blipFill>
        <p:spPr>
          <a:xfrm>
            <a:off x="1733550" y="4495800"/>
            <a:ext cx="1365000" cy="1260000"/>
          </a:xfrm>
          <a:prstGeom prst="rect">
            <a:avLst/>
          </a:prstGeom>
        </p:spPr>
      </p:pic>
      <p:pic>
        <p:nvPicPr>
          <p:cNvPr id="9" name="Picture 8"/>
          <p:cNvPicPr>
            <a:picLocks noChangeAspect="1"/>
          </p:cNvPicPr>
          <p:nvPr/>
        </p:nvPicPr>
        <p:blipFill>
          <a:blip r:embed="rId8"/>
          <a:stretch>
            <a:fillRect/>
          </a:stretch>
        </p:blipFill>
        <p:spPr>
          <a:xfrm>
            <a:off x="5530850" y="2590800"/>
            <a:ext cx="1365000" cy="1260000"/>
          </a:xfrm>
          <a:prstGeom prst="rect">
            <a:avLst/>
          </a:prstGeom>
        </p:spPr>
      </p:pic>
      <p:pic>
        <p:nvPicPr>
          <p:cNvPr id="10" name="Picture 9"/>
          <p:cNvPicPr>
            <a:picLocks noChangeAspect="1"/>
          </p:cNvPicPr>
          <p:nvPr/>
        </p:nvPicPr>
        <p:blipFill>
          <a:blip r:embed="rId9"/>
          <a:stretch>
            <a:fillRect/>
          </a:stretch>
        </p:blipFill>
        <p:spPr>
          <a:xfrm>
            <a:off x="7429500" y="3810000"/>
            <a:ext cx="1365000" cy="1260000"/>
          </a:xfrm>
          <a:prstGeom prst="rect">
            <a:avLst/>
          </a:prstGeom>
        </p:spPr>
      </p:pic>
      <p:cxnSp>
        <p:nvCxnSpPr>
          <p:cNvPr id="12" name="Straight Connector 11"/>
          <p:cNvCxnSpPr>
            <a:stCxn id="42" idx="4"/>
            <a:endCxn id="10" idx="0"/>
          </p:cNvCxnSpPr>
          <p:nvPr/>
        </p:nvCxnSpPr>
        <p:spPr>
          <a:xfrm flipH="1">
            <a:off x="8112000" y="2971800"/>
            <a:ext cx="143000" cy="8382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3"/>
          </p:cNvCxnSpPr>
          <p:nvPr/>
        </p:nvCxnSpPr>
        <p:spPr>
          <a:xfrm flipH="1">
            <a:off x="6895850" y="2743200"/>
            <a:ext cx="698750" cy="4776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5" idx="6"/>
          </p:cNvCxnSpPr>
          <p:nvPr/>
        </p:nvCxnSpPr>
        <p:spPr>
          <a:xfrm flipH="1">
            <a:off x="5943614" y="4648200"/>
            <a:ext cx="1403351" cy="3429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228864" y="2971800"/>
            <a:ext cx="742951" cy="3048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7" idx="3"/>
          </p:cNvCxnSpPr>
          <p:nvPr/>
        </p:nvCxnSpPr>
        <p:spPr>
          <a:xfrm flipH="1">
            <a:off x="5365753" y="3772694"/>
            <a:ext cx="300153" cy="570707"/>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4127514" y="4038600"/>
            <a:ext cx="495301" cy="5334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724150" y="4038600"/>
            <a:ext cx="495300" cy="4572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568450" y="3352800"/>
            <a:ext cx="577850" cy="11430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769100" y="3733800"/>
            <a:ext cx="742950" cy="3048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512050" y="1676400"/>
            <a:ext cx="14859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346950" y="3810000"/>
            <a:ext cx="14859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448300" y="2667000"/>
            <a:ext cx="14859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71914" y="2044032"/>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651000" y="4495800"/>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010904" y="2842128"/>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457700" y="4343400"/>
            <a:ext cx="14859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Callout 56"/>
          <p:cNvSpPr/>
          <p:nvPr/>
        </p:nvSpPr>
        <p:spPr>
          <a:xfrm>
            <a:off x="660400" y="1295400"/>
            <a:ext cx="2146300" cy="609600"/>
          </a:xfrm>
          <a:prstGeom prst="wedgeEllipseCallout">
            <a:avLst>
              <a:gd name="adj1" fmla="val -8687"/>
              <a:gd name="adj2" fmla="val 8004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 love Obama</a:t>
            </a:r>
            <a:endParaRPr lang="en-US" sz="1600" dirty="0">
              <a:solidFill>
                <a:schemeClr val="tx1"/>
              </a:solidFill>
            </a:endParaRPr>
          </a:p>
        </p:txBody>
      </p:sp>
      <p:sp>
        <p:nvSpPr>
          <p:cNvPr id="58" name="Oval Callout 57"/>
          <p:cNvSpPr/>
          <p:nvPr/>
        </p:nvSpPr>
        <p:spPr>
          <a:xfrm>
            <a:off x="247650" y="3886200"/>
            <a:ext cx="2146300" cy="609600"/>
          </a:xfrm>
          <a:prstGeom prst="wedgeEllipseCallout">
            <a:avLst>
              <a:gd name="adj1" fmla="val 29100"/>
              <a:gd name="adj2" fmla="val 91009"/>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Obama is great!</a:t>
            </a:r>
            <a:endParaRPr lang="en-US" sz="1600" dirty="0">
              <a:solidFill>
                <a:schemeClr val="tx1"/>
              </a:solidFill>
            </a:endParaRPr>
          </a:p>
        </p:txBody>
      </p:sp>
      <p:sp>
        <p:nvSpPr>
          <p:cNvPr id="59" name="Oval Callout 58"/>
          <p:cNvSpPr/>
          <p:nvPr/>
        </p:nvSpPr>
        <p:spPr>
          <a:xfrm>
            <a:off x="2724150" y="2057400"/>
            <a:ext cx="2146300" cy="609600"/>
          </a:xfrm>
          <a:prstGeom prst="wedgeEllipseCallout">
            <a:avLst>
              <a:gd name="adj1" fmla="val 1434"/>
              <a:gd name="adj2" fmla="val 9978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Obama is fantastic</a:t>
            </a:r>
            <a:endParaRPr lang="en-US" sz="1600" dirty="0">
              <a:solidFill>
                <a:schemeClr val="tx1"/>
              </a:solidFill>
            </a:endParaRPr>
          </a:p>
        </p:txBody>
      </p:sp>
      <p:sp>
        <p:nvSpPr>
          <p:cNvPr id="60" name="Oval Callout 59"/>
          <p:cNvSpPr/>
          <p:nvPr/>
        </p:nvSpPr>
        <p:spPr>
          <a:xfrm>
            <a:off x="5283200" y="1219200"/>
            <a:ext cx="2889250" cy="685800"/>
          </a:xfrm>
          <a:prstGeom prst="wedgeEllipseCallout">
            <a:avLst>
              <a:gd name="adj1" fmla="val 29947"/>
              <a:gd name="adj2" fmla="val 9027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tx1"/>
                </a:solidFill>
              </a:rPr>
              <a:t>I hate Obama, the worst president ever</a:t>
            </a:r>
            <a:endParaRPr lang="en-US" sz="1600" dirty="0">
              <a:solidFill>
                <a:schemeClr val="tx1"/>
              </a:solidFill>
            </a:endParaRPr>
          </a:p>
        </p:txBody>
      </p:sp>
      <p:sp>
        <p:nvSpPr>
          <p:cNvPr id="61" name="Oval Callout 60"/>
          <p:cNvSpPr/>
          <p:nvPr/>
        </p:nvSpPr>
        <p:spPr>
          <a:xfrm>
            <a:off x="6686550" y="5334000"/>
            <a:ext cx="2393950" cy="685800"/>
          </a:xfrm>
          <a:prstGeom prst="wedgeEllipseCallout">
            <a:avLst>
              <a:gd name="adj1" fmla="val 7391"/>
              <a:gd name="adj2" fmla="val -9880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tx1"/>
                </a:solidFill>
              </a:rPr>
              <a:t>He cannot be the next president!</a:t>
            </a:r>
            <a:endParaRPr lang="en-US" sz="1600" dirty="0">
              <a:solidFill>
                <a:schemeClr val="tx1"/>
              </a:solidFill>
            </a:endParaRPr>
          </a:p>
        </p:txBody>
      </p:sp>
      <p:sp>
        <p:nvSpPr>
          <p:cNvPr id="62" name="Oval Callout 61"/>
          <p:cNvSpPr/>
          <p:nvPr/>
        </p:nvSpPr>
        <p:spPr>
          <a:xfrm>
            <a:off x="5613400" y="4038600"/>
            <a:ext cx="1816100" cy="685800"/>
          </a:xfrm>
          <a:prstGeom prst="wedgeEllipseCallout">
            <a:avLst>
              <a:gd name="adj1" fmla="val -10153"/>
              <a:gd name="adj2" fmla="val -8516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tx1"/>
                </a:solidFill>
              </a:rPr>
              <a:t>No Obama in 2012!</a:t>
            </a:r>
            <a:endParaRPr lang="en-US" sz="1600" dirty="0">
              <a:solidFill>
                <a:schemeClr val="tx1"/>
              </a:solidFill>
            </a:endParaRPr>
          </a:p>
        </p:txBody>
      </p:sp>
      <p:sp>
        <p:nvSpPr>
          <p:cNvPr id="63" name="Oval 62"/>
          <p:cNvSpPr/>
          <p:nvPr/>
        </p:nvSpPr>
        <p:spPr>
          <a:xfrm>
            <a:off x="2724150" y="6172200"/>
            <a:ext cx="247650" cy="228600"/>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3136900" y="6096000"/>
            <a:ext cx="1651000" cy="381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Positive</a:t>
            </a:r>
            <a:endParaRPr lang="en-US" sz="1600" dirty="0">
              <a:solidFill>
                <a:srgbClr val="000000"/>
              </a:solidFill>
            </a:endParaRPr>
          </a:p>
        </p:txBody>
      </p:sp>
      <p:sp>
        <p:nvSpPr>
          <p:cNvPr id="65" name="Oval 64"/>
          <p:cNvSpPr/>
          <p:nvPr/>
        </p:nvSpPr>
        <p:spPr>
          <a:xfrm>
            <a:off x="4375150" y="6172200"/>
            <a:ext cx="24765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787900" y="6096000"/>
            <a:ext cx="1651000" cy="381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Negative</a:t>
            </a:r>
            <a:endParaRPr lang="en-US" sz="1600" dirty="0">
              <a:solidFill>
                <a:srgbClr val="000000"/>
              </a:solidFill>
            </a:endParaRPr>
          </a:p>
        </p:txBody>
      </p:sp>
    </p:spTree>
    <p:extLst>
      <p:ext uri="{BB962C8B-B14F-4D97-AF65-F5344CB8AC3E}">
        <p14:creationId xmlns:p14="http://schemas.microsoft.com/office/powerpoint/2010/main" val="28928667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blinds(horizontal)">
                                      <p:cBhvr>
                                        <p:cTn id="15" dur="500"/>
                                        <p:tgtEl>
                                          <p:spTgt spid="5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blinds(horizontal)">
                                      <p:cBhvr>
                                        <p:cTn id="18" dur="500"/>
                                        <p:tgtEl>
                                          <p:spTgt spid="54"/>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linds(horizontal)">
                                      <p:cBhvr>
                                        <p:cTn id="25" dur="500"/>
                                        <p:tgtEl>
                                          <p:spTgt spid="52"/>
                                        </p:tgtEl>
                                      </p:cBhvr>
                                    </p:animEffect>
                                  </p:childTnLst>
                                </p:cTn>
                              </p:par>
                            </p:childTnLst>
                          </p:cTn>
                        </p:par>
                        <p:par>
                          <p:cTn id="26" fill="hold">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blinds(horizontal)">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linds(horizontal)">
                                      <p:cBhvr>
                                        <p:cTn id="34" dur="500"/>
                                        <p:tgtEl>
                                          <p:spTgt spid="4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blinds(horizontal)">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blinds(horizontal)">
                                      <p:cBhvr>
                                        <p:cTn id="45" dur="500"/>
                                        <p:tgtEl>
                                          <p:spTgt spid="6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blinds(horizontal)">
                                      <p:cBhvr>
                                        <p:cTn id="48" dur="500"/>
                                        <p:tgtEl>
                                          <p:spTgt spid="4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blinds(horizontal)">
                                      <p:cBhvr>
                                        <p:cTn id="5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P spid="47" grpId="0" animBg="1"/>
      <p:bldP spid="50" grpId="0" animBg="1"/>
      <p:bldP spid="52" grpId="0" animBg="1"/>
      <p:bldP spid="54" grpId="0" animBg="1"/>
      <p:bldP spid="55" grpId="0" animBg="1"/>
      <p:bldP spid="57" grpId="0" animBg="1"/>
      <p:bldP spid="58" grpId="0" animBg="1"/>
      <p:bldP spid="59" grpId="0" animBg="1"/>
      <p:bldP spid="60" grpId="0" animBg="1"/>
      <p:bldP spid="61" grpId="0" animBg="1"/>
      <p:bldP spid="6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3.4|4.8"/>
</p:tagLst>
</file>

<file path=ppt/tags/tag10.xml><?xml version="1.0" encoding="utf-8"?>
<p:tagLst xmlns:a="http://schemas.openxmlformats.org/drawingml/2006/main" xmlns:r="http://schemas.openxmlformats.org/officeDocument/2006/relationships" xmlns:p="http://schemas.openxmlformats.org/presentationml/2006/main">
  <p:tag name="TIMING" val="|16|3.4|4.8"/>
</p:tagLst>
</file>

<file path=ppt/tags/tag11.xml><?xml version="1.0" encoding="utf-8"?>
<p:tagLst xmlns:a="http://schemas.openxmlformats.org/drawingml/2006/main" xmlns:r="http://schemas.openxmlformats.org/officeDocument/2006/relationships" xmlns:p="http://schemas.openxmlformats.org/presentationml/2006/main">
  <p:tag name="TIMING" val="|0.1"/>
</p:tagLst>
</file>

<file path=ppt/tags/tag12.xml><?xml version="1.0" encoding="utf-8"?>
<p:tagLst xmlns:a="http://schemas.openxmlformats.org/drawingml/2006/main" xmlns:r="http://schemas.openxmlformats.org/officeDocument/2006/relationships" xmlns:p="http://schemas.openxmlformats.org/presentationml/2006/main">
  <p:tag name="TIMING" val="|27.8"/>
</p:tagLst>
</file>

<file path=ppt/tags/tag13.xml><?xml version="1.0" encoding="utf-8"?>
<p:tagLst xmlns:a="http://schemas.openxmlformats.org/drawingml/2006/main" xmlns:r="http://schemas.openxmlformats.org/officeDocument/2006/relationships" xmlns:p="http://schemas.openxmlformats.org/presentationml/2006/main">
  <p:tag name="TIMING" val="|9.2"/>
</p:tagLst>
</file>

<file path=ppt/tags/tag14.xml><?xml version="1.0" encoding="utf-8"?>
<p:tagLst xmlns:a="http://schemas.openxmlformats.org/drawingml/2006/main" xmlns:r="http://schemas.openxmlformats.org/officeDocument/2006/relationships" xmlns:p="http://schemas.openxmlformats.org/presentationml/2006/main">
  <p:tag name="TIMING" val="|9.2"/>
</p:tagLst>
</file>

<file path=ppt/tags/tag15.xml><?xml version="1.0" encoding="utf-8"?>
<p:tagLst xmlns:a="http://schemas.openxmlformats.org/drawingml/2006/main" xmlns:r="http://schemas.openxmlformats.org/officeDocument/2006/relationships" xmlns:p="http://schemas.openxmlformats.org/presentationml/2006/main">
  <p:tag name="TIMING" val="|21.9"/>
</p:tagLst>
</file>

<file path=ppt/tags/tag2.xml><?xml version="1.0" encoding="utf-8"?>
<p:tagLst xmlns:a="http://schemas.openxmlformats.org/drawingml/2006/main" xmlns:r="http://schemas.openxmlformats.org/officeDocument/2006/relationships" xmlns:p="http://schemas.openxmlformats.org/presentationml/2006/main">
  <p:tag name="TIMING" val="|16|3.4|4.8"/>
</p:tagLst>
</file>

<file path=ppt/tags/tag3.xml><?xml version="1.0" encoding="utf-8"?>
<p:tagLst xmlns:a="http://schemas.openxmlformats.org/drawingml/2006/main" xmlns:r="http://schemas.openxmlformats.org/officeDocument/2006/relationships" xmlns:p="http://schemas.openxmlformats.org/presentationml/2006/main">
  <p:tag name="TIMING" val="|5.2|7|13.3|37.7"/>
</p:tagLst>
</file>

<file path=ppt/tags/tag4.xml><?xml version="1.0" encoding="utf-8"?>
<p:tagLst xmlns:a="http://schemas.openxmlformats.org/drawingml/2006/main" xmlns:r="http://schemas.openxmlformats.org/officeDocument/2006/relationships" xmlns:p="http://schemas.openxmlformats.org/presentationml/2006/main">
  <p:tag name="TIMING" val="|7.7|10.6"/>
</p:tagLst>
</file>

<file path=ppt/tags/tag5.xml><?xml version="1.0" encoding="utf-8"?>
<p:tagLst xmlns:a="http://schemas.openxmlformats.org/drawingml/2006/main" xmlns:r="http://schemas.openxmlformats.org/officeDocument/2006/relationships" xmlns:p="http://schemas.openxmlformats.org/presentationml/2006/main">
  <p:tag name="TIMING" val="|25|3.5|16.5|5.4|20.6|0.8|5.3|8.7|12.3"/>
</p:tagLst>
</file>

<file path=ppt/tags/tag6.xml><?xml version="1.0" encoding="utf-8"?>
<p:tagLst xmlns:a="http://schemas.openxmlformats.org/drawingml/2006/main" xmlns:r="http://schemas.openxmlformats.org/officeDocument/2006/relationships" xmlns:p="http://schemas.openxmlformats.org/presentationml/2006/main">
  <p:tag name="TIMING" val="|20.3|27|13.9|10.5|8.6|8.2|8|7.5"/>
</p:tagLst>
</file>

<file path=ppt/tags/tag7.xml><?xml version="1.0" encoding="utf-8"?>
<p:tagLst xmlns:a="http://schemas.openxmlformats.org/drawingml/2006/main" xmlns:r="http://schemas.openxmlformats.org/officeDocument/2006/relationships" xmlns:p="http://schemas.openxmlformats.org/presentationml/2006/main">
  <p:tag name="TIMING" val="|16|3.4|4.8"/>
</p:tagLst>
</file>

<file path=ppt/tags/tag8.xml><?xml version="1.0" encoding="utf-8"?>
<p:tagLst xmlns:a="http://schemas.openxmlformats.org/drawingml/2006/main" xmlns:r="http://schemas.openxmlformats.org/officeDocument/2006/relationships" xmlns:p="http://schemas.openxmlformats.org/presentationml/2006/main">
  <p:tag name="TIMING" val="|36.7"/>
</p:tagLst>
</file>

<file path=ppt/tags/tag9.xml><?xml version="1.0" encoding="utf-8"?>
<p:tagLst xmlns:a="http://schemas.openxmlformats.org/drawingml/2006/main" xmlns:r="http://schemas.openxmlformats.org/officeDocument/2006/relationships" xmlns:p="http://schemas.openxmlformats.org/presentationml/2006/main">
  <p:tag name="TIMING" val="|16|3.4|4.8"/>
</p:tagLst>
</file>

<file path=ppt/theme/theme1.xml><?xml version="1.0" encoding="utf-8"?>
<a:theme xmlns:a="http://schemas.openxmlformats.org/drawingml/2006/main" name="ji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jie</Template>
  <TotalTime>31408</TotalTime>
  <Words>5583</Words>
  <Application>Microsoft Macintosh PowerPoint</Application>
  <PresentationFormat>A4 Paper (210x297 mm)</PresentationFormat>
  <Paragraphs>957</Paragraphs>
  <Slides>61</Slides>
  <Notes>30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3" baseType="lpstr">
      <vt:lpstr>jie</vt:lpstr>
      <vt:lpstr>Equation</vt:lpstr>
      <vt:lpstr>Computational Models for  Micro-level Social Network Analysis</vt:lpstr>
      <vt:lpstr>What we do: a big picture</vt:lpstr>
      <vt:lpstr>Computational Models for  Micro-level Social Network Analysis</vt:lpstr>
      <vt:lpstr>Related Publications</vt:lpstr>
      <vt:lpstr>What we do: a big picture</vt:lpstr>
      <vt:lpstr>20+ Datasets</vt:lpstr>
      <vt:lpstr>Micro-level Social Network Analysis</vt:lpstr>
      <vt:lpstr>Micro-level Social Network Analysis</vt:lpstr>
      <vt:lpstr>“Love Obama”</vt:lpstr>
      <vt:lpstr>Social Influence Analysis </vt:lpstr>
      <vt:lpstr>Topic-based Social Influence Analysis </vt:lpstr>
      <vt:lpstr>Topic-based Social Influence Analysis </vt:lpstr>
      <vt:lpstr>Topical Factor Graph (TFG)</vt:lpstr>
      <vt:lpstr>Probabilistic Generative Model</vt:lpstr>
      <vt:lpstr>Confluence: Conformity Influence </vt:lpstr>
      <vt:lpstr>Social Influence &amp; Action Modeling[1]</vt:lpstr>
      <vt:lpstr>A Discriminative Model: NTT-FGM</vt:lpstr>
      <vt:lpstr>User-level Sentiment Analysis</vt:lpstr>
      <vt:lpstr>Happy System—case study</vt:lpstr>
      <vt:lpstr>Micro-level Social Network Analysis</vt:lpstr>
      <vt:lpstr>PowerPoint Presentation</vt:lpstr>
      <vt:lpstr>Social Tie Analysis </vt:lpstr>
      <vt:lpstr>Basic Idea</vt:lpstr>
      <vt:lpstr>Partially Labeled Pairwise Factor Graph Model (PLP-FGM)</vt:lpstr>
      <vt:lpstr>Inferring Social Ties Across Networks </vt:lpstr>
      <vt:lpstr>Triad Closure</vt:lpstr>
      <vt:lpstr>Following Influence in Triad Formation</vt:lpstr>
      <vt:lpstr>24 Triads in Following Influence  </vt:lpstr>
      <vt:lpstr>Micro-level Social Network Analysis</vt:lpstr>
      <vt:lpstr>Structural Hole and Information Diffusion</vt:lpstr>
      <vt:lpstr>Mining Structural Hole Spanners</vt:lpstr>
      <vt:lpstr>Influence Locality in Information Diffusion </vt:lpstr>
      <vt:lpstr>Micro-level Social Network Analysis</vt:lpstr>
      <vt:lpstr>Other Data mining Work—  Recommendation, Emotion Analysis, Expert Finding, Integrations, Content Analysis </vt:lpstr>
      <vt:lpstr>Social Applications &amp; Web Mining</vt:lpstr>
      <vt:lpstr>Algorithms and Applications (cont.)</vt:lpstr>
      <vt:lpstr>User Profiling</vt:lpstr>
      <vt:lpstr>Name Disambiguation[1,2]</vt:lpstr>
      <vt:lpstr> Expertise Search</vt:lpstr>
      <vt:lpstr>Cross-domain Collaboration Recommendation</vt:lpstr>
      <vt:lpstr>Schema Alignment</vt:lpstr>
      <vt:lpstr>Knowledge Linking</vt:lpstr>
      <vt:lpstr>Results</vt:lpstr>
      <vt:lpstr>System</vt:lpstr>
      <vt:lpstr>AMiner (ArnetMiner)[1]</vt:lpstr>
      <vt:lpstr>AMiner History</vt:lpstr>
      <vt:lpstr>PowerPoint Presentation</vt:lpstr>
      <vt:lpstr>PowerPoint Presentation</vt:lpstr>
      <vt:lpstr>Widely used..</vt:lpstr>
      <vt:lpstr>AMiner Platform…</vt:lpstr>
      <vt:lpstr>PatentMiner: Topic-driven Patent Analysis and Mining</vt:lpstr>
      <vt:lpstr>PowerPoint Presentation</vt:lpstr>
      <vt:lpstr>PowerPoint Presentation</vt:lpstr>
      <vt:lpstr>Knowledge and Network Integration</vt:lpstr>
      <vt:lpstr>Patent Search</vt:lpstr>
      <vt:lpstr>Topic-based Analysis for “Microsoft”</vt:lpstr>
      <vt:lpstr>What is PMiner?[1]</vt:lpstr>
      <vt:lpstr>PowerPoint Presentation</vt:lpstr>
      <vt:lpstr>Future Directions</vt:lpstr>
      <vt:lpstr>Related Publications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Influence Analysis and Action Prediction via Factor Graph Models</dc:title>
  <dc:creator>Jie Tang</dc:creator>
  <cp:keywords>Social Influence Analysis, social prediction, social networks</cp:keywords>
  <cp:lastModifiedBy>Jie Tang</cp:lastModifiedBy>
  <cp:revision>3569</cp:revision>
  <cp:lastPrinted>2013-01-30T04:32:27Z</cp:lastPrinted>
  <dcterms:created xsi:type="dcterms:W3CDTF">1601-01-01T00:00:00Z</dcterms:created>
  <dcterms:modified xsi:type="dcterms:W3CDTF">2013-08-24T03:48:24Z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